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notesSlides/notesSlide3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61" r:id="rId2"/>
    <p:sldId id="321"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6" r:id="rId19"/>
    <p:sldId id="289" r:id="rId20"/>
    <p:sldId id="334" r:id="rId21"/>
    <p:sldId id="335" r:id="rId22"/>
    <p:sldId id="336" r:id="rId23"/>
    <p:sldId id="337" r:id="rId24"/>
    <p:sldId id="338" r:id="rId25"/>
    <p:sldId id="339" r:id="rId26"/>
    <p:sldId id="340" r:id="rId27"/>
    <p:sldId id="341" r:id="rId28"/>
    <p:sldId id="342" r:id="rId29"/>
    <p:sldId id="343" r:id="rId30"/>
    <p:sldId id="314" r:id="rId31"/>
    <p:sldId id="315" r:id="rId32"/>
    <p:sldId id="316" r:id="rId33"/>
    <p:sldId id="317" r:id="rId34"/>
    <p:sldId id="318" r:id="rId35"/>
    <p:sldId id="319" r:id="rId36"/>
    <p:sldId id="320" r:id="rId37"/>
    <p:sldId id="373" r:id="rId38"/>
    <p:sldId id="374" r:id="rId39"/>
    <p:sldId id="375" r:id="rId40"/>
    <p:sldId id="376" r:id="rId41"/>
    <p:sldId id="326" r:id="rId42"/>
    <p:sldId id="266" r:id="rId43"/>
    <p:sldId id="262" r:id="rId44"/>
    <p:sldId id="263" r:id="rId45"/>
    <p:sldId id="264" r:id="rId46"/>
    <p:sldId id="327" r:id="rId47"/>
    <p:sldId id="328" r:id="rId48"/>
    <p:sldId id="329" r:id="rId49"/>
    <p:sldId id="330" r:id="rId50"/>
    <p:sldId id="331" r:id="rId51"/>
    <p:sldId id="332" r:id="rId52"/>
    <p:sldId id="333" r:id="rId53"/>
    <p:sldId id="267" r:id="rId54"/>
    <p:sldId id="352" r:id="rId55"/>
    <p:sldId id="353" r:id="rId56"/>
    <p:sldId id="385" r:id="rId57"/>
    <p:sldId id="355" r:id="rId58"/>
    <p:sldId id="356" r:id="rId59"/>
    <p:sldId id="357" r:id="rId60"/>
    <p:sldId id="358" r:id="rId61"/>
    <p:sldId id="359" r:id="rId62"/>
    <p:sldId id="360" r:id="rId63"/>
    <p:sldId id="362" r:id="rId64"/>
    <p:sldId id="363" r:id="rId65"/>
    <p:sldId id="365" r:id="rId66"/>
    <p:sldId id="381" r:id="rId67"/>
    <p:sldId id="346" r:id="rId68"/>
  </p:sldIdLst>
  <p:sldSz cx="9144000" cy="6858000" type="screen4x3"/>
  <p:notesSz cx="68580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61" autoAdjust="0"/>
  </p:normalViewPr>
  <p:slideViewPr>
    <p:cSldViewPr>
      <p:cViewPr varScale="1">
        <p:scale>
          <a:sx n="46" d="100"/>
          <a:sy n="46" d="100"/>
        </p:scale>
        <p:origin x="1531" y="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8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sz="1800" b="1" i="0" baseline="0" dirty="0"/>
              <a:t>Percent of </a:t>
            </a:r>
            <a:r>
              <a:rPr lang="en-US" sz="1800" b="1" i="1" baseline="0" dirty="0"/>
              <a:t>Ohio </a:t>
            </a:r>
            <a:r>
              <a:rPr lang="en-US" sz="1800" b="1" i="0" baseline="0" dirty="0"/>
              <a:t>Students Ready for College-Level Coursework (according to ACT benchmarks)</a:t>
            </a:r>
          </a:p>
        </c:rich>
      </c:tx>
      <c:overlay val="0"/>
    </c:title>
    <c:autoTitleDeleted val="0"/>
    <c:plotArea>
      <c:layout/>
      <c:barChart>
        <c:barDir val="col"/>
        <c:grouping val="clustered"/>
        <c:varyColors val="0"/>
        <c:ser>
          <c:idx val="0"/>
          <c:order val="0"/>
          <c:tx>
            <c:strRef>
              <c:f>Sheet1!$B$1</c:f>
              <c:strCache>
                <c:ptCount val="1"/>
                <c:pt idx="0">
                  <c:v>Ohio</c:v>
                </c:pt>
              </c:strCache>
            </c:strRef>
          </c:tx>
          <c:invertIfNegative val="0"/>
          <c:dPt>
            <c:idx val="0"/>
            <c:invertIfNegative val="0"/>
            <c:bubble3D val="0"/>
            <c:spPr>
              <a:solidFill>
                <a:schemeClr val="accent2">
                  <a:lumMod val="75000"/>
                </a:schemeClr>
              </a:solidFill>
            </c:spPr>
            <c:extLst>
              <c:ext xmlns:c16="http://schemas.microsoft.com/office/drawing/2014/chart" uri="{C3380CC4-5D6E-409C-BE32-E72D297353CC}">
                <c16:uniqueId val="{00000000-B05E-4848-802E-C013912F08F0}"/>
              </c:ext>
            </c:extLst>
          </c:dPt>
          <c:dLbls>
            <c:spPr>
              <a:noFill/>
              <a:ln>
                <a:noFill/>
              </a:ln>
              <a:effectLst/>
            </c:spPr>
            <c:txPr>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 Four Areas</c:v>
                </c:pt>
                <c:pt idx="1">
                  <c:v>College English Composition</c:v>
                </c:pt>
                <c:pt idx="2">
                  <c:v>College Algebra</c:v>
                </c:pt>
                <c:pt idx="3">
                  <c:v>College Social Sciences</c:v>
                </c:pt>
                <c:pt idx="4">
                  <c:v>College Biology</c:v>
                </c:pt>
              </c:strCache>
            </c:strRef>
          </c:cat>
          <c:val>
            <c:numRef>
              <c:f>Sheet1!$B$2:$B$6</c:f>
              <c:numCache>
                <c:formatCode>0%</c:formatCode>
                <c:ptCount val="5"/>
                <c:pt idx="0">
                  <c:v>0.28000000000000008</c:v>
                </c:pt>
                <c:pt idx="1">
                  <c:v>0.72000000000000064</c:v>
                </c:pt>
                <c:pt idx="2">
                  <c:v>0.48000000000000032</c:v>
                </c:pt>
                <c:pt idx="3">
                  <c:v>0.58000000000000063</c:v>
                </c:pt>
                <c:pt idx="4">
                  <c:v>0.34000000000000091</c:v>
                </c:pt>
              </c:numCache>
            </c:numRef>
          </c:val>
          <c:extLst>
            <c:ext xmlns:c16="http://schemas.microsoft.com/office/drawing/2014/chart" uri="{C3380CC4-5D6E-409C-BE32-E72D297353CC}">
              <c16:uniqueId val="{00000001-B05E-4848-802E-C013912F08F0}"/>
            </c:ext>
          </c:extLst>
        </c:ser>
        <c:dLbls>
          <c:showLegendKey val="0"/>
          <c:showVal val="1"/>
          <c:showCatName val="0"/>
          <c:showSerName val="0"/>
          <c:showPercent val="0"/>
          <c:showBubbleSize val="0"/>
        </c:dLbls>
        <c:gapWidth val="150"/>
        <c:axId val="332498816"/>
        <c:axId val="332500352"/>
      </c:barChart>
      <c:catAx>
        <c:axId val="332498816"/>
        <c:scaling>
          <c:orientation val="minMax"/>
        </c:scaling>
        <c:delete val="0"/>
        <c:axPos val="b"/>
        <c:numFmt formatCode="General" sourceLinked="1"/>
        <c:majorTickMark val="out"/>
        <c:minorTickMark val="none"/>
        <c:tickLblPos val="nextTo"/>
        <c:crossAx val="332500352"/>
        <c:crosses val="autoZero"/>
        <c:auto val="1"/>
        <c:lblAlgn val="ctr"/>
        <c:lblOffset val="100"/>
        <c:noMultiLvlLbl val="0"/>
      </c:catAx>
      <c:valAx>
        <c:axId val="332500352"/>
        <c:scaling>
          <c:orientation val="minMax"/>
          <c:max val="1"/>
        </c:scaling>
        <c:delete val="0"/>
        <c:axPos val="l"/>
        <c:majorGridlines/>
        <c:numFmt formatCode="0%" sourceLinked="1"/>
        <c:majorTickMark val="out"/>
        <c:minorTickMark val="none"/>
        <c:tickLblPos val="nextTo"/>
        <c:crossAx val="3324988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3200" dirty="0"/>
              <a:t>1973</a:t>
            </a:r>
          </a:p>
        </c:rich>
      </c:tx>
      <c:overlay val="0"/>
    </c:title>
    <c:autoTitleDeleted val="0"/>
    <c:plotArea>
      <c:layout/>
      <c:pieChart>
        <c:varyColors val="1"/>
        <c:ser>
          <c:idx val="0"/>
          <c:order val="0"/>
          <c:tx>
            <c:strRef>
              <c:f>Sheet1!$B$1</c:f>
              <c:strCache>
                <c:ptCount val="1"/>
                <c:pt idx="0">
                  <c:v>1973</c:v>
                </c:pt>
              </c:strCache>
            </c:strRef>
          </c:tx>
          <c:dLbls>
            <c:spPr>
              <a:noFill/>
              <a:ln>
                <a:noFill/>
              </a:ln>
              <a:effectLst/>
            </c:spPr>
            <c:txPr>
              <a:bodyPr/>
              <a:lstStyle/>
              <a:p>
                <a:pPr>
                  <a:defRPr sz="2500">
                    <a:solidFill>
                      <a:schemeClr val="bg1"/>
                    </a:solidFill>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Sheet1!$A$2:$A$3</c:f>
              <c:strCache>
                <c:ptCount val="2"/>
                <c:pt idx="0">
                  <c:v>Requries No College</c:v>
                </c:pt>
                <c:pt idx="1">
                  <c:v>Requires College</c:v>
                </c:pt>
              </c:strCache>
            </c:strRef>
          </c:cat>
          <c:val>
            <c:numRef>
              <c:f>Sheet1!$B$2:$B$3</c:f>
              <c:numCache>
                <c:formatCode>General</c:formatCode>
                <c:ptCount val="2"/>
                <c:pt idx="0">
                  <c:v>0.72000000000000064</c:v>
                </c:pt>
                <c:pt idx="1">
                  <c:v>0.28000000000000008</c:v>
                </c:pt>
              </c:numCache>
            </c:numRef>
          </c:val>
          <c:extLst>
            <c:ext xmlns:c16="http://schemas.microsoft.com/office/drawing/2014/chart" uri="{C3380CC4-5D6E-409C-BE32-E72D297353CC}">
              <c16:uniqueId val="{00000000-75C9-4885-84EC-DDDB43FD740E}"/>
            </c:ext>
          </c:extLst>
        </c:ser>
        <c:dLbls>
          <c:showLegendKey val="0"/>
          <c:showVal val="1"/>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3200" dirty="0"/>
              <a:t>2018</a:t>
            </a:r>
          </a:p>
        </c:rich>
      </c:tx>
      <c:overlay val="0"/>
    </c:title>
    <c:autoTitleDeleted val="0"/>
    <c:plotArea>
      <c:layout/>
      <c:pieChart>
        <c:varyColors val="1"/>
        <c:ser>
          <c:idx val="0"/>
          <c:order val="0"/>
          <c:tx>
            <c:strRef>
              <c:f>Sheet1!$B$1</c:f>
              <c:strCache>
                <c:ptCount val="1"/>
                <c:pt idx="0">
                  <c:v>2018</c:v>
                </c:pt>
              </c:strCache>
            </c:strRef>
          </c:tx>
          <c:dLbls>
            <c:spPr>
              <a:noFill/>
              <a:ln>
                <a:noFill/>
              </a:ln>
              <a:effectLst/>
            </c:spPr>
            <c:txPr>
              <a:bodyPr/>
              <a:lstStyle/>
              <a:p>
                <a:pPr>
                  <a:defRPr sz="2500">
                    <a:solidFill>
                      <a:schemeClr val="bg1"/>
                    </a:solidFill>
                  </a:defRPr>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Requries No College</c:v>
                </c:pt>
                <c:pt idx="1">
                  <c:v>Requires College</c:v>
                </c:pt>
              </c:strCache>
            </c:strRef>
          </c:cat>
          <c:val>
            <c:numRef>
              <c:f>Sheet1!$B$2:$B$3</c:f>
              <c:numCache>
                <c:formatCode>General</c:formatCode>
                <c:ptCount val="2"/>
                <c:pt idx="0">
                  <c:v>0.38000000000000161</c:v>
                </c:pt>
                <c:pt idx="1">
                  <c:v>0.62000000000000288</c:v>
                </c:pt>
              </c:numCache>
            </c:numRef>
          </c:val>
          <c:extLst>
            <c:ext xmlns:c16="http://schemas.microsoft.com/office/drawing/2014/chart" uri="{C3380CC4-5D6E-409C-BE32-E72D297353CC}">
              <c16:uniqueId val="{00000000-4892-4FC8-B21A-B8C5EF697472}"/>
            </c:ext>
          </c:extLst>
        </c:ser>
        <c:dLbls>
          <c:showLegendKey val="0"/>
          <c:showVal val="1"/>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585D7E-300F-4FAE-8C2F-B511F73D6954}" type="doc">
      <dgm:prSet loTypeId="urn:microsoft.com/office/officeart/2005/8/layout/arrow6" loCatId="relationship" qsTypeId="urn:microsoft.com/office/officeart/2005/8/quickstyle/simple1" qsCatId="simple" csTypeId="urn:microsoft.com/office/officeart/2005/8/colors/accent2_4" csCatId="accent2" phldr="1"/>
      <dgm:spPr/>
      <dgm:t>
        <a:bodyPr/>
        <a:lstStyle/>
        <a:p>
          <a:endParaRPr lang="en-US"/>
        </a:p>
      </dgm:t>
    </dgm:pt>
    <dgm:pt modelId="{9FACDDA1-8A07-408A-8447-8E8D62F642EF}">
      <dgm:prSet phldrT="[Text]"/>
      <dgm:spPr/>
      <dgm:t>
        <a:bodyPr/>
        <a:lstStyle/>
        <a:p>
          <a:r>
            <a:rPr lang="en-US" b="1" dirty="0"/>
            <a:t>PARCC</a:t>
          </a:r>
        </a:p>
      </dgm:t>
    </dgm:pt>
    <dgm:pt modelId="{55BFE237-A206-4AC1-826B-6161CD1F637E}" type="parTrans" cxnId="{75384D27-5EE9-44B4-95D9-09338C60D876}">
      <dgm:prSet/>
      <dgm:spPr/>
      <dgm:t>
        <a:bodyPr/>
        <a:lstStyle/>
        <a:p>
          <a:endParaRPr lang="en-US"/>
        </a:p>
      </dgm:t>
    </dgm:pt>
    <dgm:pt modelId="{B726E673-58FB-4B88-8798-128746DA2741}" type="sibTrans" cxnId="{75384D27-5EE9-44B4-95D9-09338C60D876}">
      <dgm:prSet/>
      <dgm:spPr/>
      <dgm:t>
        <a:bodyPr/>
        <a:lstStyle/>
        <a:p>
          <a:endParaRPr lang="en-US"/>
        </a:p>
      </dgm:t>
    </dgm:pt>
    <dgm:pt modelId="{2ADE060B-E57D-4D64-AE67-3420F0EB033D}">
      <dgm:prSet phldrT="[Text]"/>
      <dgm:spPr/>
      <dgm:t>
        <a:bodyPr/>
        <a:lstStyle/>
        <a:p>
          <a:r>
            <a:rPr lang="en-US" b="1" dirty="0"/>
            <a:t>SMARTER Balanced</a:t>
          </a:r>
        </a:p>
      </dgm:t>
    </dgm:pt>
    <dgm:pt modelId="{24420993-1962-4FA6-97DA-4C2EDA84DEA7}" type="parTrans" cxnId="{7496A090-E6BB-4D28-83D6-5A37DC50A549}">
      <dgm:prSet/>
      <dgm:spPr/>
      <dgm:t>
        <a:bodyPr/>
        <a:lstStyle/>
        <a:p>
          <a:endParaRPr lang="en-US"/>
        </a:p>
      </dgm:t>
    </dgm:pt>
    <dgm:pt modelId="{D373ADA7-D14B-48FD-ABE8-9602F8DBA558}" type="sibTrans" cxnId="{7496A090-E6BB-4D28-83D6-5A37DC50A549}">
      <dgm:prSet/>
      <dgm:spPr/>
      <dgm:t>
        <a:bodyPr/>
        <a:lstStyle/>
        <a:p>
          <a:endParaRPr lang="en-US"/>
        </a:p>
      </dgm:t>
    </dgm:pt>
    <dgm:pt modelId="{AFB49ABD-7DC5-4BB2-836D-6D3374EF6DEF}" type="pres">
      <dgm:prSet presAssocID="{4E585D7E-300F-4FAE-8C2F-B511F73D6954}" presName="compositeShape" presStyleCnt="0">
        <dgm:presLayoutVars>
          <dgm:chMax val="2"/>
          <dgm:dir/>
          <dgm:resizeHandles val="exact"/>
        </dgm:presLayoutVars>
      </dgm:prSet>
      <dgm:spPr/>
    </dgm:pt>
    <dgm:pt modelId="{C0C3E405-3484-4CA8-82C1-35C75807C02D}" type="pres">
      <dgm:prSet presAssocID="{4E585D7E-300F-4FAE-8C2F-B511F73D6954}" presName="ribbon" presStyleLbl="node1" presStyleIdx="0" presStyleCnt="1"/>
      <dgm:spPr/>
    </dgm:pt>
    <dgm:pt modelId="{68AA3556-4AF2-4565-97BA-66BFF4A1C421}" type="pres">
      <dgm:prSet presAssocID="{4E585D7E-300F-4FAE-8C2F-B511F73D6954}" presName="leftArrowText" presStyleLbl="node1" presStyleIdx="0" presStyleCnt="1">
        <dgm:presLayoutVars>
          <dgm:chMax val="0"/>
          <dgm:bulletEnabled val="1"/>
        </dgm:presLayoutVars>
      </dgm:prSet>
      <dgm:spPr/>
    </dgm:pt>
    <dgm:pt modelId="{F2947CDA-E5D2-47F8-9AC1-00F94D78FC2C}" type="pres">
      <dgm:prSet presAssocID="{4E585D7E-300F-4FAE-8C2F-B511F73D6954}" presName="rightArrowText" presStyleLbl="node1" presStyleIdx="0" presStyleCnt="1">
        <dgm:presLayoutVars>
          <dgm:chMax val="0"/>
          <dgm:bulletEnabled val="1"/>
        </dgm:presLayoutVars>
      </dgm:prSet>
      <dgm:spPr/>
    </dgm:pt>
  </dgm:ptLst>
  <dgm:cxnLst>
    <dgm:cxn modelId="{75384D27-5EE9-44B4-95D9-09338C60D876}" srcId="{4E585D7E-300F-4FAE-8C2F-B511F73D6954}" destId="{9FACDDA1-8A07-408A-8447-8E8D62F642EF}" srcOrd="0" destOrd="0" parTransId="{55BFE237-A206-4AC1-826B-6161CD1F637E}" sibTransId="{B726E673-58FB-4B88-8798-128746DA2741}"/>
    <dgm:cxn modelId="{3A86043B-C594-4EB5-AA84-5A61B5A9FC71}" type="presOf" srcId="{9FACDDA1-8A07-408A-8447-8E8D62F642EF}" destId="{68AA3556-4AF2-4565-97BA-66BFF4A1C421}" srcOrd="0" destOrd="0" presId="urn:microsoft.com/office/officeart/2005/8/layout/arrow6"/>
    <dgm:cxn modelId="{5AC45A66-F2CA-4838-BF82-77DAED169F43}" type="presOf" srcId="{4E585D7E-300F-4FAE-8C2F-B511F73D6954}" destId="{AFB49ABD-7DC5-4BB2-836D-6D3374EF6DEF}" srcOrd="0" destOrd="0" presId="urn:microsoft.com/office/officeart/2005/8/layout/arrow6"/>
    <dgm:cxn modelId="{521B2582-5AC9-447C-A943-C0D30079FFC3}" type="presOf" srcId="{2ADE060B-E57D-4D64-AE67-3420F0EB033D}" destId="{F2947CDA-E5D2-47F8-9AC1-00F94D78FC2C}" srcOrd="0" destOrd="0" presId="urn:microsoft.com/office/officeart/2005/8/layout/arrow6"/>
    <dgm:cxn modelId="{7496A090-E6BB-4D28-83D6-5A37DC50A549}" srcId="{4E585D7E-300F-4FAE-8C2F-B511F73D6954}" destId="{2ADE060B-E57D-4D64-AE67-3420F0EB033D}" srcOrd="1" destOrd="0" parTransId="{24420993-1962-4FA6-97DA-4C2EDA84DEA7}" sibTransId="{D373ADA7-D14B-48FD-ABE8-9602F8DBA558}"/>
    <dgm:cxn modelId="{6EEDFC58-5EBB-40B3-A710-7C4C4F30CBA2}" type="presParOf" srcId="{AFB49ABD-7DC5-4BB2-836D-6D3374EF6DEF}" destId="{C0C3E405-3484-4CA8-82C1-35C75807C02D}" srcOrd="0" destOrd="0" presId="urn:microsoft.com/office/officeart/2005/8/layout/arrow6"/>
    <dgm:cxn modelId="{427A8FDE-9EE0-4D9F-A6A9-4A8B9B5391A7}" type="presParOf" srcId="{AFB49ABD-7DC5-4BB2-836D-6D3374EF6DEF}" destId="{68AA3556-4AF2-4565-97BA-66BFF4A1C421}" srcOrd="1" destOrd="0" presId="urn:microsoft.com/office/officeart/2005/8/layout/arrow6"/>
    <dgm:cxn modelId="{C2A59390-C5CE-4C84-B214-4090F02E9B4B}" type="presParOf" srcId="{AFB49ABD-7DC5-4BB2-836D-6D3374EF6DEF}" destId="{F2947CDA-E5D2-47F8-9AC1-00F94D78FC2C}"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E08866-151D-EB4F-BBAA-10DBF068B39D}" type="doc">
      <dgm:prSet loTypeId="urn:microsoft.com/office/officeart/2005/8/layout/vList3#4" loCatId="list" qsTypeId="urn:microsoft.com/office/officeart/2005/8/quickstyle/simple4" qsCatId="simple" csTypeId="urn:microsoft.com/office/officeart/2005/8/colors/colorful4" csCatId="colorful" phldr="1"/>
      <dgm:spPr/>
      <dgm:t>
        <a:bodyPr/>
        <a:lstStyle/>
        <a:p>
          <a:endParaRPr lang="en-US"/>
        </a:p>
      </dgm:t>
    </dgm:pt>
    <dgm:pt modelId="{A596100E-2A5D-494C-8E6E-382D73E61FD7}" type="pres">
      <dgm:prSet presAssocID="{94E08866-151D-EB4F-BBAA-10DBF068B39D}" presName="linearFlow" presStyleCnt="0">
        <dgm:presLayoutVars>
          <dgm:dir/>
          <dgm:resizeHandles val="exact"/>
        </dgm:presLayoutVars>
      </dgm:prSet>
      <dgm:spPr/>
    </dgm:pt>
  </dgm:ptLst>
  <dgm:cxnLst>
    <dgm:cxn modelId="{720CA53C-EFAA-46AC-94C5-BEC097CB439A}" type="presOf" srcId="{94E08866-151D-EB4F-BBAA-10DBF068B39D}" destId="{A596100E-2A5D-494C-8E6E-382D73E61FD7}" srcOrd="0" destOrd="0" presId="urn:microsoft.com/office/officeart/2005/8/layout/vList3#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E08866-151D-EB4F-BBAA-10DBF068B39D}" type="doc">
      <dgm:prSet loTypeId="urn:microsoft.com/office/officeart/2005/8/layout/vList3#4" loCatId="list" qsTypeId="urn:microsoft.com/office/officeart/2005/8/quickstyle/simple4" qsCatId="simple" csTypeId="urn:microsoft.com/office/officeart/2005/8/colors/colorful4" csCatId="colorful" phldr="1"/>
      <dgm:spPr/>
      <dgm:t>
        <a:bodyPr/>
        <a:lstStyle/>
        <a:p>
          <a:endParaRPr lang="en-US"/>
        </a:p>
      </dgm:t>
    </dgm:pt>
    <dgm:pt modelId="{A596100E-2A5D-494C-8E6E-382D73E61FD7}" type="pres">
      <dgm:prSet presAssocID="{94E08866-151D-EB4F-BBAA-10DBF068B39D}" presName="linearFlow" presStyleCnt="0">
        <dgm:presLayoutVars>
          <dgm:dir/>
          <dgm:resizeHandles val="exact"/>
        </dgm:presLayoutVars>
      </dgm:prSet>
      <dgm:spPr/>
    </dgm:pt>
  </dgm:ptLst>
  <dgm:cxnLst>
    <dgm:cxn modelId="{EC934D34-C8B0-45DE-9932-C4EFB5478A7F}" type="presOf" srcId="{94E08866-151D-EB4F-BBAA-10DBF068B39D}" destId="{A596100E-2A5D-494C-8E6E-382D73E61FD7}" srcOrd="0" destOrd="0" presId="urn:microsoft.com/office/officeart/2005/8/layout/vList3#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6372C3-2422-4405-81CD-7A08EF4A22FB}" type="doc">
      <dgm:prSet loTypeId="urn:microsoft.com/office/officeart/2005/8/layout/hList1" loCatId="list" qsTypeId="urn:microsoft.com/office/officeart/2005/8/quickstyle/3d4" qsCatId="3D" csTypeId="urn:microsoft.com/office/officeart/2005/8/colors/colorful1#2" csCatId="colorful" phldr="1"/>
      <dgm:spPr/>
      <dgm:t>
        <a:bodyPr/>
        <a:lstStyle/>
        <a:p>
          <a:endParaRPr lang="en-US"/>
        </a:p>
      </dgm:t>
    </dgm:pt>
    <dgm:pt modelId="{4C5FFD07-12D8-40FB-99E4-7AE10C961857}">
      <dgm:prSet phldrT="[Text]" custT="1"/>
      <dgm:spPr/>
      <dgm:t>
        <a:bodyPr/>
        <a:lstStyle/>
        <a:p>
          <a:r>
            <a:rPr lang="en-US" sz="2000" b="1" dirty="0"/>
            <a:t>2010-2011</a:t>
          </a:r>
        </a:p>
      </dgm:t>
    </dgm:pt>
    <dgm:pt modelId="{66FE38FB-AA7D-4134-8056-6E32ACEB91F7}" type="parTrans" cxnId="{D5EEF1F2-6CB1-4CB4-A49E-209B9C80CF06}">
      <dgm:prSet/>
      <dgm:spPr/>
      <dgm:t>
        <a:bodyPr/>
        <a:lstStyle/>
        <a:p>
          <a:endParaRPr lang="en-US"/>
        </a:p>
      </dgm:t>
    </dgm:pt>
    <dgm:pt modelId="{C2BAC7D9-BCAA-413E-9728-BCBA86D797CD}" type="sibTrans" cxnId="{D5EEF1F2-6CB1-4CB4-A49E-209B9C80CF06}">
      <dgm:prSet/>
      <dgm:spPr/>
      <dgm:t>
        <a:bodyPr/>
        <a:lstStyle/>
        <a:p>
          <a:endParaRPr lang="en-US"/>
        </a:p>
      </dgm:t>
    </dgm:pt>
    <dgm:pt modelId="{BBB3A478-127B-4A29-B42F-824A450FA50D}">
      <dgm:prSet phldrT="[Text]" custT="1"/>
      <dgm:spPr/>
      <dgm:t>
        <a:bodyPr/>
        <a:lstStyle/>
        <a:p>
          <a:pPr>
            <a:spcAft>
              <a:spcPts val="300"/>
            </a:spcAft>
          </a:pPr>
          <a:r>
            <a:rPr lang="en-US" sz="1800" b="0" dirty="0"/>
            <a:t>Build awareness of new standards</a:t>
          </a:r>
        </a:p>
      </dgm:t>
    </dgm:pt>
    <dgm:pt modelId="{EE8D43E8-A981-4428-843B-65FE9AE191A9}" type="parTrans" cxnId="{BCC427BF-C40D-43FC-B2F8-4F9C8E8D2B17}">
      <dgm:prSet/>
      <dgm:spPr/>
      <dgm:t>
        <a:bodyPr/>
        <a:lstStyle/>
        <a:p>
          <a:endParaRPr lang="en-US"/>
        </a:p>
      </dgm:t>
    </dgm:pt>
    <dgm:pt modelId="{38AC0F4E-081E-40B7-ABF4-806E1E5D3089}" type="sibTrans" cxnId="{BCC427BF-C40D-43FC-B2F8-4F9C8E8D2B17}">
      <dgm:prSet/>
      <dgm:spPr/>
      <dgm:t>
        <a:bodyPr/>
        <a:lstStyle/>
        <a:p>
          <a:endParaRPr lang="en-US"/>
        </a:p>
      </dgm:t>
    </dgm:pt>
    <dgm:pt modelId="{3EE796D4-228C-4A17-A93F-E24745218DA8}">
      <dgm:prSet phldrT="[Text]" custT="1"/>
      <dgm:spPr/>
      <dgm:t>
        <a:bodyPr/>
        <a:lstStyle/>
        <a:p>
          <a:r>
            <a:rPr lang="en-US" sz="2000" b="1" dirty="0"/>
            <a:t>2011-2012</a:t>
          </a:r>
        </a:p>
      </dgm:t>
    </dgm:pt>
    <dgm:pt modelId="{2754C864-993F-4598-AF66-8C09836B2006}" type="parTrans" cxnId="{8A39AE24-130F-4ACD-8A3E-B4623423AF5A}">
      <dgm:prSet/>
      <dgm:spPr/>
      <dgm:t>
        <a:bodyPr/>
        <a:lstStyle/>
        <a:p>
          <a:endParaRPr lang="en-US"/>
        </a:p>
      </dgm:t>
    </dgm:pt>
    <dgm:pt modelId="{35089D85-B912-45F5-9DEE-7A2BCB5E3817}" type="sibTrans" cxnId="{8A39AE24-130F-4ACD-8A3E-B4623423AF5A}">
      <dgm:prSet/>
      <dgm:spPr/>
      <dgm:t>
        <a:bodyPr/>
        <a:lstStyle/>
        <a:p>
          <a:endParaRPr lang="en-US"/>
        </a:p>
      </dgm:t>
    </dgm:pt>
    <dgm:pt modelId="{3B4F0935-67F6-4667-BF08-8BCD81D4F4A8}">
      <dgm:prSet phldrT="[Text]" custT="1"/>
      <dgm:spPr/>
      <dgm:t>
        <a:bodyPr/>
        <a:lstStyle/>
        <a:p>
          <a:r>
            <a:rPr lang="en-US" sz="2000" b="1" dirty="0"/>
            <a:t>2012-2013</a:t>
          </a:r>
        </a:p>
      </dgm:t>
    </dgm:pt>
    <dgm:pt modelId="{26DB731B-AA7D-4CA2-8385-05B8130DBC3A}" type="parTrans" cxnId="{1BD78587-335F-4C67-88F1-43A15B8C3011}">
      <dgm:prSet/>
      <dgm:spPr/>
      <dgm:t>
        <a:bodyPr/>
        <a:lstStyle/>
        <a:p>
          <a:endParaRPr lang="en-US"/>
        </a:p>
      </dgm:t>
    </dgm:pt>
    <dgm:pt modelId="{F238C428-8719-4943-9BD5-D4B15F0BA5DA}" type="sibTrans" cxnId="{1BD78587-335F-4C67-88F1-43A15B8C3011}">
      <dgm:prSet/>
      <dgm:spPr/>
      <dgm:t>
        <a:bodyPr/>
        <a:lstStyle/>
        <a:p>
          <a:endParaRPr lang="en-US"/>
        </a:p>
      </dgm:t>
    </dgm:pt>
    <dgm:pt modelId="{E36D0CE2-E2E0-4905-A43A-28BD80EDDA49}">
      <dgm:prSet phldrT="[Text]" custT="1"/>
      <dgm:spPr/>
      <dgm:t>
        <a:bodyPr/>
        <a:lstStyle/>
        <a:p>
          <a:r>
            <a:rPr lang="en-US" sz="1800" b="0" dirty="0"/>
            <a:t>Participate in performance based and formative assessment pilots</a:t>
          </a:r>
        </a:p>
      </dgm:t>
    </dgm:pt>
    <dgm:pt modelId="{EA3A1B3F-88B4-41A7-A42E-05F983B2D6C6}" type="parTrans" cxnId="{5597DF1E-8B77-4267-8AFE-15EA2BB361FF}">
      <dgm:prSet/>
      <dgm:spPr/>
      <dgm:t>
        <a:bodyPr/>
        <a:lstStyle/>
        <a:p>
          <a:endParaRPr lang="en-US"/>
        </a:p>
      </dgm:t>
    </dgm:pt>
    <dgm:pt modelId="{8CF70D55-96CF-4EAF-8979-9FCFE640EF66}" type="sibTrans" cxnId="{5597DF1E-8B77-4267-8AFE-15EA2BB361FF}">
      <dgm:prSet/>
      <dgm:spPr/>
      <dgm:t>
        <a:bodyPr/>
        <a:lstStyle/>
        <a:p>
          <a:endParaRPr lang="en-US"/>
        </a:p>
      </dgm:t>
    </dgm:pt>
    <dgm:pt modelId="{D5E0273F-AE99-403A-8663-204A3DAB8DA8}">
      <dgm:prSet phldrT="[Text]" custT="1"/>
      <dgm:spPr/>
      <dgm:t>
        <a:bodyPr/>
        <a:lstStyle/>
        <a:p>
          <a:r>
            <a:rPr lang="en-US" sz="2000" b="1" dirty="0"/>
            <a:t>2013-2014</a:t>
          </a:r>
        </a:p>
      </dgm:t>
    </dgm:pt>
    <dgm:pt modelId="{37DB587E-64A7-4DA5-9BFA-D539C46E40E7}" type="parTrans" cxnId="{BCBFC961-99A2-4D81-BABD-578976F4A40C}">
      <dgm:prSet/>
      <dgm:spPr/>
      <dgm:t>
        <a:bodyPr/>
        <a:lstStyle/>
        <a:p>
          <a:endParaRPr lang="en-US"/>
        </a:p>
      </dgm:t>
    </dgm:pt>
    <dgm:pt modelId="{1F6D934B-9360-4078-84A9-76F4C93AE5B7}" type="sibTrans" cxnId="{BCBFC961-99A2-4D81-BABD-578976F4A40C}">
      <dgm:prSet/>
      <dgm:spPr/>
      <dgm:t>
        <a:bodyPr/>
        <a:lstStyle/>
        <a:p>
          <a:endParaRPr lang="en-US"/>
        </a:p>
      </dgm:t>
    </dgm:pt>
    <dgm:pt modelId="{AF008BE6-1AD8-42FD-87BF-8EA22B250E97}">
      <dgm:prSet phldrT="[Text]"/>
      <dgm:spPr/>
      <dgm:t>
        <a:bodyPr/>
        <a:lstStyle/>
        <a:p>
          <a:r>
            <a:rPr lang="en-US" b="0" dirty="0"/>
            <a:t>Integrate standards and curricula into district curricula and teachers’ course planning</a:t>
          </a:r>
        </a:p>
      </dgm:t>
    </dgm:pt>
    <dgm:pt modelId="{DC4A4103-8DBD-4367-90FF-C969CC152374}" type="parTrans" cxnId="{8F722838-884A-4C50-9E7E-7BA0BDCF8B5C}">
      <dgm:prSet/>
      <dgm:spPr/>
      <dgm:t>
        <a:bodyPr/>
        <a:lstStyle/>
        <a:p>
          <a:endParaRPr lang="en-US"/>
        </a:p>
      </dgm:t>
    </dgm:pt>
    <dgm:pt modelId="{45B87ACF-7B4B-4AF1-BF44-9BE4D1D5C375}" type="sibTrans" cxnId="{8F722838-884A-4C50-9E7E-7BA0BDCF8B5C}">
      <dgm:prSet/>
      <dgm:spPr/>
      <dgm:t>
        <a:bodyPr/>
        <a:lstStyle/>
        <a:p>
          <a:endParaRPr lang="en-US"/>
        </a:p>
      </dgm:t>
    </dgm:pt>
    <dgm:pt modelId="{696151E1-2997-4E3C-A9D5-8B53896E29ED}">
      <dgm:prSet phldrT="[Text]"/>
      <dgm:spPr/>
      <dgm:t>
        <a:bodyPr/>
        <a:lstStyle/>
        <a:p>
          <a:r>
            <a:rPr lang="en-US" b="0" dirty="0"/>
            <a:t>Integrate performance tasks in course activities</a:t>
          </a:r>
        </a:p>
      </dgm:t>
    </dgm:pt>
    <dgm:pt modelId="{BDC5DB9D-FCD3-40E9-87B6-37E0994D8B57}" type="parTrans" cxnId="{2E8C0FF8-76E8-4B85-9F65-6E391B42BBDA}">
      <dgm:prSet/>
      <dgm:spPr/>
      <dgm:t>
        <a:bodyPr/>
        <a:lstStyle/>
        <a:p>
          <a:endParaRPr lang="en-US"/>
        </a:p>
      </dgm:t>
    </dgm:pt>
    <dgm:pt modelId="{1743D30B-668A-4920-BC90-578C3BCC2BD8}" type="sibTrans" cxnId="{2E8C0FF8-76E8-4B85-9F65-6E391B42BBDA}">
      <dgm:prSet/>
      <dgm:spPr/>
      <dgm:t>
        <a:bodyPr/>
        <a:lstStyle/>
        <a:p>
          <a:endParaRPr lang="en-US"/>
        </a:p>
      </dgm:t>
    </dgm:pt>
    <dgm:pt modelId="{FECC5036-1CE4-49AA-8468-FD1C3E2FF0C5}">
      <dgm:prSet phldrT="[Text]" custT="1"/>
      <dgm:spPr/>
      <dgm:t>
        <a:bodyPr/>
        <a:lstStyle/>
        <a:p>
          <a:pPr>
            <a:spcAft>
              <a:spcPts val="300"/>
            </a:spcAft>
          </a:pPr>
          <a:r>
            <a:rPr lang="en-US" sz="1800" b="0" dirty="0"/>
            <a:t>Participate in creating model curricula</a:t>
          </a:r>
        </a:p>
      </dgm:t>
    </dgm:pt>
    <dgm:pt modelId="{57914D5B-3550-476F-B638-EF9AB13C40E5}" type="parTrans" cxnId="{8AE534C3-0C73-4CF5-952A-AA0E8FCD346D}">
      <dgm:prSet/>
      <dgm:spPr/>
      <dgm:t>
        <a:bodyPr/>
        <a:lstStyle/>
        <a:p>
          <a:endParaRPr lang="en-US"/>
        </a:p>
      </dgm:t>
    </dgm:pt>
    <dgm:pt modelId="{0DD5656D-9B69-4A92-8523-339EFE084F03}" type="sibTrans" cxnId="{8AE534C3-0C73-4CF5-952A-AA0E8FCD346D}">
      <dgm:prSet/>
      <dgm:spPr/>
      <dgm:t>
        <a:bodyPr/>
        <a:lstStyle/>
        <a:p>
          <a:endParaRPr lang="en-US"/>
        </a:p>
      </dgm:t>
    </dgm:pt>
    <dgm:pt modelId="{3062AF69-DCB7-4156-949C-51E5147D4353}">
      <dgm:prSet phldrT="[Text]" custT="1"/>
      <dgm:spPr/>
      <dgm:t>
        <a:bodyPr/>
        <a:lstStyle/>
        <a:p>
          <a:r>
            <a:rPr lang="en-US" sz="1800" b="0" dirty="0"/>
            <a:t>Continue formative instruction PD</a:t>
          </a:r>
        </a:p>
      </dgm:t>
    </dgm:pt>
    <dgm:pt modelId="{7B0CB19B-500F-4D07-82E4-E99EB83906ED}" type="parTrans" cxnId="{B833650A-42DA-4435-8249-B5F7C2F1C202}">
      <dgm:prSet/>
      <dgm:spPr/>
      <dgm:t>
        <a:bodyPr/>
        <a:lstStyle/>
        <a:p>
          <a:endParaRPr lang="en-US"/>
        </a:p>
      </dgm:t>
    </dgm:pt>
    <dgm:pt modelId="{495463BD-033D-406D-BD40-35FAE21BC51E}" type="sibTrans" cxnId="{B833650A-42DA-4435-8249-B5F7C2F1C202}">
      <dgm:prSet/>
      <dgm:spPr/>
      <dgm:t>
        <a:bodyPr/>
        <a:lstStyle/>
        <a:p>
          <a:endParaRPr lang="en-US"/>
        </a:p>
      </dgm:t>
    </dgm:pt>
    <dgm:pt modelId="{1E343FAA-F3EC-45BC-ADDF-BD60FB01C49B}">
      <dgm:prSet phldrT="[Text]"/>
      <dgm:spPr/>
      <dgm:t>
        <a:bodyPr/>
        <a:lstStyle/>
        <a:p>
          <a:r>
            <a:rPr lang="en-US" b="0" dirty="0"/>
            <a:t>Prepare for online testing</a:t>
          </a:r>
        </a:p>
      </dgm:t>
    </dgm:pt>
    <dgm:pt modelId="{B83C8143-3247-42EB-81EE-1126B1A85CC4}" type="parTrans" cxnId="{83F1969A-EE7C-4FF5-BBDD-CE36D0DF25F7}">
      <dgm:prSet/>
      <dgm:spPr/>
      <dgm:t>
        <a:bodyPr/>
        <a:lstStyle/>
        <a:p>
          <a:endParaRPr lang="en-US"/>
        </a:p>
      </dgm:t>
    </dgm:pt>
    <dgm:pt modelId="{BE3569E0-79E6-45FD-BF63-E2C2C2B9E0F5}" type="sibTrans" cxnId="{83F1969A-EE7C-4FF5-BBDD-CE36D0DF25F7}">
      <dgm:prSet/>
      <dgm:spPr/>
      <dgm:t>
        <a:bodyPr/>
        <a:lstStyle/>
        <a:p>
          <a:endParaRPr lang="en-US"/>
        </a:p>
      </dgm:t>
    </dgm:pt>
    <dgm:pt modelId="{CF2551E0-2BA5-4917-9CCC-0A789E6DD014}">
      <dgm:prSet phldrT="[Text]"/>
      <dgm:spPr/>
      <dgm:t>
        <a:bodyPr/>
        <a:lstStyle/>
        <a:p>
          <a:r>
            <a:rPr lang="en-US" b="0" dirty="0"/>
            <a:t>Complete formative instruction PD</a:t>
          </a:r>
        </a:p>
      </dgm:t>
    </dgm:pt>
    <dgm:pt modelId="{0FB1298E-4138-49CF-A281-DE0F72A1430D}" type="parTrans" cxnId="{7C9EDB8D-1747-4D94-8F4F-9FAEE9BD3D3D}">
      <dgm:prSet/>
      <dgm:spPr/>
      <dgm:t>
        <a:bodyPr/>
        <a:lstStyle/>
        <a:p>
          <a:endParaRPr lang="en-US"/>
        </a:p>
      </dgm:t>
    </dgm:pt>
    <dgm:pt modelId="{75EB90D5-EB82-49D4-85CF-243FFAA36A53}" type="sibTrans" cxnId="{7C9EDB8D-1747-4D94-8F4F-9FAEE9BD3D3D}">
      <dgm:prSet/>
      <dgm:spPr/>
      <dgm:t>
        <a:bodyPr/>
        <a:lstStyle/>
        <a:p>
          <a:endParaRPr lang="en-US"/>
        </a:p>
      </dgm:t>
    </dgm:pt>
    <dgm:pt modelId="{00F8A30A-55F3-4B92-B251-2393AD191866}">
      <dgm:prSet custT="1"/>
      <dgm:spPr/>
      <dgm:t>
        <a:bodyPr/>
        <a:lstStyle/>
        <a:p>
          <a:r>
            <a:rPr lang="en-US" sz="1800" b="0" dirty="0"/>
            <a:t>Conduct crosswalk activities</a:t>
          </a:r>
        </a:p>
      </dgm:t>
    </dgm:pt>
    <dgm:pt modelId="{F2D02CBD-B009-44F4-91B7-59E2EDDE72F7}" type="parTrans" cxnId="{7A502E5D-C648-4FF5-981F-5FAA85DAE260}">
      <dgm:prSet/>
      <dgm:spPr/>
      <dgm:t>
        <a:bodyPr/>
        <a:lstStyle/>
        <a:p>
          <a:endParaRPr lang="en-US"/>
        </a:p>
      </dgm:t>
    </dgm:pt>
    <dgm:pt modelId="{AE5A8DA5-3678-46E1-9AC8-D36EC80154E1}" type="sibTrans" cxnId="{7A502E5D-C648-4FF5-981F-5FAA85DAE260}">
      <dgm:prSet/>
      <dgm:spPr/>
      <dgm:t>
        <a:bodyPr/>
        <a:lstStyle/>
        <a:p>
          <a:endParaRPr lang="en-US"/>
        </a:p>
      </dgm:t>
    </dgm:pt>
    <dgm:pt modelId="{7AF37CDE-7D71-4FD0-8DB4-1C9523DD0B78}">
      <dgm:prSet phldrT="[Text]" custT="1"/>
      <dgm:spPr/>
      <dgm:t>
        <a:bodyPr/>
        <a:lstStyle/>
        <a:p>
          <a:r>
            <a:rPr lang="en-US" sz="1800" b="0" dirty="0"/>
            <a:t>Revise curriculum based on analysis findings</a:t>
          </a:r>
        </a:p>
      </dgm:t>
    </dgm:pt>
    <dgm:pt modelId="{8EFFE9E2-2471-4102-B294-DCCB01FC6BB6}" type="parTrans" cxnId="{F0EE6E60-B238-4FCD-94B3-F3C7AAA47433}">
      <dgm:prSet/>
      <dgm:spPr/>
      <dgm:t>
        <a:bodyPr/>
        <a:lstStyle/>
        <a:p>
          <a:endParaRPr lang="en-US"/>
        </a:p>
      </dgm:t>
    </dgm:pt>
    <dgm:pt modelId="{E775D6E8-10F8-4739-9F9D-F7F636295C45}" type="sibTrans" cxnId="{F0EE6E60-B238-4FCD-94B3-F3C7AAA47433}">
      <dgm:prSet/>
      <dgm:spPr/>
      <dgm:t>
        <a:bodyPr/>
        <a:lstStyle/>
        <a:p>
          <a:endParaRPr lang="en-US"/>
        </a:p>
      </dgm:t>
    </dgm:pt>
    <dgm:pt modelId="{845A6346-32A7-4B5E-969F-E3B3994D4240}">
      <dgm:prSet phldrT="[Text]" custT="1"/>
      <dgm:spPr/>
      <dgm:t>
        <a:bodyPr/>
        <a:lstStyle/>
        <a:p>
          <a:pPr>
            <a:spcAft>
              <a:spcPts val="300"/>
            </a:spcAft>
          </a:pPr>
          <a:endParaRPr lang="en-US" sz="1800" b="0" dirty="0"/>
        </a:p>
      </dgm:t>
    </dgm:pt>
    <dgm:pt modelId="{86EDA445-2E47-4423-A839-DA956EFD1588}" type="parTrans" cxnId="{12D6D03E-B6B1-4F12-928F-95BF98D3ED9E}">
      <dgm:prSet/>
      <dgm:spPr/>
      <dgm:t>
        <a:bodyPr/>
        <a:lstStyle/>
        <a:p>
          <a:endParaRPr lang="en-US"/>
        </a:p>
      </dgm:t>
    </dgm:pt>
    <dgm:pt modelId="{ECC1E917-500A-4938-8892-B450696538E5}" type="sibTrans" cxnId="{12D6D03E-B6B1-4F12-928F-95BF98D3ED9E}">
      <dgm:prSet/>
      <dgm:spPr/>
      <dgm:t>
        <a:bodyPr/>
        <a:lstStyle/>
        <a:p>
          <a:endParaRPr lang="en-US"/>
        </a:p>
      </dgm:t>
    </dgm:pt>
    <dgm:pt modelId="{21939917-CB59-4D23-9B40-E9C224D3836B}">
      <dgm:prSet custT="1"/>
      <dgm:spPr/>
      <dgm:t>
        <a:bodyPr/>
        <a:lstStyle/>
        <a:p>
          <a:endParaRPr lang="en-US" sz="1800" b="0" dirty="0"/>
        </a:p>
      </dgm:t>
    </dgm:pt>
    <dgm:pt modelId="{1D638E05-A050-4E76-9C22-4CFECA07B7FF}" type="parTrans" cxnId="{664CB80C-3788-43F2-8359-9D92AC57237C}">
      <dgm:prSet/>
      <dgm:spPr/>
      <dgm:t>
        <a:bodyPr/>
        <a:lstStyle/>
        <a:p>
          <a:endParaRPr lang="en-US"/>
        </a:p>
      </dgm:t>
    </dgm:pt>
    <dgm:pt modelId="{0ABAE777-F482-4389-BFCC-93BC76CD5949}" type="sibTrans" cxnId="{664CB80C-3788-43F2-8359-9D92AC57237C}">
      <dgm:prSet/>
      <dgm:spPr/>
      <dgm:t>
        <a:bodyPr/>
        <a:lstStyle/>
        <a:p>
          <a:endParaRPr lang="en-US"/>
        </a:p>
      </dgm:t>
    </dgm:pt>
    <dgm:pt modelId="{D8E91894-A85A-4036-8FCA-72FBC871641C}">
      <dgm:prSet phldrT="[Text]" custT="1"/>
      <dgm:spPr/>
      <dgm:t>
        <a:bodyPr/>
        <a:lstStyle/>
        <a:p>
          <a:endParaRPr lang="en-US" sz="1800" b="0" dirty="0"/>
        </a:p>
      </dgm:t>
    </dgm:pt>
    <dgm:pt modelId="{8BBB196D-616C-4027-9C8A-A1F62CA143F4}" type="parTrans" cxnId="{A4FDEAFD-93C0-4B59-B954-D2FAD15435AB}">
      <dgm:prSet/>
      <dgm:spPr/>
      <dgm:t>
        <a:bodyPr/>
        <a:lstStyle/>
        <a:p>
          <a:endParaRPr lang="en-US"/>
        </a:p>
      </dgm:t>
    </dgm:pt>
    <dgm:pt modelId="{3BD5F416-3DF7-430C-A63D-9AFB396ADC96}" type="sibTrans" cxnId="{A4FDEAFD-93C0-4B59-B954-D2FAD15435AB}">
      <dgm:prSet/>
      <dgm:spPr/>
      <dgm:t>
        <a:bodyPr/>
        <a:lstStyle/>
        <a:p>
          <a:endParaRPr lang="en-US"/>
        </a:p>
      </dgm:t>
    </dgm:pt>
    <dgm:pt modelId="{1040C153-960B-4B4F-A2BC-B45AA6B914D6}">
      <dgm:prSet phldrT="[Text]" custT="1"/>
      <dgm:spPr/>
      <dgm:t>
        <a:bodyPr/>
        <a:lstStyle/>
        <a:p>
          <a:endParaRPr lang="en-US" sz="1800" b="0" dirty="0"/>
        </a:p>
      </dgm:t>
    </dgm:pt>
    <dgm:pt modelId="{99CBA727-A405-4866-BD50-611146FF76DE}" type="parTrans" cxnId="{34DCDCE2-AB8F-44D1-A5FA-6984EB06161E}">
      <dgm:prSet/>
      <dgm:spPr/>
      <dgm:t>
        <a:bodyPr/>
        <a:lstStyle/>
        <a:p>
          <a:endParaRPr lang="en-US"/>
        </a:p>
      </dgm:t>
    </dgm:pt>
    <dgm:pt modelId="{6A9493C8-5339-45CF-B9E8-E6C858274377}" type="sibTrans" cxnId="{34DCDCE2-AB8F-44D1-A5FA-6984EB06161E}">
      <dgm:prSet/>
      <dgm:spPr/>
      <dgm:t>
        <a:bodyPr/>
        <a:lstStyle/>
        <a:p>
          <a:endParaRPr lang="en-US"/>
        </a:p>
      </dgm:t>
    </dgm:pt>
    <dgm:pt modelId="{A826E284-9316-484E-A3BC-C04D80BD090E}">
      <dgm:prSet phldrT="[Text]"/>
      <dgm:spPr/>
      <dgm:t>
        <a:bodyPr/>
        <a:lstStyle/>
        <a:p>
          <a:endParaRPr lang="en-US" b="0" dirty="0"/>
        </a:p>
      </dgm:t>
    </dgm:pt>
    <dgm:pt modelId="{C92140C8-6134-4F5B-A1C8-4E4B4338D2D2}" type="parTrans" cxnId="{E819B46A-DF35-457E-A95E-FAD8BADAC6DD}">
      <dgm:prSet/>
      <dgm:spPr/>
      <dgm:t>
        <a:bodyPr/>
        <a:lstStyle/>
        <a:p>
          <a:endParaRPr lang="en-US"/>
        </a:p>
      </dgm:t>
    </dgm:pt>
    <dgm:pt modelId="{2B537CA2-D7B0-4213-8D10-625DA98C3A45}" type="sibTrans" cxnId="{E819B46A-DF35-457E-A95E-FAD8BADAC6DD}">
      <dgm:prSet/>
      <dgm:spPr/>
      <dgm:t>
        <a:bodyPr/>
        <a:lstStyle/>
        <a:p>
          <a:endParaRPr lang="en-US"/>
        </a:p>
      </dgm:t>
    </dgm:pt>
    <dgm:pt modelId="{C8340385-E5C4-48C5-85A4-E98359E2FE2E}">
      <dgm:prSet phldrT="[Text]"/>
      <dgm:spPr/>
      <dgm:t>
        <a:bodyPr/>
        <a:lstStyle/>
        <a:p>
          <a:endParaRPr lang="en-US" b="0" dirty="0"/>
        </a:p>
      </dgm:t>
    </dgm:pt>
    <dgm:pt modelId="{3073D328-047E-46A3-9F9F-F0D5A844AA86}" type="parTrans" cxnId="{6E313031-BF10-4A47-87EB-D32A0FD9FE07}">
      <dgm:prSet/>
      <dgm:spPr/>
      <dgm:t>
        <a:bodyPr/>
        <a:lstStyle/>
        <a:p>
          <a:endParaRPr lang="en-US"/>
        </a:p>
      </dgm:t>
    </dgm:pt>
    <dgm:pt modelId="{E59C3001-48AA-4F83-9FF9-77146C1BD117}" type="sibTrans" cxnId="{6E313031-BF10-4A47-87EB-D32A0FD9FE07}">
      <dgm:prSet/>
      <dgm:spPr/>
      <dgm:t>
        <a:bodyPr/>
        <a:lstStyle/>
        <a:p>
          <a:endParaRPr lang="en-US"/>
        </a:p>
      </dgm:t>
    </dgm:pt>
    <dgm:pt modelId="{B62A8EC9-A3B7-4AEC-AC40-9F1D351ECE54}">
      <dgm:prSet phldrT="[Text]"/>
      <dgm:spPr/>
      <dgm:t>
        <a:bodyPr/>
        <a:lstStyle/>
        <a:p>
          <a:endParaRPr lang="en-US" b="0" dirty="0"/>
        </a:p>
      </dgm:t>
    </dgm:pt>
    <dgm:pt modelId="{8EE1E714-18CC-4EAD-81EB-DB808FCA5D68}" type="parTrans" cxnId="{76637798-3256-4A54-86AB-EAE5FD7285A0}">
      <dgm:prSet/>
      <dgm:spPr/>
      <dgm:t>
        <a:bodyPr/>
        <a:lstStyle/>
        <a:p>
          <a:endParaRPr lang="en-US"/>
        </a:p>
      </dgm:t>
    </dgm:pt>
    <dgm:pt modelId="{64E1B80D-0E81-494D-BDE8-DEBAE9B01E73}" type="sibTrans" cxnId="{76637798-3256-4A54-86AB-EAE5FD7285A0}">
      <dgm:prSet/>
      <dgm:spPr/>
      <dgm:t>
        <a:bodyPr/>
        <a:lstStyle/>
        <a:p>
          <a:endParaRPr lang="en-US"/>
        </a:p>
      </dgm:t>
    </dgm:pt>
    <dgm:pt modelId="{FB054B42-0E5D-48B9-990B-09C33683BE3E}">
      <dgm:prSet phldrT="[Text]" custT="1">
        <dgm:style>
          <a:lnRef idx="2">
            <a:schemeClr val="dk1"/>
          </a:lnRef>
          <a:fillRef idx="1">
            <a:schemeClr val="lt1"/>
          </a:fillRef>
          <a:effectRef idx="0">
            <a:schemeClr val="dk1"/>
          </a:effectRef>
          <a:fontRef idx="minor">
            <a:schemeClr val="dk1"/>
          </a:fontRef>
        </dgm:style>
      </dgm:prSet>
      <dgm:spPr>
        <a:solidFill>
          <a:schemeClr val="accent3">
            <a:lumMod val="40000"/>
            <a:lumOff val="60000"/>
          </a:schemeClr>
        </a:solidFill>
        <a:ln>
          <a:noFill/>
        </a:ln>
      </dgm:spPr>
      <dgm:t>
        <a:bodyPr/>
        <a:lstStyle/>
        <a:p>
          <a:pPr>
            <a:spcAft>
              <a:spcPts val="300"/>
            </a:spcAft>
          </a:pPr>
          <a:r>
            <a:rPr lang="en-US" sz="1800" b="0" dirty="0"/>
            <a:t>Begin using new standards in grades K-2</a:t>
          </a:r>
        </a:p>
      </dgm:t>
    </dgm:pt>
    <dgm:pt modelId="{800FA1F5-4BF2-464F-A200-3F8523F814A1}" type="sibTrans" cxnId="{95B14E51-6602-4F75-8043-9A1091D04F51}">
      <dgm:prSet/>
      <dgm:spPr/>
      <dgm:t>
        <a:bodyPr/>
        <a:lstStyle/>
        <a:p>
          <a:endParaRPr lang="en-US"/>
        </a:p>
      </dgm:t>
    </dgm:pt>
    <dgm:pt modelId="{FA0A4E2E-FCCB-4219-8B8A-535CE068EF17}" type="parTrans" cxnId="{95B14E51-6602-4F75-8043-9A1091D04F51}">
      <dgm:prSet/>
      <dgm:spPr/>
      <dgm:t>
        <a:bodyPr/>
        <a:lstStyle/>
        <a:p>
          <a:endParaRPr lang="en-US"/>
        </a:p>
      </dgm:t>
    </dgm:pt>
    <dgm:pt modelId="{C4ED88C8-1A12-4B22-A6E0-A879AB706E2B}">
      <dgm:prSet phldrT="[Text]" custT="1">
        <dgm:style>
          <a:lnRef idx="2">
            <a:schemeClr val="dk1"/>
          </a:lnRef>
          <a:fillRef idx="1">
            <a:schemeClr val="lt1"/>
          </a:fillRef>
          <a:effectRef idx="0">
            <a:schemeClr val="dk1"/>
          </a:effectRef>
          <a:fontRef idx="minor">
            <a:schemeClr val="dk1"/>
          </a:fontRef>
        </dgm:style>
      </dgm:prSet>
      <dgm:spPr>
        <a:solidFill>
          <a:schemeClr val="accent3">
            <a:lumMod val="40000"/>
            <a:lumOff val="60000"/>
          </a:schemeClr>
        </a:solidFill>
        <a:ln>
          <a:noFill/>
        </a:ln>
      </dgm:spPr>
      <dgm:t>
        <a:bodyPr/>
        <a:lstStyle/>
        <a:p>
          <a:pPr>
            <a:spcAft>
              <a:spcPts val="300"/>
            </a:spcAft>
          </a:pPr>
          <a:endParaRPr lang="en-US" sz="1800" b="0" dirty="0"/>
        </a:p>
      </dgm:t>
    </dgm:pt>
    <dgm:pt modelId="{1CA97CC4-3AC2-415A-BD7C-49DC65DA6E5F}" type="sibTrans" cxnId="{79BB3A1E-24FB-4CFE-AB72-E027778009D0}">
      <dgm:prSet/>
      <dgm:spPr/>
      <dgm:t>
        <a:bodyPr/>
        <a:lstStyle/>
        <a:p>
          <a:endParaRPr lang="en-US"/>
        </a:p>
      </dgm:t>
    </dgm:pt>
    <dgm:pt modelId="{5EE32487-F1A1-45CD-94A5-02B5F22399F9}" type="parTrans" cxnId="{79BB3A1E-24FB-4CFE-AB72-E027778009D0}">
      <dgm:prSet/>
      <dgm:spPr/>
      <dgm:t>
        <a:bodyPr/>
        <a:lstStyle/>
        <a:p>
          <a:endParaRPr lang="en-US"/>
        </a:p>
      </dgm:t>
    </dgm:pt>
    <dgm:pt modelId="{8579679F-544F-4DFE-8C8E-7C3291FB305B}">
      <dgm:prSet phldrT="[Text]" custT="1">
        <dgm:style>
          <a:lnRef idx="2">
            <a:schemeClr val="dk1"/>
          </a:lnRef>
          <a:fillRef idx="1">
            <a:schemeClr val="lt1"/>
          </a:fillRef>
          <a:effectRef idx="0">
            <a:schemeClr val="dk1"/>
          </a:effectRef>
          <a:fontRef idx="minor">
            <a:schemeClr val="dk1"/>
          </a:fontRef>
        </dgm:style>
      </dgm:prSet>
      <dgm:spPr>
        <a:solidFill>
          <a:schemeClr val="accent3">
            <a:lumMod val="40000"/>
            <a:lumOff val="60000"/>
          </a:schemeClr>
        </a:solidFill>
        <a:ln>
          <a:noFill/>
        </a:ln>
      </dgm:spPr>
      <dgm:t>
        <a:bodyPr/>
        <a:lstStyle/>
        <a:p>
          <a:pPr>
            <a:spcAft>
              <a:spcPts val="300"/>
            </a:spcAft>
          </a:pPr>
          <a:r>
            <a:rPr lang="en-US" sz="1800" b="0" dirty="0"/>
            <a:t>Initiate formative instruction PD</a:t>
          </a:r>
        </a:p>
      </dgm:t>
    </dgm:pt>
    <dgm:pt modelId="{5748A714-3405-4165-A652-DB63DDE016B6}" type="sibTrans" cxnId="{0B8234C0-7BE3-409F-9BFA-0A6C4C817B1E}">
      <dgm:prSet/>
      <dgm:spPr/>
      <dgm:t>
        <a:bodyPr/>
        <a:lstStyle/>
        <a:p>
          <a:endParaRPr lang="en-US"/>
        </a:p>
      </dgm:t>
    </dgm:pt>
    <dgm:pt modelId="{D07E339D-375B-422E-8B49-BC6E1528092E}" type="parTrans" cxnId="{0B8234C0-7BE3-409F-9BFA-0A6C4C817B1E}">
      <dgm:prSet/>
      <dgm:spPr/>
      <dgm:t>
        <a:bodyPr/>
        <a:lstStyle/>
        <a:p>
          <a:endParaRPr lang="en-US"/>
        </a:p>
      </dgm:t>
    </dgm:pt>
    <dgm:pt modelId="{F4F82388-AF0F-412A-B37E-816888915B06}">
      <dgm:prSet phldrT="[Text]" custT="1">
        <dgm:style>
          <a:lnRef idx="2">
            <a:schemeClr val="dk1"/>
          </a:lnRef>
          <a:fillRef idx="1">
            <a:schemeClr val="lt1"/>
          </a:fillRef>
          <a:effectRef idx="0">
            <a:schemeClr val="dk1"/>
          </a:effectRef>
          <a:fontRef idx="minor">
            <a:schemeClr val="dk1"/>
          </a:fontRef>
        </dgm:style>
      </dgm:prSet>
      <dgm:spPr>
        <a:solidFill>
          <a:schemeClr val="accent3">
            <a:lumMod val="40000"/>
            <a:lumOff val="60000"/>
          </a:schemeClr>
        </a:solidFill>
        <a:ln>
          <a:noFill/>
        </a:ln>
      </dgm:spPr>
      <dgm:t>
        <a:bodyPr/>
        <a:lstStyle/>
        <a:p>
          <a:pPr>
            <a:spcAft>
              <a:spcPts val="300"/>
            </a:spcAft>
          </a:pPr>
          <a:endParaRPr lang="en-US" sz="1800" b="0" dirty="0"/>
        </a:p>
      </dgm:t>
    </dgm:pt>
    <dgm:pt modelId="{DD7A7BB2-E142-4F4C-B107-51594B2C979B}" type="sibTrans" cxnId="{C35ACA91-C22F-4A1D-ACB9-563EA4F7146F}">
      <dgm:prSet/>
      <dgm:spPr/>
      <dgm:t>
        <a:bodyPr/>
        <a:lstStyle/>
        <a:p>
          <a:endParaRPr lang="en-US"/>
        </a:p>
      </dgm:t>
    </dgm:pt>
    <dgm:pt modelId="{DE95CA98-8B1A-403E-B88A-17A7517666BC}" type="parTrans" cxnId="{C35ACA91-C22F-4A1D-ACB9-563EA4F7146F}">
      <dgm:prSet/>
      <dgm:spPr/>
      <dgm:t>
        <a:bodyPr/>
        <a:lstStyle/>
        <a:p>
          <a:endParaRPr lang="en-US"/>
        </a:p>
      </dgm:t>
    </dgm:pt>
    <dgm:pt modelId="{0E8ECD8F-7DB4-4525-AD5B-B3204F181DC6}">
      <dgm:prSet phldrT="[Text]" custT="1">
        <dgm:style>
          <a:lnRef idx="2">
            <a:schemeClr val="dk1"/>
          </a:lnRef>
          <a:fillRef idx="1">
            <a:schemeClr val="lt1"/>
          </a:fillRef>
          <a:effectRef idx="0">
            <a:schemeClr val="dk1"/>
          </a:effectRef>
          <a:fontRef idx="minor">
            <a:schemeClr val="dk1"/>
          </a:fontRef>
        </dgm:style>
      </dgm:prSet>
      <dgm:spPr>
        <a:solidFill>
          <a:schemeClr val="accent3">
            <a:lumMod val="40000"/>
            <a:lumOff val="60000"/>
          </a:schemeClr>
        </a:solidFill>
        <a:ln>
          <a:noFill/>
        </a:ln>
      </dgm:spPr>
      <dgm:t>
        <a:bodyPr/>
        <a:lstStyle/>
        <a:p>
          <a:pPr>
            <a:spcAft>
              <a:spcPts val="300"/>
            </a:spcAft>
          </a:pPr>
          <a:r>
            <a:rPr lang="en-US" sz="1800" b="0" dirty="0"/>
            <a:t>Conduct curriculum gap analysis </a:t>
          </a:r>
        </a:p>
      </dgm:t>
    </dgm:pt>
    <dgm:pt modelId="{F7BF4E25-49C3-486D-AF49-CC42609FFCE4}" type="sibTrans" cxnId="{034C86E3-B3FF-4CDD-B03D-E40BC465F8C3}">
      <dgm:prSet/>
      <dgm:spPr/>
      <dgm:t>
        <a:bodyPr/>
        <a:lstStyle/>
        <a:p>
          <a:endParaRPr lang="en-US"/>
        </a:p>
      </dgm:t>
    </dgm:pt>
    <dgm:pt modelId="{6E90492C-979B-48B2-AD6C-8CC763DC54DC}" type="parTrans" cxnId="{034C86E3-B3FF-4CDD-B03D-E40BC465F8C3}">
      <dgm:prSet/>
      <dgm:spPr/>
      <dgm:t>
        <a:bodyPr/>
        <a:lstStyle/>
        <a:p>
          <a:endParaRPr lang="en-US"/>
        </a:p>
      </dgm:t>
    </dgm:pt>
    <dgm:pt modelId="{F25755EC-71D1-491F-9615-934F8E769023}">
      <dgm:prSet phldrT="[Text]" custT="1">
        <dgm:style>
          <a:lnRef idx="2">
            <a:schemeClr val="dk1"/>
          </a:lnRef>
          <a:fillRef idx="1">
            <a:schemeClr val="lt1"/>
          </a:fillRef>
          <a:effectRef idx="0">
            <a:schemeClr val="dk1"/>
          </a:effectRef>
          <a:fontRef idx="minor">
            <a:schemeClr val="dk1"/>
          </a:fontRef>
        </dgm:style>
      </dgm:prSet>
      <dgm:spPr>
        <a:solidFill>
          <a:schemeClr val="accent3">
            <a:lumMod val="40000"/>
            <a:lumOff val="60000"/>
          </a:schemeClr>
        </a:solidFill>
        <a:ln>
          <a:noFill/>
        </a:ln>
      </dgm:spPr>
      <dgm:t>
        <a:bodyPr/>
        <a:lstStyle/>
        <a:p>
          <a:pPr>
            <a:spcAft>
              <a:spcPts val="300"/>
            </a:spcAft>
          </a:pPr>
          <a:endParaRPr lang="en-US" sz="1800" b="0" dirty="0"/>
        </a:p>
      </dgm:t>
    </dgm:pt>
    <dgm:pt modelId="{0251A08E-9F4E-4A83-B711-D6D3EE9BCB22}" type="sibTrans" cxnId="{D8F336A5-DBD9-4943-ABDB-9E376BB5DD6A}">
      <dgm:prSet/>
      <dgm:spPr/>
      <dgm:t>
        <a:bodyPr/>
        <a:lstStyle/>
        <a:p>
          <a:endParaRPr lang="en-US"/>
        </a:p>
      </dgm:t>
    </dgm:pt>
    <dgm:pt modelId="{78F46D5B-3603-4677-8DBB-1A43317E75D1}" type="parTrans" cxnId="{D8F336A5-DBD9-4943-ABDB-9E376BB5DD6A}">
      <dgm:prSet/>
      <dgm:spPr/>
      <dgm:t>
        <a:bodyPr/>
        <a:lstStyle/>
        <a:p>
          <a:endParaRPr lang="en-US"/>
        </a:p>
      </dgm:t>
    </dgm:pt>
    <dgm:pt modelId="{88AD9517-03D8-4E4C-9CE0-8893224A08E9}">
      <dgm:prSet phldrT="[Text]" custT="1">
        <dgm:style>
          <a:lnRef idx="2">
            <a:schemeClr val="dk1"/>
          </a:lnRef>
          <a:fillRef idx="1">
            <a:schemeClr val="lt1"/>
          </a:fillRef>
          <a:effectRef idx="0">
            <a:schemeClr val="dk1"/>
          </a:effectRef>
          <a:fontRef idx="minor">
            <a:schemeClr val="dk1"/>
          </a:fontRef>
        </dgm:style>
      </dgm:prSet>
      <dgm:spPr>
        <a:solidFill>
          <a:schemeClr val="accent3">
            <a:lumMod val="40000"/>
            <a:lumOff val="60000"/>
          </a:schemeClr>
        </a:solidFill>
        <a:ln>
          <a:noFill/>
        </a:ln>
      </dgm:spPr>
      <dgm:t>
        <a:bodyPr/>
        <a:lstStyle/>
        <a:p>
          <a:pPr>
            <a:spcAft>
              <a:spcPts val="300"/>
            </a:spcAft>
          </a:pPr>
          <a:r>
            <a:rPr lang="en-US" sz="1800" b="0" dirty="0"/>
            <a:t>Introduce model curricula</a:t>
          </a:r>
        </a:p>
      </dgm:t>
    </dgm:pt>
    <dgm:pt modelId="{54298A61-8D84-48A2-9643-D1AA5DD76F7B}" type="sibTrans" cxnId="{553B6500-1D53-43B9-9839-12C716DFBAFA}">
      <dgm:prSet/>
      <dgm:spPr/>
      <dgm:t>
        <a:bodyPr/>
        <a:lstStyle/>
        <a:p>
          <a:endParaRPr lang="en-US"/>
        </a:p>
      </dgm:t>
    </dgm:pt>
    <dgm:pt modelId="{3808C8FB-D589-4C34-86AC-9582893E642D}" type="parTrans" cxnId="{553B6500-1D53-43B9-9839-12C716DFBAFA}">
      <dgm:prSet/>
      <dgm:spPr/>
      <dgm:t>
        <a:bodyPr/>
        <a:lstStyle/>
        <a:p>
          <a:endParaRPr lang="en-US"/>
        </a:p>
      </dgm:t>
    </dgm:pt>
    <dgm:pt modelId="{5C51E6D0-3E64-4FCE-A85D-89F29CEFB4E0}" type="pres">
      <dgm:prSet presAssocID="{7E6372C3-2422-4405-81CD-7A08EF4A22FB}" presName="Name0" presStyleCnt="0">
        <dgm:presLayoutVars>
          <dgm:dir/>
          <dgm:animLvl val="lvl"/>
          <dgm:resizeHandles val="exact"/>
        </dgm:presLayoutVars>
      </dgm:prSet>
      <dgm:spPr/>
    </dgm:pt>
    <dgm:pt modelId="{16C05E3C-F04D-4901-94A3-6A7D51FEEF0F}" type="pres">
      <dgm:prSet presAssocID="{4C5FFD07-12D8-40FB-99E4-7AE10C961857}" presName="composite" presStyleCnt="0"/>
      <dgm:spPr/>
    </dgm:pt>
    <dgm:pt modelId="{BD10BEBF-051A-4416-9BA4-E0C852D9539D}" type="pres">
      <dgm:prSet presAssocID="{4C5FFD07-12D8-40FB-99E4-7AE10C961857}" presName="parTx" presStyleLbl="alignNode1" presStyleIdx="0" presStyleCnt="4">
        <dgm:presLayoutVars>
          <dgm:chMax val="0"/>
          <dgm:chPref val="0"/>
          <dgm:bulletEnabled val="1"/>
        </dgm:presLayoutVars>
      </dgm:prSet>
      <dgm:spPr/>
    </dgm:pt>
    <dgm:pt modelId="{568553A7-FEA6-4B2D-95C7-FEAC25A07F30}" type="pres">
      <dgm:prSet presAssocID="{4C5FFD07-12D8-40FB-99E4-7AE10C961857}" presName="desTx" presStyleLbl="alignAccFollowNode1" presStyleIdx="0" presStyleCnt="4" custLinFactNeighborX="-4224" custLinFactNeighborY="-1645">
        <dgm:presLayoutVars>
          <dgm:bulletEnabled val="1"/>
        </dgm:presLayoutVars>
      </dgm:prSet>
      <dgm:spPr/>
    </dgm:pt>
    <dgm:pt modelId="{80B92A8B-87B4-4CF5-BB60-C5D30175AC83}" type="pres">
      <dgm:prSet presAssocID="{C2BAC7D9-BCAA-413E-9728-BCBA86D797CD}" presName="space" presStyleCnt="0"/>
      <dgm:spPr/>
    </dgm:pt>
    <dgm:pt modelId="{BB9BFCDD-6AF7-4CB0-8255-CCBE7084C6C3}" type="pres">
      <dgm:prSet presAssocID="{3EE796D4-228C-4A17-A93F-E24745218DA8}" presName="composite" presStyleCnt="0"/>
      <dgm:spPr/>
    </dgm:pt>
    <dgm:pt modelId="{A61A3B6A-69F6-4CDF-ABC3-FD7F7440713E}" type="pres">
      <dgm:prSet presAssocID="{3EE796D4-228C-4A17-A93F-E24745218DA8}" presName="parTx" presStyleLbl="alignNode1" presStyleIdx="1" presStyleCnt="4" custLinFactNeighborX="-540" custLinFactNeighborY="4283">
        <dgm:presLayoutVars>
          <dgm:chMax val="0"/>
          <dgm:chPref val="0"/>
          <dgm:bulletEnabled val="1"/>
        </dgm:presLayoutVars>
      </dgm:prSet>
      <dgm:spPr/>
    </dgm:pt>
    <dgm:pt modelId="{B28601FC-F714-4456-BBDB-6C42B2AC6025}" type="pres">
      <dgm:prSet presAssocID="{3EE796D4-228C-4A17-A93F-E24745218DA8}" presName="desTx" presStyleLbl="alignAccFollowNode1" presStyleIdx="1" presStyleCnt="4" custScaleX="99999" custLinFactNeighborX="-1573" custLinFactNeighborY="-856">
        <dgm:presLayoutVars>
          <dgm:bulletEnabled val="1"/>
        </dgm:presLayoutVars>
      </dgm:prSet>
      <dgm:spPr/>
    </dgm:pt>
    <dgm:pt modelId="{DCD66308-A42F-43F7-B89D-C34D6B070493}" type="pres">
      <dgm:prSet presAssocID="{35089D85-B912-45F5-9DEE-7A2BCB5E3817}" presName="space" presStyleCnt="0"/>
      <dgm:spPr/>
    </dgm:pt>
    <dgm:pt modelId="{457BC498-30CB-40C2-9EF4-DE5D451DFDE0}" type="pres">
      <dgm:prSet presAssocID="{3B4F0935-67F6-4667-BF08-8BCD81D4F4A8}" presName="composite" presStyleCnt="0"/>
      <dgm:spPr/>
    </dgm:pt>
    <dgm:pt modelId="{C4A89FB4-B90E-43EC-B5FA-1A04457BEFE0}" type="pres">
      <dgm:prSet presAssocID="{3B4F0935-67F6-4667-BF08-8BCD81D4F4A8}" presName="parTx" presStyleLbl="alignNode1" presStyleIdx="2" presStyleCnt="4">
        <dgm:presLayoutVars>
          <dgm:chMax val="0"/>
          <dgm:chPref val="0"/>
          <dgm:bulletEnabled val="1"/>
        </dgm:presLayoutVars>
      </dgm:prSet>
      <dgm:spPr/>
    </dgm:pt>
    <dgm:pt modelId="{F2277D6E-B0B2-4EB5-893D-880C7FD0133A}" type="pres">
      <dgm:prSet presAssocID="{3B4F0935-67F6-4667-BF08-8BCD81D4F4A8}" presName="desTx" presStyleLbl="alignAccFollowNode1" presStyleIdx="2" presStyleCnt="4" custLinFactNeighborX="-274" custLinFactNeighborY="-531">
        <dgm:presLayoutVars>
          <dgm:bulletEnabled val="1"/>
        </dgm:presLayoutVars>
      </dgm:prSet>
      <dgm:spPr/>
    </dgm:pt>
    <dgm:pt modelId="{7A0AA0C0-70FC-4E60-9F85-7D9903C05556}" type="pres">
      <dgm:prSet presAssocID="{F238C428-8719-4943-9BD5-D4B15F0BA5DA}" presName="space" presStyleCnt="0"/>
      <dgm:spPr/>
    </dgm:pt>
    <dgm:pt modelId="{BAC30CB8-7610-422A-8C3E-51BFDFC79BF2}" type="pres">
      <dgm:prSet presAssocID="{D5E0273F-AE99-403A-8663-204A3DAB8DA8}" presName="composite" presStyleCnt="0"/>
      <dgm:spPr/>
    </dgm:pt>
    <dgm:pt modelId="{A56524A7-3DFA-44BF-93F5-46DF965A00BA}" type="pres">
      <dgm:prSet presAssocID="{D5E0273F-AE99-403A-8663-204A3DAB8DA8}" presName="parTx" presStyleLbl="alignNode1" presStyleIdx="3" presStyleCnt="4">
        <dgm:presLayoutVars>
          <dgm:chMax val="0"/>
          <dgm:chPref val="0"/>
          <dgm:bulletEnabled val="1"/>
        </dgm:presLayoutVars>
      </dgm:prSet>
      <dgm:spPr/>
    </dgm:pt>
    <dgm:pt modelId="{D60EF3DF-3C98-4713-B413-5FE7C4596934}" type="pres">
      <dgm:prSet presAssocID="{D5E0273F-AE99-403A-8663-204A3DAB8DA8}" presName="desTx" presStyleLbl="alignAccFollowNode1" presStyleIdx="3" presStyleCnt="4" custLinFactNeighborX="952" custLinFactNeighborY="-291">
        <dgm:presLayoutVars>
          <dgm:bulletEnabled val="1"/>
        </dgm:presLayoutVars>
      </dgm:prSet>
      <dgm:spPr/>
    </dgm:pt>
  </dgm:ptLst>
  <dgm:cxnLst>
    <dgm:cxn modelId="{553B6500-1D53-43B9-9839-12C716DFBAFA}" srcId="{3EE796D4-228C-4A17-A93F-E24745218DA8}" destId="{88AD9517-03D8-4E4C-9CE0-8893224A08E9}" srcOrd="0" destOrd="0" parTransId="{3808C8FB-D589-4C34-86AC-9582893E642D}" sibTransId="{54298A61-8D84-48A2-9643-D1AA5DD76F7B}"/>
    <dgm:cxn modelId="{B2515102-B3DC-43E2-AE7B-D38544C49D56}" type="presOf" srcId="{21939917-CB59-4D23-9B40-E9C224D3836B}" destId="{568553A7-FEA6-4B2D-95C7-FEAC25A07F30}" srcOrd="0" destOrd="3" presId="urn:microsoft.com/office/officeart/2005/8/layout/hList1"/>
    <dgm:cxn modelId="{B833650A-42DA-4435-8249-B5F7C2F1C202}" srcId="{3B4F0935-67F6-4667-BF08-8BCD81D4F4A8}" destId="{3062AF69-DCB7-4156-949C-51E5147D4353}" srcOrd="4" destOrd="0" parTransId="{7B0CB19B-500F-4D07-82E4-E99EB83906ED}" sibTransId="{495463BD-033D-406D-BD40-35FAE21BC51E}"/>
    <dgm:cxn modelId="{664CB80C-3788-43F2-8359-9D92AC57237C}" srcId="{4C5FFD07-12D8-40FB-99E4-7AE10C961857}" destId="{21939917-CB59-4D23-9B40-E9C224D3836B}" srcOrd="3" destOrd="0" parTransId="{1D638E05-A050-4E76-9C22-4CFECA07B7FF}" sibTransId="{0ABAE777-F482-4389-BFCC-93BC76CD5949}"/>
    <dgm:cxn modelId="{79BB3A1E-24FB-4CFE-AB72-E027778009D0}" srcId="{3EE796D4-228C-4A17-A93F-E24745218DA8}" destId="{C4ED88C8-1A12-4B22-A6E0-A879AB706E2B}" srcOrd="5" destOrd="0" parTransId="{5EE32487-F1A1-45CD-94A5-02B5F22399F9}" sibTransId="{1CA97CC4-3AC2-415A-BD7C-49DC65DA6E5F}"/>
    <dgm:cxn modelId="{5597DF1E-8B77-4267-8AFE-15EA2BB361FF}" srcId="{3B4F0935-67F6-4667-BF08-8BCD81D4F4A8}" destId="{E36D0CE2-E2E0-4905-A43A-28BD80EDDA49}" srcOrd="2" destOrd="0" parTransId="{EA3A1B3F-88B4-41A7-A42E-05F983B2D6C6}" sibTransId="{8CF70D55-96CF-4EAF-8979-9FCFE640EF66}"/>
    <dgm:cxn modelId="{8A39AE24-130F-4ACD-8A3E-B4623423AF5A}" srcId="{7E6372C3-2422-4405-81CD-7A08EF4A22FB}" destId="{3EE796D4-228C-4A17-A93F-E24745218DA8}" srcOrd="1" destOrd="0" parTransId="{2754C864-993F-4598-AF66-8C09836B2006}" sibTransId="{35089D85-B912-45F5-9DEE-7A2BCB5E3817}"/>
    <dgm:cxn modelId="{0AF9C12A-2D64-4D98-A20F-650FF6B08D23}" type="presOf" srcId="{C8340385-E5C4-48C5-85A4-E98359E2FE2E}" destId="{D60EF3DF-3C98-4713-B413-5FE7C4596934}" srcOrd="0" destOrd="3" presId="urn:microsoft.com/office/officeart/2005/8/layout/hList1"/>
    <dgm:cxn modelId="{B9296C2C-2151-4E16-9ED8-A77172EAEB22}" type="presOf" srcId="{3B4F0935-67F6-4667-BF08-8BCD81D4F4A8}" destId="{C4A89FB4-B90E-43EC-B5FA-1A04457BEFE0}" srcOrd="0" destOrd="0" presId="urn:microsoft.com/office/officeart/2005/8/layout/hList1"/>
    <dgm:cxn modelId="{9DE6C82C-4AA4-4F75-9790-5B381030EF82}" type="presOf" srcId="{FB054B42-0E5D-48B9-990B-09C33683BE3E}" destId="{B28601FC-F714-4456-BBDB-6C42B2AC6025}" srcOrd="0" destOrd="6" presId="urn:microsoft.com/office/officeart/2005/8/layout/hList1"/>
    <dgm:cxn modelId="{13E4E92E-345C-4519-83EE-44ADDAD8441E}" type="presOf" srcId="{D5E0273F-AE99-403A-8663-204A3DAB8DA8}" destId="{A56524A7-3DFA-44BF-93F5-46DF965A00BA}" srcOrd="0" destOrd="0" presId="urn:microsoft.com/office/officeart/2005/8/layout/hList1"/>
    <dgm:cxn modelId="{6E313031-BF10-4A47-87EB-D32A0FD9FE07}" srcId="{D5E0273F-AE99-403A-8663-204A3DAB8DA8}" destId="{C8340385-E5C4-48C5-85A4-E98359E2FE2E}" srcOrd="3" destOrd="0" parTransId="{3073D328-047E-46A3-9F9F-F0D5A844AA86}" sibTransId="{E59C3001-48AA-4F83-9FF9-77146C1BD117}"/>
    <dgm:cxn modelId="{79E3A334-BE41-46D8-826B-092DE861937C}" type="presOf" srcId="{00F8A30A-55F3-4B92-B251-2393AD191866}" destId="{568553A7-FEA6-4B2D-95C7-FEAC25A07F30}" srcOrd="0" destOrd="2" presId="urn:microsoft.com/office/officeart/2005/8/layout/hList1"/>
    <dgm:cxn modelId="{8F722838-884A-4C50-9E7E-7BA0BDCF8B5C}" srcId="{D5E0273F-AE99-403A-8663-204A3DAB8DA8}" destId="{AF008BE6-1AD8-42FD-87BF-8EA22B250E97}" srcOrd="0" destOrd="0" parTransId="{DC4A4103-8DBD-4367-90FF-C969CC152374}" sibTransId="{45B87ACF-7B4B-4AF1-BF44-9BE4D1D5C375}"/>
    <dgm:cxn modelId="{58C8523B-8292-4875-937B-53D0FFE80B2A}" type="presOf" srcId="{0E8ECD8F-7DB4-4525-AD5B-B3204F181DC6}" destId="{B28601FC-F714-4456-BBDB-6C42B2AC6025}" srcOrd="0" destOrd="2" presId="urn:microsoft.com/office/officeart/2005/8/layout/hList1"/>
    <dgm:cxn modelId="{12D6D03E-B6B1-4F12-928F-95BF98D3ED9E}" srcId="{4C5FFD07-12D8-40FB-99E4-7AE10C961857}" destId="{845A6346-32A7-4B5E-969F-E3B3994D4240}" srcOrd="1" destOrd="0" parTransId="{86EDA445-2E47-4423-A839-DA956EFD1588}" sibTransId="{ECC1E917-500A-4938-8892-B450696538E5}"/>
    <dgm:cxn modelId="{7A502E5D-C648-4FF5-981F-5FAA85DAE260}" srcId="{4C5FFD07-12D8-40FB-99E4-7AE10C961857}" destId="{00F8A30A-55F3-4B92-B251-2393AD191866}" srcOrd="2" destOrd="0" parTransId="{F2D02CBD-B009-44F4-91B7-59E2EDDE72F7}" sibTransId="{AE5A8DA5-3678-46E1-9AC8-D36EC80154E1}"/>
    <dgm:cxn modelId="{F0EE6E60-B238-4FCD-94B3-F3C7AAA47433}" srcId="{3B4F0935-67F6-4667-BF08-8BCD81D4F4A8}" destId="{7AF37CDE-7D71-4FD0-8DB4-1C9523DD0B78}" srcOrd="0" destOrd="0" parTransId="{8EFFE9E2-2471-4102-B294-DCCB01FC6BB6}" sibTransId="{E775D6E8-10F8-4739-9F9D-F7F636295C45}"/>
    <dgm:cxn modelId="{BCBFC961-99A2-4D81-BABD-578976F4A40C}" srcId="{7E6372C3-2422-4405-81CD-7A08EF4A22FB}" destId="{D5E0273F-AE99-403A-8663-204A3DAB8DA8}" srcOrd="3" destOrd="0" parTransId="{37DB587E-64A7-4DA5-9BFA-D539C46E40E7}" sibTransId="{1F6D934B-9360-4078-84A9-76F4C93AE5B7}"/>
    <dgm:cxn modelId="{4FEFFF61-6683-4ED8-BEE1-D7791ADB19A0}" type="presOf" srcId="{845A6346-32A7-4B5E-969F-E3B3994D4240}" destId="{568553A7-FEA6-4B2D-95C7-FEAC25A07F30}" srcOrd="0" destOrd="1" presId="urn:microsoft.com/office/officeart/2005/8/layout/hList1"/>
    <dgm:cxn modelId="{DC18C542-FAFE-4592-B58E-408E5A9A04F7}" type="presOf" srcId="{CF2551E0-2BA5-4917-9CCC-0A789E6DD014}" destId="{D60EF3DF-3C98-4713-B413-5FE7C4596934}" srcOrd="0" destOrd="6" presId="urn:microsoft.com/office/officeart/2005/8/layout/hList1"/>
    <dgm:cxn modelId="{2C6D2144-AB81-41F5-B9B5-87B0E8320F7B}" type="presOf" srcId="{FECC5036-1CE4-49AA-8468-FD1C3E2FF0C5}" destId="{568553A7-FEA6-4B2D-95C7-FEAC25A07F30}" srcOrd="0" destOrd="4" presId="urn:microsoft.com/office/officeart/2005/8/layout/hList1"/>
    <dgm:cxn modelId="{E819B46A-DF35-457E-A95E-FAD8BADAC6DD}" srcId="{D5E0273F-AE99-403A-8663-204A3DAB8DA8}" destId="{A826E284-9316-484E-A3BC-C04D80BD090E}" srcOrd="1" destOrd="0" parTransId="{C92140C8-6134-4F5B-A1C8-4E4B4338D2D2}" sibTransId="{2B537CA2-D7B0-4213-8D10-625DA98C3A45}"/>
    <dgm:cxn modelId="{95B14E51-6602-4F75-8043-9A1091D04F51}" srcId="{3EE796D4-228C-4A17-A93F-E24745218DA8}" destId="{FB054B42-0E5D-48B9-990B-09C33683BE3E}" srcOrd="6" destOrd="0" parTransId="{FA0A4E2E-FCCB-4219-8B8A-535CE068EF17}" sibTransId="{800FA1F5-4BF2-464F-A200-3F8523F814A1}"/>
    <dgm:cxn modelId="{79D06177-B967-41AC-AD7C-BFF095F424DD}" type="presOf" srcId="{A826E284-9316-484E-A3BC-C04D80BD090E}" destId="{D60EF3DF-3C98-4713-B413-5FE7C4596934}" srcOrd="0" destOrd="1" presId="urn:microsoft.com/office/officeart/2005/8/layout/hList1"/>
    <dgm:cxn modelId="{1BD78587-335F-4C67-88F1-43A15B8C3011}" srcId="{7E6372C3-2422-4405-81CD-7A08EF4A22FB}" destId="{3B4F0935-67F6-4667-BF08-8BCD81D4F4A8}" srcOrd="2" destOrd="0" parTransId="{26DB731B-AA7D-4CA2-8385-05B8130DBC3A}" sibTransId="{F238C428-8719-4943-9BD5-D4B15F0BA5DA}"/>
    <dgm:cxn modelId="{7C9EDB8D-1747-4D94-8F4F-9FAEE9BD3D3D}" srcId="{D5E0273F-AE99-403A-8663-204A3DAB8DA8}" destId="{CF2551E0-2BA5-4917-9CCC-0A789E6DD014}" srcOrd="6" destOrd="0" parTransId="{0FB1298E-4138-49CF-A281-DE0F72A1430D}" sibTransId="{75EB90D5-EB82-49D4-85CF-243FFAA36A53}"/>
    <dgm:cxn modelId="{C35ACA91-C22F-4A1D-ACB9-563EA4F7146F}" srcId="{3EE796D4-228C-4A17-A93F-E24745218DA8}" destId="{F4F82388-AF0F-412A-B37E-816888915B06}" srcOrd="3" destOrd="0" parTransId="{DE95CA98-8B1A-403E-B88A-17A7517666BC}" sibTransId="{DD7A7BB2-E142-4F4C-B107-51594B2C979B}"/>
    <dgm:cxn modelId="{E3990E92-D83B-40E1-8749-4E3EDE8B4C7E}" type="presOf" srcId="{C4ED88C8-1A12-4B22-A6E0-A879AB706E2B}" destId="{B28601FC-F714-4456-BBDB-6C42B2AC6025}" srcOrd="0" destOrd="5" presId="urn:microsoft.com/office/officeart/2005/8/layout/hList1"/>
    <dgm:cxn modelId="{76637798-3256-4A54-86AB-EAE5FD7285A0}" srcId="{D5E0273F-AE99-403A-8663-204A3DAB8DA8}" destId="{B62A8EC9-A3B7-4AEC-AC40-9F1D351ECE54}" srcOrd="5" destOrd="0" parTransId="{8EE1E714-18CC-4EAD-81EB-DB808FCA5D68}" sibTransId="{64E1B80D-0E81-494D-BDE8-DEBAE9B01E73}"/>
    <dgm:cxn modelId="{397AC599-42F7-4E4E-A672-574A283ABADD}" type="presOf" srcId="{AF008BE6-1AD8-42FD-87BF-8EA22B250E97}" destId="{D60EF3DF-3C98-4713-B413-5FE7C4596934}" srcOrd="0" destOrd="0" presId="urn:microsoft.com/office/officeart/2005/8/layout/hList1"/>
    <dgm:cxn modelId="{83F1969A-EE7C-4FF5-BBDD-CE36D0DF25F7}" srcId="{D5E0273F-AE99-403A-8663-204A3DAB8DA8}" destId="{1E343FAA-F3EC-45BC-ADDF-BD60FB01C49B}" srcOrd="4" destOrd="0" parTransId="{B83C8143-3247-42EB-81EE-1126B1A85CC4}" sibTransId="{BE3569E0-79E6-45FD-BF63-E2C2C2B9E0F5}"/>
    <dgm:cxn modelId="{D8F336A5-DBD9-4943-ABDB-9E376BB5DD6A}" srcId="{3EE796D4-228C-4A17-A93F-E24745218DA8}" destId="{F25755EC-71D1-491F-9615-934F8E769023}" srcOrd="1" destOrd="0" parTransId="{78F46D5B-3603-4677-8DBB-1A43317E75D1}" sibTransId="{0251A08E-9F4E-4A83-B711-D6D3EE9BCB22}"/>
    <dgm:cxn modelId="{8FAEB4AC-FC22-4D58-BD7C-DF7BC92A0658}" type="presOf" srcId="{1E343FAA-F3EC-45BC-ADDF-BD60FB01C49B}" destId="{D60EF3DF-3C98-4713-B413-5FE7C4596934}" srcOrd="0" destOrd="4" presId="urn:microsoft.com/office/officeart/2005/8/layout/hList1"/>
    <dgm:cxn modelId="{A2AA45AF-652D-456E-B2EE-4E0BDFEF6B0C}" type="presOf" srcId="{E36D0CE2-E2E0-4905-A43A-28BD80EDDA49}" destId="{F2277D6E-B0B2-4EB5-893D-880C7FD0133A}" srcOrd="0" destOrd="2" presId="urn:microsoft.com/office/officeart/2005/8/layout/hList1"/>
    <dgm:cxn modelId="{6C7B2EB4-FB71-42E7-8194-DFD71008D8CF}" type="presOf" srcId="{1040C153-960B-4B4F-A2BC-B45AA6B914D6}" destId="{F2277D6E-B0B2-4EB5-893D-880C7FD0133A}" srcOrd="0" destOrd="3" presId="urn:microsoft.com/office/officeart/2005/8/layout/hList1"/>
    <dgm:cxn modelId="{E38BC4B8-7F6C-48E0-8415-D323400BECEB}" type="presOf" srcId="{7E6372C3-2422-4405-81CD-7A08EF4A22FB}" destId="{5C51E6D0-3E64-4FCE-A85D-89F29CEFB4E0}" srcOrd="0" destOrd="0" presId="urn:microsoft.com/office/officeart/2005/8/layout/hList1"/>
    <dgm:cxn modelId="{67473FB9-5A86-4776-9FDE-A3D34BA587D2}" type="presOf" srcId="{3062AF69-DCB7-4156-949C-51E5147D4353}" destId="{F2277D6E-B0B2-4EB5-893D-880C7FD0133A}" srcOrd="0" destOrd="4" presId="urn:microsoft.com/office/officeart/2005/8/layout/hList1"/>
    <dgm:cxn modelId="{17222BBA-558A-4B14-93A0-44B2915C8F32}" type="presOf" srcId="{F4F82388-AF0F-412A-B37E-816888915B06}" destId="{B28601FC-F714-4456-BBDB-6C42B2AC6025}" srcOrd="0" destOrd="3" presId="urn:microsoft.com/office/officeart/2005/8/layout/hList1"/>
    <dgm:cxn modelId="{D3D6D8BC-D0DB-4AA1-AB60-27321777F718}" type="presOf" srcId="{8579679F-544F-4DFE-8C8E-7C3291FB305B}" destId="{B28601FC-F714-4456-BBDB-6C42B2AC6025}" srcOrd="0" destOrd="4" presId="urn:microsoft.com/office/officeart/2005/8/layout/hList1"/>
    <dgm:cxn modelId="{BCC427BF-C40D-43FC-B2F8-4F9C8E8D2B17}" srcId="{4C5FFD07-12D8-40FB-99E4-7AE10C961857}" destId="{BBB3A478-127B-4A29-B42F-824A450FA50D}" srcOrd="0" destOrd="0" parTransId="{EE8D43E8-A981-4428-843B-65FE9AE191A9}" sibTransId="{38AC0F4E-081E-40B7-ABF4-806E1E5D3089}"/>
    <dgm:cxn modelId="{0B8234C0-7BE3-409F-9BFA-0A6C4C817B1E}" srcId="{3EE796D4-228C-4A17-A93F-E24745218DA8}" destId="{8579679F-544F-4DFE-8C8E-7C3291FB305B}" srcOrd="4" destOrd="0" parTransId="{D07E339D-375B-422E-8B49-BC6E1528092E}" sibTransId="{5748A714-3405-4165-A652-DB63DDE016B6}"/>
    <dgm:cxn modelId="{428D20C1-C754-479A-9A0D-08B18D76E0F0}" type="presOf" srcId="{D8E91894-A85A-4036-8FCA-72FBC871641C}" destId="{F2277D6E-B0B2-4EB5-893D-880C7FD0133A}" srcOrd="0" destOrd="1" presId="urn:microsoft.com/office/officeart/2005/8/layout/hList1"/>
    <dgm:cxn modelId="{8AE534C3-0C73-4CF5-952A-AA0E8FCD346D}" srcId="{4C5FFD07-12D8-40FB-99E4-7AE10C961857}" destId="{FECC5036-1CE4-49AA-8468-FD1C3E2FF0C5}" srcOrd="4" destOrd="0" parTransId="{57914D5B-3550-476F-B638-EF9AB13C40E5}" sibTransId="{0DD5656D-9B69-4A92-8523-339EFE084F03}"/>
    <dgm:cxn modelId="{7ECB89C3-4E21-4A9B-92DF-C20C67498E0A}" type="presOf" srcId="{B62A8EC9-A3B7-4AEC-AC40-9F1D351ECE54}" destId="{D60EF3DF-3C98-4713-B413-5FE7C4596934}" srcOrd="0" destOrd="5" presId="urn:microsoft.com/office/officeart/2005/8/layout/hList1"/>
    <dgm:cxn modelId="{E6F244C7-7AC2-459E-AB0C-93556ECFF7E7}" type="presOf" srcId="{696151E1-2997-4E3C-A9D5-8B53896E29ED}" destId="{D60EF3DF-3C98-4713-B413-5FE7C4596934}" srcOrd="0" destOrd="2" presId="urn:microsoft.com/office/officeart/2005/8/layout/hList1"/>
    <dgm:cxn modelId="{2973C1CC-8DA8-4123-A802-4ADB5B218D6B}" type="presOf" srcId="{3EE796D4-228C-4A17-A93F-E24745218DA8}" destId="{A61A3B6A-69F6-4CDF-ABC3-FD7F7440713E}" srcOrd="0" destOrd="0" presId="urn:microsoft.com/office/officeart/2005/8/layout/hList1"/>
    <dgm:cxn modelId="{34DCDCE2-AB8F-44D1-A5FA-6984EB06161E}" srcId="{3B4F0935-67F6-4667-BF08-8BCD81D4F4A8}" destId="{1040C153-960B-4B4F-A2BC-B45AA6B914D6}" srcOrd="3" destOrd="0" parTransId="{99CBA727-A405-4866-BD50-611146FF76DE}" sibTransId="{6A9493C8-5339-45CF-B9E8-E6C858274377}"/>
    <dgm:cxn modelId="{034C86E3-B3FF-4CDD-B03D-E40BC465F8C3}" srcId="{3EE796D4-228C-4A17-A93F-E24745218DA8}" destId="{0E8ECD8F-7DB4-4525-AD5B-B3204F181DC6}" srcOrd="2" destOrd="0" parTransId="{6E90492C-979B-48B2-AD6C-8CC763DC54DC}" sibTransId="{F7BF4E25-49C3-486D-AF49-CC42609FFCE4}"/>
    <dgm:cxn modelId="{205B19E6-5AF3-4B71-B15A-347481607CCC}" type="presOf" srcId="{88AD9517-03D8-4E4C-9CE0-8893224A08E9}" destId="{B28601FC-F714-4456-BBDB-6C42B2AC6025}" srcOrd="0" destOrd="0" presId="urn:microsoft.com/office/officeart/2005/8/layout/hList1"/>
    <dgm:cxn modelId="{80B4EDE9-2F09-455F-B759-9BDBF17548E1}" type="presOf" srcId="{F25755EC-71D1-491F-9615-934F8E769023}" destId="{B28601FC-F714-4456-BBDB-6C42B2AC6025}" srcOrd="0" destOrd="1" presId="urn:microsoft.com/office/officeart/2005/8/layout/hList1"/>
    <dgm:cxn modelId="{D5EEF1F2-6CB1-4CB4-A49E-209B9C80CF06}" srcId="{7E6372C3-2422-4405-81CD-7A08EF4A22FB}" destId="{4C5FFD07-12D8-40FB-99E4-7AE10C961857}" srcOrd="0" destOrd="0" parTransId="{66FE38FB-AA7D-4134-8056-6E32ACEB91F7}" sibTransId="{C2BAC7D9-BCAA-413E-9728-BCBA86D797CD}"/>
    <dgm:cxn modelId="{2E8C0FF8-76E8-4B85-9F65-6E391B42BBDA}" srcId="{D5E0273F-AE99-403A-8663-204A3DAB8DA8}" destId="{696151E1-2997-4E3C-A9D5-8B53896E29ED}" srcOrd="2" destOrd="0" parTransId="{BDC5DB9D-FCD3-40E9-87B6-37E0994D8B57}" sibTransId="{1743D30B-668A-4920-BC90-578C3BCC2BD8}"/>
    <dgm:cxn modelId="{9DA34CFC-57CE-4DD0-BBBC-807CE2CEE400}" type="presOf" srcId="{BBB3A478-127B-4A29-B42F-824A450FA50D}" destId="{568553A7-FEA6-4B2D-95C7-FEAC25A07F30}" srcOrd="0" destOrd="0" presId="urn:microsoft.com/office/officeart/2005/8/layout/hList1"/>
    <dgm:cxn modelId="{A4FDEAFD-93C0-4B59-B954-D2FAD15435AB}" srcId="{3B4F0935-67F6-4667-BF08-8BCD81D4F4A8}" destId="{D8E91894-A85A-4036-8FCA-72FBC871641C}" srcOrd="1" destOrd="0" parTransId="{8BBB196D-616C-4027-9C8A-A1F62CA143F4}" sibTransId="{3BD5F416-3DF7-430C-A63D-9AFB396ADC96}"/>
    <dgm:cxn modelId="{A94F39FE-6518-483F-BD30-4A4F85D55B0A}" type="presOf" srcId="{4C5FFD07-12D8-40FB-99E4-7AE10C961857}" destId="{BD10BEBF-051A-4416-9BA4-E0C852D9539D}" srcOrd="0" destOrd="0" presId="urn:microsoft.com/office/officeart/2005/8/layout/hList1"/>
    <dgm:cxn modelId="{24464AFF-5ADC-4AC4-B1C8-EE946948B512}" type="presOf" srcId="{7AF37CDE-7D71-4FD0-8DB4-1C9523DD0B78}" destId="{F2277D6E-B0B2-4EB5-893D-880C7FD0133A}" srcOrd="0" destOrd="0" presId="urn:microsoft.com/office/officeart/2005/8/layout/hList1"/>
    <dgm:cxn modelId="{68064532-44F3-46AB-8CB0-BCCB130533A2}" type="presParOf" srcId="{5C51E6D0-3E64-4FCE-A85D-89F29CEFB4E0}" destId="{16C05E3C-F04D-4901-94A3-6A7D51FEEF0F}" srcOrd="0" destOrd="0" presId="urn:microsoft.com/office/officeart/2005/8/layout/hList1"/>
    <dgm:cxn modelId="{0C01138A-9FB1-485F-9062-2A4B5AE7EA6D}" type="presParOf" srcId="{16C05E3C-F04D-4901-94A3-6A7D51FEEF0F}" destId="{BD10BEBF-051A-4416-9BA4-E0C852D9539D}" srcOrd="0" destOrd="0" presId="urn:microsoft.com/office/officeart/2005/8/layout/hList1"/>
    <dgm:cxn modelId="{8125EFC4-CE0C-4C88-B9DA-11F50FB8128C}" type="presParOf" srcId="{16C05E3C-F04D-4901-94A3-6A7D51FEEF0F}" destId="{568553A7-FEA6-4B2D-95C7-FEAC25A07F30}" srcOrd="1" destOrd="0" presId="urn:microsoft.com/office/officeart/2005/8/layout/hList1"/>
    <dgm:cxn modelId="{9117C9C6-EA0F-4209-AF92-6A7FB66A678B}" type="presParOf" srcId="{5C51E6D0-3E64-4FCE-A85D-89F29CEFB4E0}" destId="{80B92A8B-87B4-4CF5-BB60-C5D30175AC83}" srcOrd="1" destOrd="0" presId="urn:microsoft.com/office/officeart/2005/8/layout/hList1"/>
    <dgm:cxn modelId="{002417CB-BC05-4632-AEB6-256A229B38F2}" type="presParOf" srcId="{5C51E6D0-3E64-4FCE-A85D-89F29CEFB4E0}" destId="{BB9BFCDD-6AF7-4CB0-8255-CCBE7084C6C3}" srcOrd="2" destOrd="0" presId="urn:microsoft.com/office/officeart/2005/8/layout/hList1"/>
    <dgm:cxn modelId="{11CC64A5-B4D3-41DC-971A-CFADCE27863C}" type="presParOf" srcId="{BB9BFCDD-6AF7-4CB0-8255-CCBE7084C6C3}" destId="{A61A3B6A-69F6-4CDF-ABC3-FD7F7440713E}" srcOrd="0" destOrd="0" presId="urn:microsoft.com/office/officeart/2005/8/layout/hList1"/>
    <dgm:cxn modelId="{4EF717BD-7D60-4812-9775-B7E70D3D7F21}" type="presParOf" srcId="{BB9BFCDD-6AF7-4CB0-8255-CCBE7084C6C3}" destId="{B28601FC-F714-4456-BBDB-6C42B2AC6025}" srcOrd="1" destOrd="0" presId="urn:microsoft.com/office/officeart/2005/8/layout/hList1"/>
    <dgm:cxn modelId="{80490F2B-85DB-485E-AB84-46C314FE29CD}" type="presParOf" srcId="{5C51E6D0-3E64-4FCE-A85D-89F29CEFB4E0}" destId="{DCD66308-A42F-43F7-B89D-C34D6B070493}" srcOrd="3" destOrd="0" presId="urn:microsoft.com/office/officeart/2005/8/layout/hList1"/>
    <dgm:cxn modelId="{C6A8D46E-DEEF-47DF-9793-18C1824A2399}" type="presParOf" srcId="{5C51E6D0-3E64-4FCE-A85D-89F29CEFB4E0}" destId="{457BC498-30CB-40C2-9EF4-DE5D451DFDE0}" srcOrd="4" destOrd="0" presId="urn:microsoft.com/office/officeart/2005/8/layout/hList1"/>
    <dgm:cxn modelId="{A8F73230-38DB-4F77-9BAE-A548E9DF170E}" type="presParOf" srcId="{457BC498-30CB-40C2-9EF4-DE5D451DFDE0}" destId="{C4A89FB4-B90E-43EC-B5FA-1A04457BEFE0}" srcOrd="0" destOrd="0" presId="urn:microsoft.com/office/officeart/2005/8/layout/hList1"/>
    <dgm:cxn modelId="{402BCC3B-8F6A-4765-8442-1538851D12FC}" type="presParOf" srcId="{457BC498-30CB-40C2-9EF4-DE5D451DFDE0}" destId="{F2277D6E-B0B2-4EB5-893D-880C7FD0133A}" srcOrd="1" destOrd="0" presId="urn:microsoft.com/office/officeart/2005/8/layout/hList1"/>
    <dgm:cxn modelId="{64BC7F72-4811-47A9-89EA-237C7F3E6183}" type="presParOf" srcId="{5C51E6D0-3E64-4FCE-A85D-89F29CEFB4E0}" destId="{7A0AA0C0-70FC-4E60-9F85-7D9903C05556}" srcOrd="5" destOrd="0" presId="urn:microsoft.com/office/officeart/2005/8/layout/hList1"/>
    <dgm:cxn modelId="{A3A692AA-B12D-4941-B0AC-BCE6C7477C41}" type="presParOf" srcId="{5C51E6D0-3E64-4FCE-A85D-89F29CEFB4E0}" destId="{BAC30CB8-7610-422A-8C3E-51BFDFC79BF2}" srcOrd="6" destOrd="0" presId="urn:microsoft.com/office/officeart/2005/8/layout/hList1"/>
    <dgm:cxn modelId="{AC159C32-2799-4305-9DB7-99ADC1141BE7}" type="presParOf" srcId="{BAC30CB8-7610-422A-8C3E-51BFDFC79BF2}" destId="{A56524A7-3DFA-44BF-93F5-46DF965A00BA}" srcOrd="0" destOrd="0" presId="urn:microsoft.com/office/officeart/2005/8/layout/hList1"/>
    <dgm:cxn modelId="{2F296B83-0461-42EB-A8E3-F22376EFE69E}" type="presParOf" srcId="{BAC30CB8-7610-422A-8C3E-51BFDFC79BF2}" destId="{D60EF3DF-3C98-4713-B413-5FE7C459693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F54001-6492-438F-A1E8-4D43B48B6E7C}"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8472096F-4E6F-453D-BDB4-F447EAC9E702}">
      <dgm:prSet phldrT="[Text]" custT="1"/>
      <dgm:spPr>
        <a:xfrm>
          <a:off x="2333" y="1069146"/>
          <a:ext cx="2275284" cy="807449"/>
        </a:xfrm>
        <a:solidFill>
          <a:srgbClr val="B32C16">
            <a:hueOff val="0"/>
            <a:satOff val="0"/>
            <a:lumOff val="0"/>
            <a:alphaOff val="0"/>
          </a:srgbClr>
        </a:solidFill>
        <a:ln w="40000" cap="flat" cmpd="sng" algn="ctr">
          <a:solidFill>
            <a:srgbClr val="B32C16">
              <a:hueOff val="0"/>
              <a:satOff val="0"/>
              <a:lumOff val="0"/>
              <a:alphaOff val="0"/>
            </a:srgbClr>
          </a:solidFill>
          <a:prstDash val="solid"/>
        </a:ln>
        <a:effectLst/>
      </dgm:spPr>
      <dgm:t>
        <a:bodyPr/>
        <a:lstStyle/>
        <a:p>
          <a:pPr>
            <a:spcBef>
              <a:spcPts val="0"/>
            </a:spcBef>
            <a:spcAft>
              <a:spcPts val="600"/>
            </a:spcAft>
          </a:pPr>
          <a:r>
            <a:rPr lang="en-US" sz="1900" b="1" dirty="0">
              <a:solidFill>
                <a:sysClr val="window" lastClr="FFFFFF"/>
              </a:solidFill>
              <a:latin typeface="Arial" pitchFamily="34" charset="0"/>
              <a:ea typeface="+mn-ea"/>
              <a:cs typeface="Arial" pitchFamily="34" charset="0"/>
            </a:rPr>
            <a:t>Life and Career Skills</a:t>
          </a:r>
        </a:p>
      </dgm:t>
    </dgm:pt>
    <dgm:pt modelId="{7274849D-8947-448C-90AD-CD259A0B3A24}" type="parTrans" cxnId="{0CBDAE4B-4A6D-4D31-8F80-16073C3236FE}">
      <dgm:prSet/>
      <dgm:spPr/>
      <dgm:t>
        <a:bodyPr/>
        <a:lstStyle/>
        <a:p>
          <a:pPr>
            <a:spcBef>
              <a:spcPts val="0"/>
            </a:spcBef>
            <a:spcAft>
              <a:spcPts val="600"/>
            </a:spcAft>
          </a:pPr>
          <a:endParaRPr lang="en-US">
            <a:latin typeface="Arial" pitchFamily="34" charset="0"/>
            <a:cs typeface="Arial" pitchFamily="34" charset="0"/>
          </a:endParaRPr>
        </a:p>
      </dgm:t>
    </dgm:pt>
    <dgm:pt modelId="{44E5EDB0-31F1-4D3A-AB3A-CD2D5A333350}" type="sibTrans" cxnId="{0CBDAE4B-4A6D-4D31-8F80-16073C3236FE}">
      <dgm:prSet/>
      <dgm:spPr/>
      <dgm:t>
        <a:bodyPr/>
        <a:lstStyle/>
        <a:p>
          <a:pPr>
            <a:spcBef>
              <a:spcPts val="0"/>
            </a:spcBef>
            <a:spcAft>
              <a:spcPts val="600"/>
            </a:spcAft>
          </a:pPr>
          <a:endParaRPr lang="en-US">
            <a:latin typeface="Arial" pitchFamily="34" charset="0"/>
            <a:cs typeface="Arial" pitchFamily="34" charset="0"/>
          </a:endParaRPr>
        </a:p>
      </dgm:t>
    </dgm:pt>
    <dgm:pt modelId="{5C9307F5-35DB-446B-B2AC-EBC64FCECBD1}">
      <dgm:prSet phldrT="[Text]" custT="1"/>
      <dgm:spPr>
        <a:xfrm>
          <a:off x="2333" y="1876596"/>
          <a:ext cx="2275284" cy="3074056"/>
        </a:xfrm>
        <a:solidFill>
          <a:srgbClr val="B32C16">
            <a:tint val="40000"/>
            <a:alpha val="90000"/>
            <a:hueOff val="0"/>
            <a:satOff val="0"/>
            <a:lumOff val="0"/>
            <a:alphaOff val="0"/>
          </a:srgbClr>
        </a:solidFill>
        <a:ln w="40000" cap="flat" cmpd="sng" algn="ctr">
          <a:solidFill>
            <a:srgbClr val="B32C16">
              <a:tint val="40000"/>
              <a:alpha val="90000"/>
              <a:hueOff val="0"/>
              <a:satOff val="0"/>
              <a:lumOff val="0"/>
              <a:alphaOff val="0"/>
            </a:srgbClr>
          </a:solidFill>
          <a:prstDash val="solid"/>
        </a:ln>
        <a:effectLst/>
      </dgm:spPr>
      <dgm:t>
        <a:bodyPr/>
        <a:lstStyle/>
        <a:p>
          <a:pPr algn="l">
            <a:spcBef>
              <a:spcPts val="0"/>
            </a:spcBef>
            <a:spcAft>
              <a:spcPts val="600"/>
            </a:spcAft>
          </a:pPr>
          <a:r>
            <a:rPr lang="en-US" sz="1900" b="1" dirty="0">
              <a:solidFill>
                <a:srgbClr val="C00000"/>
              </a:solidFill>
              <a:latin typeface="Arial" pitchFamily="34" charset="0"/>
              <a:ea typeface="+mn-ea"/>
              <a:cs typeface="Arial" pitchFamily="34" charset="0"/>
            </a:rPr>
            <a:t>Leadership &amp; Responsibility</a:t>
          </a:r>
        </a:p>
      </dgm:t>
    </dgm:pt>
    <dgm:pt modelId="{16D95952-55C4-4CC2-BAD4-440626D32C36}" type="parTrans" cxnId="{5CD060DE-ACB4-4AF4-9108-84C1625E3EF4}">
      <dgm:prSet/>
      <dgm:spPr/>
      <dgm:t>
        <a:bodyPr/>
        <a:lstStyle/>
        <a:p>
          <a:pPr>
            <a:spcBef>
              <a:spcPts val="0"/>
            </a:spcBef>
            <a:spcAft>
              <a:spcPts val="600"/>
            </a:spcAft>
          </a:pPr>
          <a:endParaRPr lang="en-US">
            <a:latin typeface="Arial" pitchFamily="34" charset="0"/>
            <a:cs typeface="Arial" pitchFamily="34" charset="0"/>
          </a:endParaRPr>
        </a:p>
      </dgm:t>
    </dgm:pt>
    <dgm:pt modelId="{A8D64DF2-B532-4B59-AFB2-568446D8CA10}" type="sibTrans" cxnId="{5CD060DE-ACB4-4AF4-9108-84C1625E3EF4}">
      <dgm:prSet/>
      <dgm:spPr/>
      <dgm:t>
        <a:bodyPr/>
        <a:lstStyle/>
        <a:p>
          <a:pPr>
            <a:spcBef>
              <a:spcPts val="0"/>
            </a:spcBef>
            <a:spcAft>
              <a:spcPts val="600"/>
            </a:spcAft>
          </a:pPr>
          <a:endParaRPr lang="en-US">
            <a:latin typeface="Arial" pitchFamily="34" charset="0"/>
            <a:cs typeface="Arial" pitchFamily="34" charset="0"/>
          </a:endParaRPr>
        </a:p>
      </dgm:t>
    </dgm:pt>
    <dgm:pt modelId="{0F2908C2-CB80-493F-9921-8E0F5A840D70}">
      <dgm:prSet phldrT="[Text]" custT="1"/>
      <dgm:spPr>
        <a:xfrm>
          <a:off x="2596157" y="1069146"/>
          <a:ext cx="2275284" cy="807449"/>
        </a:xfrm>
        <a:solidFill>
          <a:srgbClr val="7030A0"/>
        </a:solidFill>
        <a:ln w="40000" cap="flat" cmpd="sng" algn="ctr">
          <a:noFill/>
          <a:prstDash val="solid"/>
        </a:ln>
        <a:effectLst/>
      </dgm:spPr>
      <dgm:t>
        <a:bodyPr/>
        <a:lstStyle/>
        <a:p>
          <a:pPr>
            <a:spcBef>
              <a:spcPts val="0"/>
            </a:spcBef>
            <a:spcAft>
              <a:spcPts val="600"/>
            </a:spcAft>
          </a:pPr>
          <a:r>
            <a:rPr lang="en-US" sz="1800" b="1" dirty="0">
              <a:solidFill>
                <a:sysClr val="window" lastClr="FFFFFF"/>
              </a:solidFill>
              <a:latin typeface="Arial" pitchFamily="34" charset="0"/>
              <a:ea typeface="+mn-ea"/>
              <a:cs typeface="Arial" pitchFamily="34" charset="0"/>
            </a:rPr>
            <a:t>Information, Media and Technology Skills</a:t>
          </a:r>
        </a:p>
      </dgm:t>
    </dgm:pt>
    <dgm:pt modelId="{788A6806-8653-49BA-AF76-940E5DF27EB3}" type="parTrans" cxnId="{5593DF8A-F792-4D08-9DAD-B77AFF070E36}">
      <dgm:prSet/>
      <dgm:spPr/>
      <dgm:t>
        <a:bodyPr/>
        <a:lstStyle/>
        <a:p>
          <a:pPr>
            <a:spcBef>
              <a:spcPts val="0"/>
            </a:spcBef>
            <a:spcAft>
              <a:spcPts val="600"/>
            </a:spcAft>
          </a:pPr>
          <a:endParaRPr lang="en-US">
            <a:latin typeface="Arial" pitchFamily="34" charset="0"/>
            <a:cs typeface="Arial" pitchFamily="34" charset="0"/>
          </a:endParaRPr>
        </a:p>
      </dgm:t>
    </dgm:pt>
    <dgm:pt modelId="{2C783E1A-8278-4D74-8AE5-75B9F5AF9BC2}" type="sibTrans" cxnId="{5593DF8A-F792-4D08-9DAD-B77AFF070E36}">
      <dgm:prSet/>
      <dgm:spPr/>
      <dgm:t>
        <a:bodyPr/>
        <a:lstStyle/>
        <a:p>
          <a:pPr>
            <a:spcBef>
              <a:spcPts val="0"/>
            </a:spcBef>
            <a:spcAft>
              <a:spcPts val="600"/>
            </a:spcAft>
          </a:pPr>
          <a:endParaRPr lang="en-US">
            <a:latin typeface="Arial" pitchFamily="34" charset="0"/>
            <a:cs typeface="Arial" pitchFamily="34" charset="0"/>
          </a:endParaRPr>
        </a:p>
      </dgm:t>
    </dgm:pt>
    <dgm:pt modelId="{338E9F18-8F15-470E-94E0-5BDF9FA58A1F}">
      <dgm:prSet phldrT="[Text]" custT="1"/>
      <dgm:spPr>
        <a:xfrm>
          <a:off x="2596157" y="1876596"/>
          <a:ext cx="2275284" cy="3074056"/>
        </a:xfrm>
        <a:solidFill>
          <a:srgbClr val="7030A0">
            <a:alpha val="23000"/>
          </a:srgbClr>
        </a:solidFill>
        <a:ln w="40000" cap="flat" cmpd="sng" algn="ctr">
          <a:noFill/>
          <a:prstDash val="solid"/>
        </a:ln>
        <a:effectLst/>
      </dgm:spPr>
      <dgm:t>
        <a:bodyPr/>
        <a:lstStyle/>
        <a:p>
          <a:pPr>
            <a:spcBef>
              <a:spcPts val="0"/>
            </a:spcBef>
            <a:spcAft>
              <a:spcPts val="600"/>
            </a:spcAft>
          </a:pPr>
          <a:r>
            <a:rPr lang="en-US" sz="1800" b="1" baseline="0" dirty="0">
              <a:solidFill>
                <a:sysClr val="windowText" lastClr="000000">
                  <a:hueOff val="0"/>
                  <a:satOff val="0"/>
                  <a:lumOff val="0"/>
                  <a:alphaOff val="0"/>
                </a:sysClr>
              </a:solidFill>
              <a:latin typeface="Arial" pitchFamily="34" charset="0"/>
              <a:ea typeface="+mn-ea"/>
              <a:cs typeface="Arial" pitchFamily="34" charset="0"/>
            </a:rPr>
            <a:t>Information Literacy </a:t>
          </a:r>
        </a:p>
      </dgm:t>
    </dgm:pt>
    <dgm:pt modelId="{208C2834-D726-464F-A8FB-BA021F57A5B9}" type="parTrans" cxnId="{3A685159-3532-4303-AE71-D65E9FA034D3}">
      <dgm:prSet/>
      <dgm:spPr/>
      <dgm:t>
        <a:bodyPr/>
        <a:lstStyle/>
        <a:p>
          <a:pPr>
            <a:spcBef>
              <a:spcPts val="0"/>
            </a:spcBef>
            <a:spcAft>
              <a:spcPts val="600"/>
            </a:spcAft>
          </a:pPr>
          <a:endParaRPr lang="en-US">
            <a:latin typeface="Arial" pitchFamily="34" charset="0"/>
            <a:cs typeface="Arial" pitchFamily="34" charset="0"/>
          </a:endParaRPr>
        </a:p>
      </dgm:t>
    </dgm:pt>
    <dgm:pt modelId="{5F9C9668-C49F-48C5-842E-A1612B876F6C}" type="sibTrans" cxnId="{3A685159-3532-4303-AE71-D65E9FA034D3}">
      <dgm:prSet/>
      <dgm:spPr/>
      <dgm:t>
        <a:bodyPr/>
        <a:lstStyle/>
        <a:p>
          <a:pPr>
            <a:spcBef>
              <a:spcPts val="0"/>
            </a:spcBef>
            <a:spcAft>
              <a:spcPts val="600"/>
            </a:spcAft>
          </a:pPr>
          <a:endParaRPr lang="en-US">
            <a:latin typeface="Arial" pitchFamily="34" charset="0"/>
            <a:cs typeface="Arial" pitchFamily="34" charset="0"/>
          </a:endParaRPr>
        </a:p>
      </dgm:t>
    </dgm:pt>
    <dgm:pt modelId="{32A89D19-B41F-4FD2-88E5-A6D7E0888090}">
      <dgm:prSet phldrT="[Text]" custT="1"/>
      <dgm:spPr>
        <a:xfrm>
          <a:off x="5189981" y="1069146"/>
          <a:ext cx="2275284" cy="807449"/>
        </a:xfrm>
        <a:solidFill>
          <a:srgbClr val="F2C400"/>
        </a:solidFill>
        <a:ln w="40000" cap="flat" cmpd="sng" algn="ctr">
          <a:noFill/>
          <a:prstDash val="solid"/>
        </a:ln>
        <a:effectLst/>
      </dgm:spPr>
      <dgm:t>
        <a:bodyPr/>
        <a:lstStyle/>
        <a:p>
          <a:pPr>
            <a:spcBef>
              <a:spcPts val="0"/>
            </a:spcBef>
            <a:spcAft>
              <a:spcPts val="600"/>
            </a:spcAft>
          </a:pPr>
          <a:r>
            <a:rPr lang="en-US" sz="1900" b="1" dirty="0">
              <a:solidFill>
                <a:sysClr val="window" lastClr="FFFFFF"/>
              </a:solidFill>
              <a:latin typeface="Arial" pitchFamily="34" charset="0"/>
              <a:ea typeface="+mn-ea"/>
              <a:cs typeface="Arial" pitchFamily="34" charset="0"/>
            </a:rPr>
            <a:t>Learning and Innovation Skills</a:t>
          </a:r>
        </a:p>
      </dgm:t>
    </dgm:pt>
    <dgm:pt modelId="{CC221A15-2391-497B-8BE3-FB653700DB20}" type="parTrans" cxnId="{C5B00219-F70D-418B-8F48-922AA7BDFB1D}">
      <dgm:prSet/>
      <dgm:spPr/>
      <dgm:t>
        <a:bodyPr/>
        <a:lstStyle/>
        <a:p>
          <a:pPr>
            <a:spcBef>
              <a:spcPts val="0"/>
            </a:spcBef>
            <a:spcAft>
              <a:spcPts val="600"/>
            </a:spcAft>
          </a:pPr>
          <a:endParaRPr lang="en-US">
            <a:latin typeface="Arial" pitchFamily="34" charset="0"/>
            <a:cs typeface="Arial" pitchFamily="34" charset="0"/>
          </a:endParaRPr>
        </a:p>
      </dgm:t>
    </dgm:pt>
    <dgm:pt modelId="{E4C40720-90C7-49DB-A488-44D56352F6A6}" type="sibTrans" cxnId="{C5B00219-F70D-418B-8F48-922AA7BDFB1D}">
      <dgm:prSet/>
      <dgm:spPr/>
      <dgm:t>
        <a:bodyPr/>
        <a:lstStyle/>
        <a:p>
          <a:pPr>
            <a:spcBef>
              <a:spcPts val="0"/>
            </a:spcBef>
            <a:spcAft>
              <a:spcPts val="600"/>
            </a:spcAft>
          </a:pPr>
          <a:endParaRPr lang="en-US">
            <a:latin typeface="Arial" pitchFamily="34" charset="0"/>
            <a:cs typeface="Arial" pitchFamily="34" charset="0"/>
          </a:endParaRPr>
        </a:p>
      </dgm:t>
    </dgm:pt>
    <dgm:pt modelId="{753AEA94-98D3-4F92-9D88-4384939EBE45}">
      <dgm:prSet phldrT="[Text]" custT="1"/>
      <dgm:spPr>
        <a:xfrm>
          <a:off x="5189981" y="1876596"/>
          <a:ext cx="2275284" cy="3074056"/>
        </a:xfrm>
        <a:solidFill>
          <a:srgbClr val="FFEC9B">
            <a:alpha val="89804"/>
          </a:srgbClr>
        </a:solidFill>
        <a:ln w="40000" cap="flat" cmpd="sng" algn="ctr">
          <a:noFill/>
          <a:prstDash val="solid"/>
        </a:ln>
        <a:effectLst/>
      </dgm:spPr>
      <dgm:t>
        <a:bodyPr/>
        <a:lstStyle/>
        <a:p>
          <a:pPr>
            <a:spcBef>
              <a:spcPts val="0"/>
            </a:spcBef>
            <a:spcAft>
              <a:spcPts val="600"/>
            </a:spcAft>
          </a:pPr>
          <a:r>
            <a:rPr lang="en-US" sz="1900" b="1" dirty="0">
              <a:solidFill>
                <a:srgbClr val="C00000"/>
              </a:solidFill>
              <a:latin typeface="Arial" pitchFamily="34" charset="0"/>
              <a:ea typeface="+mn-ea"/>
              <a:cs typeface="Arial" pitchFamily="34" charset="0"/>
            </a:rPr>
            <a:t>Critical Thinking</a:t>
          </a:r>
        </a:p>
      </dgm:t>
    </dgm:pt>
    <dgm:pt modelId="{C358DBE9-F54B-451B-ADD3-7B53720C5A0D}" type="parTrans" cxnId="{797015C4-47EF-4087-84B8-9615F3D4FA37}">
      <dgm:prSet/>
      <dgm:spPr/>
      <dgm:t>
        <a:bodyPr/>
        <a:lstStyle/>
        <a:p>
          <a:pPr>
            <a:spcBef>
              <a:spcPts val="0"/>
            </a:spcBef>
            <a:spcAft>
              <a:spcPts val="600"/>
            </a:spcAft>
          </a:pPr>
          <a:endParaRPr lang="en-US">
            <a:latin typeface="Arial" pitchFamily="34" charset="0"/>
            <a:cs typeface="Arial" pitchFamily="34" charset="0"/>
          </a:endParaRPr>
        </a:p>
      </dgm:t>
    </dgm:pt>
    <dgm:pt modelId="{F6D5455B-556D-4A8A-8046-A7F74297FD64}" type="sibTrans" cxnId="{797015C4-47EF-4087-84B8-9615F3D4FA37}">
      <dgm:prSet/>
      <dgm:spPr/>
      <dgm:t>
        <a:bodyPr/>
        <a:lstStyle/>
        <a:p>
          <a:pPr>
            <a:spcBef>
              <a:spcPts val="0"/>
            </a:spcBef>
            <a:spcAft>
              <a:spcPts val="600"/>
            </a:spcAft>
          </a:pPr>
          <a:endParaRPr lang="en-US">
            <a:latin typeface="Arial" pitchFamily="34" charset="0"/>
            <a:cs typeface="Arial" pitchFamily="34" charset="0"/>
          </a:endParaRPr>
        </a:p>
      </dgm:t>
    </dgm:pt>
    <dgm:pt modelId="{C9B75261-14B4-47EE-9D99-DADFFEFC1539}">
      <dgm:prSet custT="1"/>
      <dgm:spPr>
        <a:xfrm>
          <a:off x="2333" y="1876596"/>
          <a:ext cx="2275284" cy="3074056"/>
        </a:xfrm>
        <a:solidFill>
          <a:srgbClr val="B32C16">
            <a:tint val="40000"/>
            <a:alpha val="90000"/>
            <a:hueOff val="0"/>
            <a:satOff val="0"/>
            <a:lumOff val="0"/>
            <a:alphaOff val="0"/>
          </a:srgbClr>
        </a:solidFill>
        <a:ln w="40000" cap="flat" cmpd="sng" algn="ctr">
          <a:solidFill>
            <a:srgbClr val="B32C16">
              <a:tint val="40000"/>
              <a:alpha val="90000"/>
              <a:hueOff val="0"/>
              <a:satOff val="0"/>
              <a:lumOff val="0"/>
              <a:alphaOff val="0"/>
            </a:srgbClr>
          </a:solidFill>
          <a:prstDash val="solid"/>
        </a:ln>
        <a:effectLst/>
      </dgm:spPr>
      <dgm:t>
        <a:bodyPr/>
        <a:lstStyle/>
        <a:p>
          <a:pPr algn="l">
            <a:spcBef>
              <a:spcPts val="0"/>
            </a:spcBef>
            <a:spcAft>
              <a:spcPts val="600"/>
            </a:spcAft>
          </a:pPr>
          <a:r>
            <a:rPr lang="en-US" sz="1900" b="1" dirty="0">
              <a:solidFill>
                <a:srgbClr val="C00000"/>
              </a:solidFill>
              <a:latin typeface="Arial" pitchFamily="34" charset="0"/>
              <a:ea typeface="+mn-ea"/>
              <a:cs typeface="Arial" pitchFamily="34" charset="0"/>
            </a:rPr>
            <a:t>Productivity &amp; Accountability</a:t>
          </a:r>
        </a:p>
      </dgm:t>
    </dgm:pt>
    <dgm:pt modelId="{4A1A58F5-D608-449B-B3F7-9F011CC5EA54}" type="parTrans" cxnId="{80773C0B-3FF5-4E10-9C56-609187EFABEA}">
      <dgm:prSet/>
      <dgm:spPr/>
      <dgm:t>
        <a:bodyPr/>
        <a:lstStyle/>
        <a:p>
          <a:pPr>
            <a:spcBef>
              <a:spcPts val="0"/>
            </a:spcBef>
            <a:spcAft>
              <a:spcPts val="600"/>
            </a:spcAft>
          </a:pPr>
          <a:endParaRPr lang="en-US">
            <a:latin typeface="Arial" pitchFamily="34" charset="0"/>
            <a:cs typeface="Arial" pitchFamily="34" charset="0"/>
          </a:endParaRPr>
        </a:p>
      </dgm:t>
    </dgm:pt>
    <dgm:pt modelId="{E8E0B283-2479-4A5C-B153-E8739B4C0A3B}" type="sibTrans" cxnId="{80773C0B-3FF5-4E10-9C56-609187EFABEA}">
      <dgm:prSet/>
      <dgm:spPr/>
      <dgm:t>
        <a:bodyPr/>
        <a:lstStyle/>
        <a:p>
          <a:pPr>
            <a:spcBef>
              <a:spcPts val="0"/>
            </a:spcBef>
            <a:spcAft>
              <a:spcPts val="600"/>
            </a:spcAft>
          </a:pPr>
          <a:endParaRPr lang="en-US">
            <a:latin typeface="Arial" pitchFamily="34" charset="0"/>
            <a:cs typeface="Arial" pitchFamily="34" charset="0"/>
          </a:endParaRPr>
        </a:p>
      </dgm:t>
    </dgm:pt>
    <dgm:pt modelId="{5730E9F8-F82F-4193-A224-3CEC56ABBFB8}">
      <dgm:prSet custT="1"/>
      <dgm:spPr>
        <a:xfrm>
          <a:off x="2333" y="1876596"/>
          <a:ext cx="2275284" cy="3074056"/>
        </a:xfrm>
        <a:solidFill>
          <a:srgbClr val="B32C16">
            <a:tint val="40000"/>
            <a:alpha val="90000"/>
            <a:hueOff val="0"/>
            <a:satOff val="0"/>
            <a:lumOff val="0"/>
            <a:alphaOff val="0"/>
          </a:srgbClr>
        </a:solidFill>
        <a:ln w="40000" cap="flat" cmpd="sng" algn="ctr">
          <a:solidFill>
            <a:srgbClr val="B32C16">
              <a:tint val="40000"/>
              <a:alpha val="90000"/>
              <a:hueOff val="0"/>
              <a:satOff val="0"/>
              <a:lumOff val="0"/>
              <a:alphaOff val="0"/>
            </a:srgbClr>
          </a:solidFill>
          <a:prstDash val="solid"/>
        </a:ln>
        <a:effectLst/>
      </dgm:spPr>
      <dgm:t>
        <a:bodyPr/>
        <a:lstStyle/>
        <a:p>
          <a:pPr algn="l">
            <a:spcBef>
              <a:spcPts val="0"/>
            </a:spcBef>
            <a:spcAft>
              <a:spcPts val="600"/>
            </a:spcAft>
          </a:pPr>
          <a:r>
            <a:rPr lang="en-US" sz="1900" b="1" dirty="0">
              <a:solidFill>
                <a:schemeClr val="tx1"/>
              </a:solidFill>
              <a:latin typeface="Arial" pitchFamily="34" charset="0"/>
              <a:ea typeface="+mn-ea"/>
              <a:cs typeface="Arial" pitchFamily="34" charset="0"/>
            </a:rPr>
            <a:t>Flexibility &amp; Adaptability</a:t>
          </a:r>
        </a:p>
      </dgm:t>
    </dgm:pt>
    <dgm:pt modelId="{7BF4E658-7DF1-4932-8123-94EBEEAA161D}" type="parTrans" cxnId="{DAF99276-0B5B-4135-9E77-489DCD6AF01B}">
      <dgm:prSet/>
      <dgm:spPr/>
      <dgm:t>
        <a:bodyPr/>
        <a:lstStyle/>
        <a:p>
          <a:pPr>
            <a:spcBef>
              <a:spcPts val="0"/>
            </a:spcBef>
            <a:spcAft>
              <a:spcPts val="600"/>
            </a:spcAft>
          </a:pPr>
          <a:endParaRPr lang="en-US">
            <a:latin typeface="Arial" pitchFamily="34" charset="0"/>
            <a:cs typeface="Arial" pitchFamily="34" charset="0"/>
          </a:endParaRPr>
        </a:p>
      </dgm:t>
    </dgm:pt>
    <dgm:pt modelId="{1C32DA04-7732-4678-A45D-31A6F0B16399}" type="sibTrans" cxnId="{DAF99276-0B5B-4135-9E77-489DCD6AF01B}">
      <dgm:prSet/>
      <dgm:spPr/>
      <dgm:t>
        <a:bodyPr/>
        <a:lstStyle/>
        <a:p>
          <a:pPr>
            <a:spcBef>
              <a:spcPts val="0"/>
            </a:spcBef>
            <a:spcAft>
              <a:spcPts val="600"/>
            </a:spcAft>
          </a:pPr>
          <a:endParaRPr lang="en-US">
            <a:latin typeface="Arial" pitchFamily="34" charset="0"/>
            <a:cs typeface="Arial" pitchFamily="34" charset="0"/>
          </a:endParaRPr>
        </a:p>
      </dgm:t>
    </dgm:pt>
    <dgm:pt modelId="{AD12353A-5D67-4F5F-8713-6AECD2C00995}">
      <dgm:prSet custT="1"/>
      <dgm:spPr>
        <a:xfrm>
          <a:off x="2333" y="1876596"/>
          <a:ext cx="2275284" cy="3074056"/>
        </a:xfrm>
        <a:solidFill>
          <a:srgbClr val="B32C16">
            <a:tint val="40000"/>
            <a:alpha val="90000"/>
            <a:hueOff val="0"/>
            <a:satOff val="0"/>
            <a:lumOff val="0"/>
            <a:alphaOff val="0"/>
          </a:srgbClr>
        </a:solidFill>
        <a:ln w="40000" cap="flat" cmpd="sng" algn="ctr">
          <a:solidFill>
            <a:srgbClr val="B32C16">
              <a:tint val="40000"/>
              <a:alpha val="90000"/>
              <a:hueOff val="0"/>
              <a:satOff val="0"/>
              <a:lumOff val="0"/>
              <a:alphaOff val="0"/>
            </a:srgbClr>
          </a:solidFill>
          <a:prstDash val="solid"/>
        </a:ln>
        <a:effectLst/>
      </dgm:spPr>
      <dgm:t>
        <a:bodyPr/>
        <a:lstStyle/>
        <a:p>
          <a:pPr algn="l">
            <a:spcBef>
              <a:spcPts val="0"/>
            </a:spcBef>
            <a:spcAft>
              <a:spcPts val="600"/>
            </a:spcAft>
          </a:pPr>
          <a:r>
            <a:rPr lang="en-US" sz="1900" b="1" dirty="0">
              <a:solidFill>
                <a:schemeClr val="tx1"/>
              </a:solidFill>
              <a:latin typeface="Arial" pitchFamily="34" charset="0"/>
              <a:ea typeface="+mn-ea"/>
              <a:cs typeface="Arial" pitchFamily="34" charset="0"/>
            </a:rPr>
            <a:t>Initiative &amp; Self-Direction</a:t>
          </a:r>
        </a:p>
      </dgm:t>
    </dgm:pt>
    <dgm:pt modelId="{5A971212-8EF7-4695-93B3-B30FB08FA6EC}" type="parTrans" cxnId="{8EA58702-7038-4B67-9ABA-E77D5FCFD0D2}">
      <dgm:prSet/>
      <dgm:spPr/>
      <dgm:t>
        <a:bodyPr/>
        <a:lstStyle/>
        <a:p>
          <a:pPr>
            <a:spcBef>
              <a:spcPts val="0"/>
            </a:spcBef>
            <a:spcAft>
              <a:spcPts val="600"/>
            </a:spcAft>
          </a:pPr>
          <a:endParaRPr lang="en-US">
            <a:latin typeface="Arial" pitchFamily="34" charset="0"/>
            <a:cs typeface="Arial" pitchFamily="34" charset="0"/>
          </a:endParaRPr>
        </a:p>
      </dgm:t>
    </dgm:pt>
    <dgm:pt modelId="{404647B0-DF80-4184-BD84-8C037615CBB2}" type="sibTrans" cxnId="{8EA58702-7038-4B67-9ABA-E77D5FCFD0D2}">
      <dgm:prSet/>
      <dgm:spPr/>
      <dgm:t>
        <a:bodyPr/>
        <a:lstStyle/>
        <a:p>
          <a:pPr>
            <a:spcBef>
              <a:spcPts val="0"/>
            </a:spcBef>
            <a:spcAft>
              <a:spcPts val="600"/>
            </a:spcAft>
          </a:pPr>
          <a:endParaRPr lang="en-US">
            <a:latin typeface="Arial" pitchFamily="34" charset="0"/>
            <a:cs typeface="Arial" pitchFamily="34" charset="0"/>
          </a:endParaRPr>
        </a:p>
      </dgm:t>
    </dgm:pt>
    <dgm:pt modelId="{17688D27-ED2D-4F4D-BA65-5E23685BEF8F}">
      <dgm:prSet custT="1"/>
      <dgm:spPr>
        <a:xfrm>
          <a:off x="2333" y="1876596"/>
          <a:ext cx="2275284" cy="3074056"/>
        </a:xfrm>
        <a:solidFill>
          <a:srgbClr val="B32C16">
            <a:tint val="40000"/>
            <a:alpha val="90000"/>
            <a:hueOff val="0"/>
            <a:satOff val="0"/>
            <a:lumOff val="0"/>
            <a:alphaOff val="0"/>
          </a:srgbClr>
        </a:solidFill>
        <a:ln w="40000" cap="flat" cmpd="sng" algn="ctr">
          <a:solidFill>
            <a:srgbClr val="B32C16">
              <a:tint val="40000"/>
              <a:alpha val="90000"/>
              <a:hueOff val="0"/>
              <a:satOff val="0"/>
              <a:lumOff val="0"/>
              <a:alphaOff val="0"/>
            </a:srgbClr>
          </a:solidFill>
          <a:prstDash val="solid"/>
        </a:ln>
        <a:effectLst/>
      </dgm:spPr>
      <dgm:t>
        <a:bodyPr/>
        <a:lstStyle/>
        <a:p>
          <a:pPr algn="l">
            <a:spcBef>
              <a:spcPts val="0"/>
            </a:spcBef>
            <a:spcAft>
              <a:spcPts val="600"/>
            </a:spcAft>
          </a:pPr>
          <a:r>
            <a:rPr lang="en-US" sz="1900" b="1" dirty="0">
              <a:solidFill>
                <a:schemeClr val="tx1"/>
              </a:solidFill>
              <a:latin typeface="Arial" pitchFamily="34" charset="0"/>
              <a:ea typeface="+mn-ea"/>
              <a:cs typeface="Arial" pitchFamily="34" charset="0"/>
            </a:rPr>
            <a:t>Social &amp; Cross-Cultural Skills</a:t>
          </a:r>
        </a:p>
      </dgm:t>
    </dgm:pt>
    <dgm:pt modelId="{4BF7E773-BC0B-4154-837E-82EF271AFDB0}" type="parTrans" cxnId="{12B11169-FB04-423A-97A8-DF819CD33541}">
      <dgm:prSet/>
      <dgm:spPr/>
      <dgm:t>
        <a:bodyPr/>
        <a:lstStyle/>
        <a:p>
          <a:pPr>
            <a:spcBef>
              <a:spcPts val="0"/>
            </a:spcBef>
            <a:spcAft>
              <a:spcPts val="600"/>
            </a:spcAft>
          </a:pPr>
          <a:endParaRPr lang="en-US">
            <a:latin typeface="Arial" pitchFamily="34" charset="0"/>
            <a:cs typeface="Arial" pitchFamily="34" charset="0"/>
          </a:endParaRPr>
        </a:p>
      </dgm:t>
    </dgm:pt>
    <dgm:pt modelId="{B8D3F6A9-1DF9-4F79-8D27-C89767AF5890}" type="sibTrans" cxnId="{12B11169-FB04-423A-97A8-DF819CD33541}">
      <dgm:prSet/>
      <dgm:spPr/>
      <dgm:t>
        <a:bodyPr/>
        <a:lstStyle/>
        <a:p>
          <a:pPr>
            <a:spcBef>
              <a:spcPts val="0"/>
            </a:spcBef>
            <a:spcAft>
              <a:spcPts val="600"/>
            </a:spcAft>
          </a:pPr>
          <a:endParaRPr lang="en-US">
            <a:latin typeface="Arial" pitchFamily="34" charset="0"/>
            <a:cs typeface="Arial" pitchFamily="34" charset="0"/>
          </a:endParaRPr>
        </a:p>
      </dgm:t>
    </dgm:pt>
    <dgm:pt modelId="{F201581E-0F38-4ABA-AC0A-392B685F96B4}">
      <dgm:prSet custT="1"/>
      <dgm:spPr>
        <a:xfrm>
          <a:off x="2596157" y="1876596"/>
          <a:ext cx="2275284" cy="3074056"/>
        </a:xfrm>
        <a:solidFill>
          <a:srgbClr val="7030A0">
            <a:alpha val="23000"/>
          </a:srgbClr>
        </a:solidFill>
        <a:ln w="40000" cap="flat" cmpd="sng" algn="ctr">
          <a:noFill/>
          <a:prstDash val="solid"/>
        </a:ln>
        <a:effectLst/>
      </dgm:spPr>
      <dgm:t>
        <a:bodyPr/>
        <a:lstStyle/>
        <a:p>
          <a:pPr>
            <a:spcBef>
              <a:spcPts val="0"/>
            </a:spcBef>
            <a:spcAft>
              <a:spcPts val="600"/>
            </a:spcAft>
          </a:pPr>
          <a:r>
            <a:rPr lang="en-US" sz="1800" b="1" baseline="0" dirty="0">
              <a:solidFill>
                <a:sysClr val="windowText" lastClr="000000">
                  <a:hueOff val="0"/>
                  <a:satOff val="0"/>
                  <a:lumOff val="0"/>
                  <a:alphaOff val="0"/>
                </a:sysClr>
              </a:solidFill>
              <a:latin typeface="Arial" pitchFamily="34" charset="0"/>
              <a:ea typeface="+mn-ea"/>
              <a:cs typeface="Arial" pitchFamily="34" charset="0"/>
            </a:rPr>
            <a:t>Media Literacy</a:t>
          </a:r>
        </a:p>
      </dgm:t>
    </dgm:pt>
    <dgm:pt modelId="{3B289A0E-2DD9-4526-89D6-AC6AD7F6E48F}" type="parTrans" cxnId="{5BD21CCB-881B-4FBF-8E55-8467049EEE11}">
      <dgm:prSet/>
      <dgm:spPr/>
      <dgm:t>
        <a:bodyPr/>
        <a:lstStyle/>
        <a:p>
          <a:pPr>
            <a:spcBef>
              <a:spcPts val="0"/>
            </a:spcBef>
            <a:spcAft>
              <a:spcPts val="600"/>
            </a:spcAft>
          </a:pPr>
          <a:endParaRPr lang="en-US">
            <a:latin typeface="Arial" pitchFamily="34" charset="0"/>
            <a:cs typeface="Arial" pitchFamily="34" charset="0"/>
          </a:endParaRPr>
        </a:p>
      </dgm:t>
    </dgm:pt>
    <dgm:pt modelId="{F733071A-9548-421A-9412-8A12FC725C9A}" type="sibTrans" cxnId="{5BD21CCB-881B-4FBF-8E55-8467049EEE11}">
      <dgm:prSet/>
      <dgm:spPr/>
      <dgm:t>
        <a:bodyPr/>
        <a:lstStyle/>
        <a:p>
          <a:pPr>
            <a:spcBef>
              <a:spcPts val="0"/>
            </a:spcBef>
            <a:spcAft>
              <a:spcPts val="600"/>
            </a:spcAft>
          </a:pPr>
          <a:endParaRPr lang="en-US">
            <a:latin typeface="Arial" pitchFamily="34" charset="0"/>
            <a:cs typeface="Arial" pitchFamily="34" charset="0"/>
          </a:endParaRPr>
        </a:p>
      </dgm:t>
    </dgm:pt>
    <dgm:pt modelId="{C76A6BCB-F42F-4DEA-8D59-7BAC9D08372C}">
      <dgm:prSet custT="1"/>
      <dgm:spPr>
        <a:xfrm>
          <a:off x="2596157" y="1876596"/>
          <a:ext cx="2275284" cy="3074056"/>
        </a:xfrm>
        <a:solidFill>
          <a:srgbClr val="7030A0">
            <a:alpha val="23000"/>
          </a:srgbClr>
        </a:solidFill>
        <a:ln w="40000" cap="flat" cmpd="sng" algn="ctr">
          <a:noFill/>
          <a:prstDash val="solid"/>
        </a:ln>
        <a:effectLst/>
      </dgm:spPr>
      <dgm:t>
        <a:bodyPr/>
        <a:lstStyle/>
        <a:p>
          <a:pPr>
            <a:spcBef>
              <a:spcPts val="0"/>
            </a:spcBef>
            <a:spcAft>
              <a:spcPts val="600"/>
            </a:spcAft>
          </a:pPr>
          <a:r>
            <a:rPr lang="en-US" sz="1800" b="1" baseline="0" dirty="0">
              <a:solidFill>
                <a:sysClr val="windowText" lastClr="000000">
                  <a:hueOff val="0"/>
                  <a:satOff val="0"/>
                  <a:lumOff val="0"/>
                  <a:alphaOff val="0"/>
                </a:sysClr>
              </a:solidFill>
              <a:latin typeface="Arial" pitchFamily="34" charset="0"/>
              <a:ea typeface="+mn-ea"/>
              <a:cs typeface="Arial" pitchFamily="34" charset="0"/>
            </a:rPr>
            <a:t>Information, Communications &amp; Technology Literacy</a:t>
          </a:r>
        </a:p>
      </dgm:t>
    </dgm:pt>
    <dgm:pt modelId="{F490E45A-C5A1-4FFB-AB3D-5B10C6EB61AA}" type="parTrans" cxnId="{1ADFDCE8-01CC-4D07-A88D-88D1DBF1BF2E}">
      <dgm:prSet/>
      <dgm:spPr/>
      <dgm:t>
        <a:bodyPr/>
        <a:lstStyle/>
        <a:p>
          <a:pPr>
            <a:spcBef>
              <a:spcPts val="0"/>
            </a:spcBef>
            <a:spcAft>
              <a:spcPts val="600"/>
            </a:spcAft>
          </a:pPr>
          <a:endParaRPr lang="en-US">
            <a:latin typeface="Arial" pitchFamily="34" charset="0"/>
            <a:cs typeface="Arial" pitchFamily="34" charset="0"/>
          </a:endParaRPr>
        </a:p>
      </dgm:t>
    </dgm:pt>
    <dgm:pt modelId="{93F4C8EE-5691-4026-AE79-16B15B259FB4}" type="sibTrans" cxnId="{1ADFDCE8-01CC-4D07-A88D-88D1DBF1BF2E}">
      <dgm:prSet/>
      <dgm:spPr/>
      <dgm:t>
        <a:bodyPr/>
        <a:lstStyle/>
        <a:p>
          <a:pPr>
            <a:spcBef>
              <a:spcPts val="0"/>
            </a:spcBef>
            <a:spcAft>
              <a:spcPts val="600"/>
            </a:spcAft>
          </a:pPr>
          <a:endParaRPr lang="en-US">
            <a:latin typeface="Arial" pitchFamily="34" charset="0"/>
            <a:cs typeface="Arial" pitchFamily="34" charset="0"/>
          </a:endParaRPr>
        </a:p>
      </dgm:t>
    </dgm:pt>
    <dgm:pt modelId="{437F1584-3D84-43E1-BA9B-11E8EDB616A4}">
      <dgm:prSet custT="1"/>
      <dgm:spPr>
        <a:xfrm>
          <a:off x="5189981" y="1876596"/>
          <a:ext cx="2275284" cy="3074056"/>
        </a:xfrm>
        <a:solidFill>
          <a:srgbClr val="FFEC9B">
            <a:alpha val="89804"/>
          </a:srgbClr>
        </a:solidFill>
        <a:ln w="40000" cap="flat" cmpd="sng" algn="ctr">
          <a:noFill/>
          <a:prstDash val="solid"/>
        </a:ln>
        <a:effectLst/>
      </dgm:spPr>
      <dgm:t>
        <a:bodyPr/>
        <a:lstStyle/>
        <a:p>
          <a:pPr>
            <a:spcBef>
              <a:spcPts val="0"/>
            </a:spcBef>
            <a:spcAft>
              <a:spcPts val="600"/>
            </a:spcAft>
          </a:pPr>
          <a:r>
            <a:rPr lang="en-US" sz="1900" b="1" dirty="0">
              <a:solidFill>
                <a:srgbClr val="C00000"/>
              </a:solidFill>
              <a:latin typeface="Arial" pitchFamily="34" charset="0"/>
              <a:ea typeface="+mn-ea"/>
              <a:cs typeface="Arial" pitchFamily="34" charset="0"/>
            </a:rPr>
            <a:t>Communication</a:t>
          </a:r>
        </a:p>
      </dgm:t>
    </dgm:pt>
    <dgm:pt modelId="{15538A30-E0F9-401F-A299-1A33C5413249}" type="parTrans" cxnId="{5468C107-4D05-4BF8-9523-3C93B7EFF164}">
      <dgm:prSet/>
      <dgm:spPr/>
      <dgm:t>
        <a:bodyPr/>
        <a:lstStyle/>
        <a:p>
          <a:pPr>
            <a:spcBef>
              <a:spcPts val="0"/>
            </a:spcBef>
            <a:spcAft>
              <a:spcPts val="600"/>
            </a:spcAft>
          </a:pPr>
          <a:endParaRPr lang="en-US">
            <a:latin typeface="Arial" pitchFamily="34" charset="0"/>
            <a:cs typeface="Arial" pitchFamily="34" charset="0"/>
          </a:endParaRPr>
        </a:p>
      </dgm:t>
    </dgm:pt>
    <dgm:pt modelId="{555CEC8B-F8F1-4D92-B490-32B8AF17C6EF}" type="sibTrans" cxnId="{5468C107-4D05-4BF8-9523-3C93B7EFF164}">
      <dgm:prSet/>
      <dgm:spPr/>
      <dgm:t>
        <a:bodyPr/>
        <a:lstStyle/>
        <a:p>
          <a:pPr>
            <a:spcBef>
              <a:spcPts val="0"/>
            </a:spcBef>
            <a:spcAft>
              <a:spcPts val="600"/>
            </a:spcAft>
          </a:pPr>
          <a:endParaRPr lang="en-US">
            <a:latin typeface="Arial" pitchFamily="34" charset="0"/>
            <a:cs typeface="Arial" pitchFamily="34" charset="0"/>
          </a:endParaRPr>
        </a:p>
      </dgm:t>
    </dgm:pt>
    <dgm:pt modelId="{B03E30F1-AAB0-4D00-9C71-DA8EEF7FBE04}">
      <dgm:prSet custT="1"/>
      <dgm:spPr>
        <a:xfrm>
          <a:off x="5189981" y="1876596"/>
          <a:ext cx="2275284" cy="3074056"/>
        </a:xfrm>
        <a:solidFill>
          <a:srgbClr val="FFEC9B">
            <a:alpha val="89804"/>
          </a:srgbClr>
        </a:solidFill>
        <a:ln w="40000" cap="flat" cmpd="sng" algn="ctr">
          <a:noFill/>
          <a:prstDash val="solid"/>
        </a:ln>
        <a:effectLst/>
      </dgm:spPr>
      <dgm:t>
        <a:bodyPr/>
        <a:lstStyle/>
        <a:p>
          <a:pPr>
            <a:spcBef>
              <a:spcPts val="0"/>
            </a:spcBef>
            <a:spcAft>
              <a:spcPts val="600"/>
            </a:spcAft>
          </a:pPr>
          <a:r>
            <a:rPr lang="en-US" sz="1900" b="1" dirty="0">
              <a:solidFill>
                <a:schemeClr val="tx1"/>
              </a:solidFill>
              <a:latin typeface="Arial" pitchFamily="34" charset="0"/>
              <a:ea typeface="+mn-ea"/>
              <a:cs typeface="Arial" pitchFamily="34" charset="0"/>
            </a:rPr>
            <a:t>Research</a:t>
          </a:r>
        </a:p>
      </dgm:t>
    </dgm:pt>
    <dgm:pt modelId="{1BDEE212-A434-4860-AABA-095D27BDB581}" type="parTrans" cxnId="{7DE6B3DC-F1BA-4619-A61F-C029209729C2}">
      <dgm:prSet/>
      <dgm:spPr/>
      <dgm:t>
        <a:bodyPr/>
        <a:lstStyle/>
        <a:p>
          <a:pPr>
            <a:spcBef>
              <a:spcPts val="0"/>
            </a:spcBef>
            <a:spcAft>
              <a:spcPts val="600"/>
            </a:spcAft>
          </a:pPr>
          <a:endParaRPr lang="en-US">
            <a:latin typeface="Arial" pitchFamily="34" charset="0"/>
            <a:cs typeface="Arial" pitchFamily="34" charset="0"/>
          </a:endParaRPr>
        </a:p>
      </dgm:t>
    </dgm:pt>
    <dgm:pt modelId="{48C3C810-C65D-41EC-B7D8-A5D2B6DDCEC4}" type="sibTrans" cxnId="{7DE6B3DC-F1BA-4619-A61F-C029209729C2}">
      <dgm:prSet/>
      <dgm:spPr/>
      <dgm:t>
        <a:bodyPr/>
        <a:lstStyle/>
        <a:p>
          <a:pPr>
            <a:spcBef>
              <a:spcPts val="0"/>
            </a:spcBef>
            <a:spcAft>
              <a:spcPts val="600"/>
            </a:spcAft>
          </a:pPr>
          <a:endParaRPr lang="en-US">
            <a:latin typeface="Arial" pitchFamily="34" charset="0"/>
            <a:cs typeface="Arial" pitchFamily="34" charset="0"/>
          </a:endParaRPr>
        </a:p>
      </dgm:t>
    </dgm:pt>
    <dgm:pt modelId="{896128D9-E11B-45B2-9F5B-D36DE7EDAAFD}">
      <dgm:prSet custT="1"/>
      <dgm:spPr>
        <a:xfrm>
          <a:off x="5189981" y="1876596"/>
          <a:ext cx="2275284" cy="3074056"/>
        </a:xfrm>
        <a:solidFill>
          <a:srgbClr val="FFEC9B">
            <a:alpha val="89804"/>
          </a:srgbClr>
        </a:solidFill>
        <a:ln w="40000" cap="flat" cmpd="sng" algn="ctr">
          <a:noFill/>
          <a:prstDash val="solid"/>
        </a:ln>
        <a:effectLst/>
      </dgm:spPr>
      <dgm:t>
        <a:bodyPr/>
        <a:lstStyle/>
        <a:p>
          <a:pPr>
            <a:spcBef>
              <a:spcPts val="0"/>
            </a:spcBef>
            <a:spcAft>
              <a:spcPts val="600"/>
            </a:spcAft>
          </a:pPr>
          <a:r>
            <a:rPr lang="en-US" sz="1900" b="1" dirty="0">
              <a:solidFill>
                <a:srgbClr val="C00000"/>
              </a:solidFill>
              <a:latin typeface="Arial" pitchFamily="34" charset="0"/>
              <a:ea typeface="+mn-ea"/>
              <a:cs typeface="Arial" pitchFamily="34" charset="0"/>
            </a:rPr>
            <a:t>Problem Solving/Design</a:t>
          </a:r>
        </a:p>
      </dgm:t>
    </dgm:pt>
    <dgm:pt modelId="{90C51C4E-BC07-4A95-868E-B9E497CC03F7}" type="parTrans" cxnId="{F2A9CCB1-BEB1-41A8-90E5-2B5503E194AE}">
      <dgm:prSet/>
      <dgm:spPr/>
      <dgm:t>
        <a:bodyPr/>
        <a:lstStyle/>
        <a:p>
          <a:pPr>
            <a:spcBef>
              <a:spcPts val="0"/>
            </a:spcBef>
            <a:spcAft>
              <a:spcPts val="600"/>
            </a:spcAft>
          </a:pPr>
          <a:endParaRPr lang="en-US">
            <a:latin typeface="Arial" pitchFamily="34" charset="0"/>
            <a:cs typeface="Arial" pitchFamily="34" charset="0"/>
          </a:endParaRPr>
        </a:p>
      </dgm:t>
    </dgm:pt>
    <dgm:pt modelId="{427A955B-44D4-4FEF-A589-657A143D9CDF}" type="sibTrans" cxnId="{F2A9CCB1-BEB1-41A8-90E5-2B5503E194AE}">
      <dgm:prSet/>
      <dgm:spPr/>
      <dgm:t>
        <a:bodyPr/>
        <a:lstStyle/>
        <a:p>
          <a:pPr>
            <a:spcBef>
              <a:spcPts val="0"/>
            </a:spcBef>
            <a:spcAft>
              <a:spcPts val="600"/>
            </a:spcAft>
          </a:pPr>
          <a:endParaRPr lang="en-US">
            <a:latin typeface="Arial" pitchFamily="34" charset="0"/>
            <a:cs typeface="Arial" pitchFamily="34" charset="0"/>
          </a:endParaRPr>
        </a:p>
      </dgm:t>
    </dgm:pt>
    <dgm:pt modelId="{C80AA526-BE56-4EFE-8F11-AC3BC645B272}">
      <dgm:prSet custT="1"/>
      <dgm:spPr>
        <a:xfrm>
          <a:off x="5189981" y="1876596"/>
          <a:ext cx="2275284" cy="3074056"/>
        </a:xfrm>
        <a:solidFill>
          <a:srgbClr val="FFEC9B">
            <a:alpha val="89804"/>
          </a:srgbClr>
        </a:solidFill>
        <a:ln w="40000" cap="flat" cmpd="sng" algn="ctr">
          <a:noFill/>
          <a:prstDash val="solid"/>
        </a:ln>
        <a:effectLst/>
      </dgm:spPr>
      <dgm:t>
        <a:bodyPr/>
        <a:lstStyle/>
        <a:p>
          <a:pPr>
            <a:spcBef>
              <a:spcPts val="0"/>
            </a:spcBef>
            <a:spcAft>
              <a:spcPts val="600"/>
            </a:spcAft>
          </a:pPr>
          <a:r>
            <a:rPr lang="en-US" sz="1900" b="1" dirty="0">
              <a:solidFill>
                <a:srgbClr val="C00000"/>
              </a:solidFill>
              <a:latin typeface="Arial" pitchFamily="34" charset="0"/>
              <a:ea typeface="+mn-ea"/>
              <a:cs typeface="Arial" pitchFamily="34" charset="0"/>
            </a:rPr>
            <a:t>Collaboration</a:t>
          </a:r>
        </a:p>
      </dgm:t>
    </dgm:pt>
    <dgm:pt modelId="{9283EB59-0A33-49FF-97CB-6C3BEDA4D933}" type="parTrans" cxnId="{6408ACDC-EE7F-4E77-B4AC-42B061958831}">
      <dgm:prSet/>
      <dgm:spPr/>
      <dgm:t>
        <a:bodyPr/>
        <a:lstStyle/>
        <a:p>
          <a:pPr>
            <a:spcBef>
              <a:spcPts val="0"/>
            </a:spcBef>
            <a:spcAft>
              <a:spcPts val="600"/>
            </a:spcAft>
          </a:pPr>
          <a:endParaRPr lang="en-US">
            <a:latin typeface="Arial" pitchFamily="34" charset="0"/>
            <a:cs typeface="Arial" pitchFamily="34" charset="0"/>
          </a:endParaRPr>
        </a:p>
      </dgm:t>
    </dgm:pt>
    <dgm:pt modelId="{D3F249F8-96C5-4668-B82A-5C3964773542}" type="sibTrans" cxnId="{6408ACDC-EE7F-4E77-B4AC-42B061958831}">
      <dgm:prSet/>
      <dgm:spPr/>
      <dgm:t>
        <a:bodyPr/>
        <a:lstStyle/>
        <a:p>
          <a:pPr>
            <a:spcBef>
              <a:spcPts val="0"/>
            </a:spcBef>
            <a:spcAft>
              <a:spcPts val="600"/>
            </a:spcAft>
          </a:pPr>
          <a:endParaRPr lang="en-US">
            <a:latin typeface="Arial" pitchFamily="34" charset="0"/>
            <a:cs typeface="Arial" pitchFamily="34" charset="0"/>
          </a:endParaRPr>
        </a:p>
      </dgm:t>
    </dgm:pt>
    <dgm:pt modelId="{406E41A4-990B-47E2-A502-9625D8DA71D1}">
      <dgm:prSet custT="1"/>
      <dgm:spPr>
        <a:xfrm>
          <a:off x="5189981" y="1876596"/>
          <a:ext cx="2275284" cy="3074056"/>
        </a:xfrm>
        <a:solidFill>
          <a:srgbClr val="FFEC9B">
            <a:alpha val="89804"/>
          </a:srgbClr>
        </a:solidFill>
        <a:ln w="40000" cap="flat" cmpd="sng" algn="ctr">
          <a:noFill/>
          <a:prstDash val="solid"/>
        </a:ln>
        <a:effectLst/>
      </dgm:spPr>
      <dgm:t>
        <a:bodyPr/>
        <a:lstStyle/>
        <a:p>
          <a:pPr>
            <a:spcBef>
              <a:spcPts val="0"/>
            </a:spcBef>
            <a:spcAft>
              <a:spcPts val="600"/>
            </a:spcAft>
          </a:pPr>
          <a:r>
            <a:rPr lang="en-US" sz="1900" b="1" dirty="0">
              <a:solidFill>
                <a:schemeClr val="tx1"/>
              </a:solidFill>
              <a:latin typeface="Arial" pitchFamily="34" charset="0"/>
              <a:ea typeface="+mn-ea"/>
              <a:cs typeface="Arial" pitchFamily="34" charset="0"/>
            </a:rPr>
            <a:t>Meta-cognition</a:t>
          </a:r>
        </a:p>
      </dgm:t>
    </dgm:pt>
    <dgm:pt modelId="{5DDCDEB6-0C26-486B-A2AE-D31334528B62}" type="parTrans" cxnId="{BEA137F4-3F7B-4176-8354-321BFA440A19}">
      <dgm:prSet/>
      <dgm:spPr/>
      <dgm:t>
        <a:bodyPr/>
        <a:lstStyle/>
        <a:p>
          <a:pPr>
            <a:spcBef>
              <a:spcPts val="0"/>
            </a:spcBef>
            <a:spcAft>
              <a:spcPts val="600"/>
            </a:spcAft>
          </a:pPr>
          <a:endParaRPr lang="en-US">
            <a:latin typeface="Arial" pitchFamily="34" charset="0"/>
            <a:cs typeface="Arial" pitchFamily="34" charset="0"/>
          </a:endParaRPr>
        </a:p>
      </dgm:t>
    </dgm:pt>
    <dgm:pt modelId="{3C1C3CDC-A4D9-4740-B3A8-C0AFEA71BF18}" type="sibTrans" cxnId="{BEA137F4-3F7B-4176-8354-321BFA440A19}">
      <dgm:prSet/>
      <dgm:spPr/>
      <dgm:t>
        <a:bodyPr/>
        <a:lstStyle/>
        <a:p>
          <a:pPr>
            <a:spcBef>
              <a:spcPts val="0"/>
            </a:spcBef>
            <a:spcAft>
              <a:spcPts val="600"/>
            </a:spcAft>
          </a:pPr>
          <a:endParaRPr lang="en-US">
            <a:latin typeface="Arial" pitchFamily="34" charset="0"/>
            <a:cs typeface="Arial" pitchFamily="34" charset="0"/>
          </a:endParaRPr>
        </a:p>
      </dgm:t>
    </dgm:pt>
    <dgm:pt modelId="{A2763352-DFD0-4C8F-9557-E06D8868A5D7}">
      <dgm:prSet custT="1"/>
      <dgm:spPr>
        <a:xfrm>
          <a:off x="5189981" y="1876596"/>
          <a:ext cx="2275284" cy="3074056"/>
        </a:xfrm>
        <a:solidFill>
          <a:srgbClr val="FFEC9B">
            <a:alpha val="89804"/>
          </a:srgbClr>
        </a:solidFill>
        <a:ln w="40000" cap="flat" cmpd="sng" algn="ctr">
          <a:noFill/>
          <a:prstDash val="solid"/>
        </a:ln>
        <a:effectLst/>
      </dgm:spPr>
      <dgm:t>
        <a:bodyPr/>
        <a:lstStyle/>
        <a:p>
          <a:pPr>
            <a:spcBef>
              <a:spcPts val="0"/>
            </a:spcBef>
            <a:spcAft>
              <a:spcPts val="600"/>
            </a:spcAft>
          </a:pPr>
          <a:r>
            <a:rPr lang="en-US" sz="1900" b="1" dirty="0">
              <a:solidFill>
                <a:srgbClr val="C00000"/>
              </a:solidFill>
              <a:latin typeface="Arial" pitchFamily="34" charset="0"/>
              <a:ea typeface="+mn-ea"/>
              <a:cs typeface="Arial" pitchFamily="34" charset="0"/>
            </a:rPr>
            <a:t>Creativity</a:t>
          </a:r>
        </a:p>
      </dgm:t>
    </dgm:pt>
    <dgm:pt modelId="{40ABD496-9323-4B31-A1FB-9BB856914168}" type="parTrans" cxnId="{12D81C04-DB16-4BAA-8457-0264469B7D2B}">
      <dgm:prSet/>
      <dgm:spPr/>
      <dgm:t>
        <a:bodyPr/>
        <a:lstStyle/>
        <a:p>
          <a:pPr>
            <a:spcBef>
              <a:spcPts val="0"/>
            </a:spcBef>
            <a:spcAft>
              <a:spcPts val="600"/>
            </a:spcAft>
          </a:pPr>
          <a:endParaRPr lang="en-US">
            <a:latin typeface="Arial" pitchFamily="34" charset="0"/>
            <a:cs typeface="Arial" pitchFamily="34" charset="0"/>
          </a:endParaRPr>
        </a:p>
      </dgm:t>
    </dgm:pt>
    <dgm:pt modelId="{603D93BE-1ABE-4B69-83B4-0FA0E1CC87D7}" type="sibTrans" cxnId="{12D81C04-DB16-4BAA-8457-0264469B7D2B}">
      <dgm:prSet/>
      <dgm:spPr/>
      <dgm:t>
        <a:bodyPr/>
        <a:lstStyle/>
        <a:p>
          <a:pPr>
            <a:spcBef>
              <a:spcPts val="0"/>
            </a:spcBef>
            <a:spcAft>
              <a:spcPts val="600"/>
            </a:spcAft>
          </a:pPr>
          <a:endParaRPr lang="en-US">
            <a:latin typeface="Arial" pitchFamily="34" charset="0"/>
            <a:cs typeface="Arial" pitchFamily="34" charset="0"/>
          </a:endParaRPr>
        </a:p>
      </dgm:t>
    </dgm:pt>
    <dgm:pt modelId="{D82995C1-BA36-4D42-9A50-D2AE0A827506}">
      <dgm:prSet custT="1"/>
      <dgm:spPr>
        <a:xfrm>
          <a:off x="5189981" y="1876596"/>
          <a:ext cx="2275284" cy="3074056"/>
        </a:xfrm>
        <a:solidFill>
          <a:srgbClr val="FFEC9B">
            <a:alpha val="89804"/>
          </a:srgbClr>
        </a:solidFill>
        <a:ln w="40000" cap="flat" cmpd="sng" algn="ctr">
          <a:noFill/>
          <a:prstDash val="solid"/>
        </a:ln>
        <a:effectLst/>
      </dgm:spPr>
      <dgm:t>
        <a:bodyPr/>
        <a:lstStyle/>
        <a:p>
          <a:pPr>
            <a:spcBef>
              <a:spcPts val="0"/>
            </a:spcBef>
            <a:spcAft>
              <a:spcPts val="600"/>
            </a:spcAft>
          </a:pPr>
          <a:r>
            <a:rPr lang="en-US" sz="1900" b="1" dirty="0">
              <a:solidFill>
                <a:srgbClr val="C00000"/>
              </a:solidFill>
              <a:latin typeface="Arial" pitchFamily="34" charset="0"/>
              <a:ea typeface="+mn-ea"/>
              <a:cs typeface="Arial" pitchFamily="34" charset="0"/>
            </a:rPr>
            <a:t>Innovation</a:t>
          </a:r>
        </a:p>
      </dgm:t>
    </dgm:pt>
    <dgm:pt modelId="{D7750692-E807-42F9-804D-B4C7573B479F}" type="parTrans" cxnId="{4D49CD5F-ACCB-48D4-9596-2B82F2E2AA6F}">
      <dgm:prSet/>
      <dgm:spPr/>
      <dgm:t>
        <a:bodyPr/>
        <a:lstStyle/>
        <a:p>
          <a:pPr>
            <a:spcBef>
              <a:spcPts val="0"/>
            </a:spcBef>
            <a:spcAft>
              <a:spcPts val="600"/>
            </a:spcAft>
          </a:pPr>
          <a:endParaRPr lang="en-US">
            <a:latin typeface="Arial" pitchFamily="34" charset="0"/>
            <a:cs typeface="Arial" pitchFamily="34" charset="0"/>
          </a:endParaRPr>
        </a:p>
      </dgm:t>
    </dgm:pt>
    <dgm:pt modelId="{AF2376D4-377F-4DE2-BF85-C52D56792EAD}" type="sibTrans" cxnId="{4D49CD5F-ACCB-48D4-9596-2B82F2E2AA6F}">
      <dgm:prSet/>
      <dgm:spPr/>
      <dgm:t>
        <a:bodyPr/>
        <a:lstStyle/>
        <a:p>
          <a:pPr>
            <a:spcBef>
              <a:spcPts val="0"/>
            </a:spcBef>
            <a:spcAft>
              <a:spcPts val="600"/>
            </a:spcAft>
          </a:pPr>
          <a:endParaRPr lang="en-US">
            <a:latin typeface="Arial" pitchFamily="34" charset="0"/>
            <a:cs typeface="Arial" pitchFamily="34" charset="0"/>
          </a:endParaRPr>
        </a:p>
      </dgm:t>
    </dgm:pt>
    <dgm:pt modelId="{9AF1947E-BF2D-4FE8-881A-7A33CC890267}" type="pres">
      <dgm:prSet presAssocID="{F1F54001-6492-438F-A1E8-4D43B48B6E7C}" presName="Name0" presStyleCnt="0">
        <dgm:presLayoutVars>
          <dgm:dir/>
          <dgm:animLvl val="lvl"/>
          <dgm:resizeHandles val="exact"/>
        </dgm:presLayoutVars>
      </dgm:prSet>
      <dgm:spPr/>
    </dgm:pt>
    <dgm:pt modelId="{23BE1077-2970-4705-B870-3D6B6C39480D}" type="pres">
      <dgm:prSet presAssocID="{8472096F-4E6F-453D-BDB4-F447EAC9E702}" presName="composite" presStyleCnt="0"/>
      <dgm:spPr/>
    </dgm:pt>
    <dgm:pt modelId="{E9E537C3-E85A-47F8-9B80-E9BB9C47741A}" type="pres">
      <dgm:prSet presAssocID="{8472096F-4E6F-453D-BDB4-F447EAC9E702}" presName="parTx" presStyleLbl="alignNode1" presStyleIdx="0" presStyleCnt="3">
        <dgm:presLayoutVars>
          <dgm:chMax val="0"/>
          <dgm:chPref val="0"/>
          <dgm:bulletEnabled val="1"/>
        </dgm:presLayoutVars>
      </dgm:prSet>
      <dgm:spPr>
        <a:prstGeom prst="rect">
          <a:avLst/>
        </a:prstGeom>
      </dgm:spPr>
    </dgm:pt>
    <dgm:pt modelId="{A800A765-A061-4DA8-8109-0481459FB3B8}" type="pres">
      <dgm:prSet presAssocID="{8472096F-4E6F-453D-BDB4-F447EAC9E702}" presName="desTx" presStyleLbl="alignAccFollowNode1" presStyleIdx="0" presStyleCnt="3">
        <dgm:presLayoutVars>
          <dgm:bulletEnabled val="1"/>
        </dgm:presLayoutVars>
      </dgm:prSet>
      <dgm:spPr>
        <a:prstGeom prst="rect">
          <a:avLst/>
        </a:prstGeom>
      </dgm:spPr>
    </dgm:pt>
    <dgm:pt modelId="{CFC0F897-3811-48EC-978A-8964830BBFF6}" type="pres">
      <dgm:prSet presAssocID="{44E5EDB0-31F1-4D3A-AB3A-CD2D5A333350}" presName="space" presStyleCnt="0"/>
      <dgm:spPr/>
    </dgm:pt>
    <dgm:pt modelId="{515B1EA1-2341-41D1-8F77-BAF072054977}" type="pres">
      <dgm:prSet presAssocID="{0F2908C2-CB80-493F-9921-8E0F5A840D70}" presName="composite" presStyleCnt="0"/>
      <dgm:spPr/>
    </dgm:pt>
    <dgm:pt modelId="{FAF9FD40-AE2B-4F1F-9D26-9B5B61C8DE06}" type="pres">
      <dgm:prSet presAssocID="{0F2908C2-CB80-493F-9921-8E0F5A840D70}" presName="parTx" presStyleLbl="alignNode1" presStyleIdx="1" presStyleCnt="3" custScaleY="104120">
        <dgm:presLayoutVars>
          <dgm:chMax val="0"/>
          <dgm:chPref val="0"/>
          <dgm:bulletEnabled val="1"/>
        </dgm:presLayoutVars>
      </dgm:prSet>
      <dgm:spPr>
        <a:prstGeom prst="rect">
          <a:avLst/>
        </a:prstGeom>
      </dgm:spPr>
    </dgm:pt>
    <dgm:pt modelId="{E880AF66-1AAC-4D2B-A325-486615791E02}" type="pres">
      <dgm:prSet presAssocID="{0F2908C2-CB80-493F-9921-8E0F5A840D70}" presName="desTx" presStyleLbl="alignAccFollowNode1" presStyleIdx="1" presStyleCnt="3" custScaleY="102056" custLinFactNeighborX="-235" custLinFactNeighborY="1136">
        <dgm:presLayoutVars>
          <dgm:bulletEnabled val="1"/>
        </dgm:presLayoutVars>
      </dgm:prSet>
      <dgm:spPr>
        <a:prstGeom prst="rect">
          <a:avLst/>
        </a:prstGeom>
      </dgm:spPr>
    </dgm:pt>
    <dgm:pt modelId="{8AC17BD6-FC6E-4CF1-8BA8-AF56D7165980}" type="pres">
      <dgm:prSet presAssocID="{2C783E1A-8278-4D74-8AE5-75B9F5AF9BC2}" presName="space" presStyleCnt="0"/>
      <dgm:spPr/>
    </dgm:pt>
    <dgm:pt modelId="{735B9E02-CA1B-497F-957A-01A830D25EA6}" type="pres">
      <dgm:prSet presAssocID="{32A89D19-B41F-4FD2-88E5-A6D7E0888090}" presName="composite" presStyleCnt="0"/>
      <dgm:spPr/>
    </dgm:pt>
    <dgm:pt modelId="{026D5166-A5B2-4367-917C-011D589AFE97}" type="pres">
      <dgm:prSet presAssocID="{32A89D19-B41F-4FD2-88E5-A6D7E0888090}" presName="parTx" presStyleLbl="alignNode1" presStyleIdx="2" presStyleCnt="3" custScaleY="102700" custLinFactNeighborX="103">
        <dgm:presLayoutVars>
          <dgm:chMax val="0"/>
          <dgm:chPref val="0"/>
          <dgm:bulletEnabled val="1"/>
        </dgm:presLayoutVars>
      </dgm:prSet>
      <dgm:spPr>
        <a:prstGeom prst="rect">
          <a:avLst/>
        </a:prstGeom>
      </dgm:spPr>
    </dgm:pt>
    <dgm:pt modelId="{B4E49043-3C53-4C70-98E1-883F12BC02F7}" type="pres">
      <dgm:prSet presAssocID="{32A89D19-B41F-4FD2-88E5-A6D7E0888090}" presName="desTx" presStyleLbl="alignAccFollowNode1" presStyleIdx="2" presStyleCnt="3" custScaleY="104174" custLinFactNeighborX="-368" custLinFactNeighborY="-1042">
        <dgm:presLayoutVars>
          <dgm:bulletEnabled val="1"/>
        </dgm:presLayoutVars>
      </dgm:prSet>
      <dgm:spPr>
        <a:prstGeom prst="rect">
          <a:avLst/>
        </a:prstGeom>
      </dgm:spPr>
    </dgm:pt>
  </dgm:ptLst>
  <dgm:cxnLst>
    <dgm:cxn modelId="{8EA58702-7038-4B67-9ABA-E77D5FCFD0D2}" srcId="{8472096F-4E6F-453D-BDB4-F447EAC9E702}" destId="{AD12353A-5D67-4F5F-8713-6AECD2C00995}" srcOrd="3" destOrd="0" parTransId="{5A971212-8EF7-4695-93B3-B30FB08FA6EC}" sibTransId="{404647B0-DF80-4184-BD84-8C037615CBB2}"/>
    <dgm:cxn modelId="{12D81C04-DB16-4BAA-8457-0264469B7D2B}" srcId="{32A89D19-B41F-4FD2-88E5-A6D7E0888090}" destId="{A2763352-DFD0-4C8F-9557-E06D8868A5D7}" srcOrd="6" destOrd="0" parTransId="{40ABD496-9323-4B31-A1FB-9BB856914168}" sibTransId="{603D93BE-1ABE-4B69-83B4-0FA0E1CC87D7}"/>
    <dgm:cxn modelId="{FCF65A06-D1D9-4639-AA3F-FC0EF6BBD960}" type="presOf" srcId="{F1F54001-6492-438F-A1E8-4D43B48B6E7C}" destId="{9AF1947E-BF2D-4FE8-881A-7A33CC890267}" srcOrd="0" destOrd="0" presId="urn:microsoft.com/office/officeart/2005/8/layout/hList1"/>
    <dgm:cxn modelId="{5468C107-4D05-4BF8-9523-3C93B7EFF164}" srcId="{32A89D19-B41F-4FD2-88E5-A6D7E0888090}" destId="{437F1584-3D84-43E1-BA9B-11E8EDB616A4}" srcOrd="1" destOrd="0" parTransId="{15538A30-E0F9-401F-A299-1A33C5413249}" sibTransId="{555CEC8B-F8F1-4D92-B490-32B8AF17C6EF}"/>
    <dgm:cxn modelId="{80773C0B-3FF5-4E10-9C56-609187EFABEA}" srcId="{8472096F-4E6F-453D-BDB4-F447EAC9E702}" destId="{C9B75261-14B4-47EE-9D99-DADFFEFC1539}" srcOrd="1" destOrd="0" parTransId="{4A1A58F5-D608-449B-B3F7-9F011CC5EA54}" sibTransId="{E8E0B283-2479-4A5C-B153-E8739B4C0A3B}"/>
    <dgm:cxn modelId="{C5B00219-F70D-418B-8F48-922AA7BDFB1D}" srcId="{F1F54001-6492-438F-A1E8-4D43B48B6E7C}" destId="{32A89D19-B41F-4FD2-88E5-A6D7E0888090}" srcOrd="2" destOrd="0" parTransId="{CC221A15-2391-497B-8BE3-FB653700DB20}" sibTransId="{E4C40720-90C7-49DB-A488-44D56352F6A6}"/>
    <dgm:cxn modelId="{273CE81D-0834-4E84-8329-6A31818009DE}" type="presOf" srcId="{B03E30F1-AAB0-4D00-9C71-DA8EEF7FBE04}" destId="{B4E49043-3C53-4C70-98E1-883F12BC02F7}" srcOrd="0" destOrd="2" presId="urn:microsoft.com/office/officeart/2005/8/layout/hList1"/>
    <dgm:cxn modelId="{D594B43D-6CC0-4BD5-8D6A-FED0AD3C6FBB}" type="presOf" srcId="{17688D27-ED2D-4F4D-BA65-5E23685BEF8F}" destId="{A800A765-A061-4DA8-8109-0481459FB3B8}" srcOrd="0" destOrd="4" presId="urn:microsoft.com/office/officeart/2005/8/layout/hList1"/>
    <dgm:cxn modelId="{4AADE43E-1BE6-4A2F-A3C9-DC85B1CDDA0F}" type="presOf" srcId="{5C9307F5-35DB-446B-B2AC-EBC64FCECBD1}" destId="{A800A765-A061-4DA8-8109-0481459FB3B8}" srcOrd="0" destOrd="0" presId="urn:microsoft.com/office/officeart/2005/8/layout/hList1"/>
    <dgm:cxn modelId="{4D49CD5F-ACCB-48D4-9596-2B82F2E2AA6F}" srcId="{32A89D19-B41F-4FD2-88E5-A6D7E0888090}" destId="{D82995C1-BA36-4D42-9A50-D2AE0A827506}" srcOrd="7" destOrd="0" parTransId="{D7750692-E807-42F9-804D-B4C7573B479F}" sibTransId="{AF2376D4-377F-4DE2-BF85-C52D56792EAD}"/>
    <dgm:cxn modelId="{12B11169-FB04-423A-97A8-DF819CD33541}" srcId="{8472096F-4E6F-453D-BDB4-F447EAC9E702}" destId="{17688D27-ED2D-4F4D-BA65-5E23685BEF8F}" srcOrd="4" destOrd="0" parTransId="{4BF7E773-BC0B-4154-837E-82EF271AFDB0}" sibTransId="{B8D3F6A9-1DF9-4F79-8D27-C89767AF5890}"/>
    <dgm:cxn modelId="{0CBDAE4B-4A6D-4D31-8F80-16073C3236FE}" srcId="{F1F54001-6492-438F-A1E8-4D43B48B6E7C}" destId="{8472096F-4E6F-453D-BDB4-F447EAC9E702}" srcOrd="0" destOrd="0" parTransId="{7274849D-8947-448C-90AD-CD259A0B3A24}" sibTransId="{44E5EDB0-31F1-4D3A-AB3A-CD2D5A333350}"/>
    <dgm:cxn modelId="{661E8B50-7099-48EA-BE08-DEDC56D0C591}" type="presOf" srcId="{AD12353A-5D67-4F5F-8713-6AECD2C00995}" destId="{A800A765-A061-4DA8-8109-0481459FB3B8}" srcOrd="0" destOrd="3" presId="urn:microsoft.com/office/officeart/2005/8/layout/hList1"/>
    <dgm:cxn modelId="{DAF99276-0B5B-4135-9E77-489DCD6AF01B}" srcId="{8472096F-4E6F-453D-BDB4-F447EAC9E702}" destId="{5730E9F8-F82F-4193-A224-3CEC56ABBFB8}" srcOrd="2" destOrd="0" parTransId="{7BF4E658-7DF1-4932-8123-94EBEEAA161D}" sibTransId="{1C32DA04-7732-4678-A45D-31A6F0B16399}"/>
    <dgm:cxn modelId="{3A685159-3532-4303-AE71-D65E9FA034D3}" srcId="{0F2908C2-CB80-493F-9921-8E0F5A840D70}" destId="{338E9F18-8F15-470E-94E0-5BDF9FA58A1F}" srcOrd="0" destOrd="0" parTransId="{208C2834-D726-464F-A8FB-BA021F57A5B9}" sibTransId="{5F9C9668-C49F-48C5-842E-A1612B876F6C}"/>
    <dgm:cxn modelId="{E2747781-17BB-4D2D-846F-F615BD70D637}" type="presOf" srcId="{32A89D19-B41F-4FD2-88E5-A6D7E0888090}" destId="{026D5166-A5B2-4367-917C-011D589AFE97}" srcOrd="0" destOrd="0" presId="urn:microsoft.com/office/officeart/2005/8/layout/hList1"/>
    <dgm:cxn modelId="{07A72E89-BB86-49EF-986A-B55D21BC59E8}" type="presOf" srcId="{A2763352-DFD0-4C8F-9557-E06D8868A5D7}" destId="{B4E49043-3C53-4C70-98E1-883F12BC02F7}" srcOrd="0" destOrd="6" presId="urn:microsoft.com/office/officeart/2005/8/layout/hList1"/>
    <dgm:cxn modelId="{5593DF8A-F792-4D08-9DAD-B77AFF070E36}" srcId="{F1F54001-6492-438F-A1E8-4D43B48B6E7C}" destId="{0F2908C2-CB80-493F-9921-8E0F5A840D70}" srcOrd="1" destOrd="0" parTransId="{788A6806-8653-49BA-AF76-940E5DF27EB3}" sibTransId="{2C783E1A-8278-4D74-8AE5-75B9F5AF9BC2}"/>
    <dgm:cxn modelId="{256EFD8D-F2D8-4621-BF8D-31D53FC5A6D8}" type="presOf" srcId="{0F2908C2-CB80-493F-9921-8E0F5A840D70}" destId="{FAF9FD40-AE2B-4F1F-9D26-9B5B61C8DE06}" srcOrd="0" destOrd="0" presId="urn:microsoft.com/office/officeart/2005/8/layout/hList1"/>
    <dgm:cxn modelId="{E0F7768F-8614-4654-8516-4C7132768C0E}" type="presOf" srcId="{5730E9F8-F82F-4193-A224-3CEC56ABBFB8}" destId="{A800A765-A061-4DA8-8109-0481459FB3B8}" srcOrd="0" destOrd="2" presId="urn:microsoft.com/office/officeart/2005/8/layout/hList1"/>
    <dgm:cxn modelId="{2919E0A0-71E0-4E82-8F37-3020A79918CD}" type="presOf" srcId="{338E9F18-8F15-470E-94E0-5BDF9FA58A1F}" destId="{E880AF66-1AAC-4D2B-A325-486615791E02}" srcOrd="0" destOrd="0" presId="urn:microsoft.com/office/officeart/2005/8/layout/hList1"/>
    <dgm:cxn modelId="{6BCC33AA-F1AE-4F68-8539-E3FCCCB6C606}" type="presOf" srcId="{F201581E-0F38-4ABA-AC0A-392B685F96B4}" destId="{E880AF66-1AAC-4D2B-A325-486615791E02}" srcOrd="0" destOrd="1" presId="urn:microsoft.com/office/officeart/2005/8/layout/hList1"/>
    <dgm:cxn modelId="{F96924AF-0C2B-44DF-8173-6C8EFFBAA3C3}" type="presOf" srcId="{406E41A4-990B-47E2-A502-9625D8DA71D1}" destId="{B4E49043-3C53-4C70-98E1-883F12BC02F7}" srcOrd="0" destOrd="5" presId="urn:microsoft.com/office/officeart/2005/8/layout/hList1"/>
    <dgm:cxn modelId="{B92F05B1-9BF1-4510-BDDE-B57A98CBA7B7}" type="presOf" srcId="{896128D9-E11B-45B2-9F5B-D36DE7EDAAFD}" destId="{B4E49043-3C53-4C70-98E1-883F12BC02F7}" srcOrd="0" destOrd="3" presId="urn:microsoft.com/office/officeart/2005/8/layout/hList1"/>
    <dgm:cxn modelId="{99777AB1-0FCE-4696-9B5D-8469B8B01FFE}" type="presOf" srcId="{C76A6BCB-F42F-4DEA-8D59-7BAC9D08372C}" destId="{E880AF66-1AAC-4D2B-A325-486615791E02}" srcOrd="0" destOrd="2" presId="urn:microsoft.com/office/officeart/2005/8/layout/hList1"/>
    <dgm:cxn modelId="{F2A9CCB1-BEB1-41A8-90E5-2B5503E194AE}" srcId="{32A89D19-B41F-4FD2-88E5-A6D7E0888090}" destId="{896128D9-E11B-45B2-9F5B-D36DE7EDAAFD}" srcOrd="3" destOrd="0" parTransId="{90C51C4E-BC07-4A95-868E-B9E497CC03F7}" sibTransId="{427A955B-44D4-4FEF-A589-657A143D9CDF}"/>
    <dgm:cxn modelId="{A14CF3B8-FD95-4C54-9E43-A85A1E682797}" type="presOf" srcId="{753AEA94-98D3-4F92-9D88-4384939EBE45}" destId="{B4E49043-3C53-4C70-98E1-883F12BC02F7}" srcOrd="0" destOrd="0" presId="urn:microsoft.com/office/officeart/2005/8/layout/hList1"/>
    <dgm:cxn modelId="{B22692C0-C6F0-4407-81A0-E5D1798967A5}" type="presOf" srcId="{D82995C1-BA36-4D42-9A50-D2AE0A827506}" destId="{B4E49043-3C53-4C70-98E1-883F12BC02F7}" srcOrd="0" destOrd="7" presId="urn:microsoft.com/office/officeart/2005/8/layout/hList1"/>
    <dgm:cxn modelId="{E170B8C2-1ED2-4971-8ACD-BBBC9B4496CC}" type="presOf" srcId="{437F1584-3D84-43E1-BA9B-11E8EDB616A4}" destId="{B4E49043-3C53-4C70-98E1-883F12BC02F7}" srcOrd="0" destOrd="1" presId="urn:microsoft.com/office/officeart/2005/8/layout/hList1"/>
    <dgm:cxn modelId="{797015C4-47EF-4087-84B8-9615F3D4FA37}" srcId="{32A89D19-B41F-4FD2-88E5-A6D7E0888090}" destId="{753AEA94-98D3-4F92-9D88-4384939EBE45}" srcOrd="0" destOrd="0" parTransId="{C358DBE9-F54B-451B-ADD3-7B53720C5A0D}" sibTransId="{F6D5455B-556D-4A8A-8046-A7F74297FD64}"/>
    <dgm:cxn modelId="{5BD21CCB-881B-4FBF-8E55-8467049EEE11}" srcId="{0F2908C2-CB80-493F-9921-8E0F5A840D70}" destId="{F201581E-0F38-4ABA-AC0A-392B685F96B4}" srcOrd="1" destOrd="0" parTransId="{3B289A0E-2DD9-4526-89D6-AC6AD7F6E48F}" sibTransId="{F733071A-9548-421A-9412-8A12FC725C9A}"/>
    <dgm:cxn modelId="{6408ACDC-EE7F-4E77-B4AC-42B061958831}" srcId="{32A89D19-B41F-4FD2-88E5-A6D7E0888090}" destId="{C80AA526-BE56-4EFE-8F11-AC3BC645B272}" srcOrd="4" destOrd="0" parTransId="{9283EB59-0A33-49FF-97CB-6C3BEDA4D933}" sibTransId="{D3F249F8-96C5-4668-B82A-5C3964773542}"/>
    <dgm:cxn modelId="{7DE6B3DC-F1BA-4619-A61F-C029209729C2}" srcId="{32A89D19-B41F-4FD2-88E5-A6D7E0888090}" destId="{B03E30F1-AAB0-4D00-9C71-DA8EEF7FBE04}" srcOrd="2" destOrd="0" parTransId="{1BDEE212-A434-4860-AABA-095D27BDB581}" sibTransId="{48C3C810-C65D-41EC-B7D8-A5D2B6DDCEC4}"/>
    <dgm:cxn modelId="{5CD060DE-ACB4-4AF4-9108-84C1625E3EF4}" srcId="{8472096F-4E6F-453D-BDB4-F447EAC9E702}" destId="{5C9307F5-35DB-446B-B2AC-EBC64FCECBD1}" srcOrd="0" destOrd="0" parTransId="{16D95952-55C4-4CC2-BAD4-440626D32C36}" sibTransId="{A8D64DF2-B532-4B59-AFB2-568446D8CA10}"/>
    <dgm:cxn modelId="{F990C8E8-AD28-45DB-8D09-A61C05CACB25}" type="presOf" srcId="{C80AA526-BE56-4EFE-8F11-AC3BC645B272}" destId="{B4E49043-3C53-4C70-98E1-883F12BC02F7}" srcOrd="0" destOrd="4" presId="urn:microsoft.com/office/officeart/2005/8/layout/hList1"/>
    <dgm:cxn modelId="{1ADFDCE8-01CC-4D07-A88D-88D1DBF1BF2E}" srcId="{0F2908C2-CB80-493F-9921-8E0F5A840D70}" destId="{C76A6BCB-F42F-4DEA-8D59-7BAC9D08372C}" srcOrd="2" destOrd="0" parTransId="{F490E45A-C5A1-4FFB-AB3D-5B10C6EB61AA}" sibTransId="{93F4C8EE-5691-4026-AE79-16B15B259FB4}"/>
    <dgm:cxn modelId="{31ED9DEC-683D-402A-B697-B8D7ADB64CA1}" type="presOf" srcId="{8472096F-4E6F-453D-BDB4-F447EAC9E702}" destId="{E9E537C3-E85A-47F8-9B80-E9BB9C47741A}" srcOrd="0" destOrd="0" presId="urn:microsoft.com/office/officeart/2005/8/layout/hList1"/>
    <dgm:cxn modelId="{02EF1AF4-AC83-4BDA-ABB7-BDA79008882D}" type="presOf" srcId="{C9B75261-14B4-47EE-9D99-DADFFEFC1539}" destId="{A800A765-A061-4DA8-8109-0481459FB3B8}" srcOrd="0" destOrd="1" presId="urn:microsoft.com/office/officeart/2005/8/layout/hList1"/>
    <dgm:cxn modelId="{BEA137F4-3F7B-4176-8354-321BFA440A19}" srcId="{32A89D19-B41F-4FD2-88E5-A6D7E0888090}" destId="{406E41A4-990B-47E2-A502-9625D8DA71D1}" srcOrd="5" destOrd="0" parTransId="{5DDCDEB6-0C26-486B-A2AE-D31334528B62}" sibTransId="{3C1C3CDC-A4D9-4740-B3A8-C0AFEA71BF18}"/>
    <dgm:cxn modelId="{06F37B87-3CCE-41EF-9E5C-E1FC56A8B7E1}" type="presParOf" srcId="{9AF1947E-BF2D-4FE8-881A-7A33CC890267}" destId="{23BE1077-2970-4705-B870-3D6B6C39480D}" srcOrd="0" destOrd="0" presId="urn:microsoft.com/office/officeart/2005/8/layout/hList1"/>
    <dgm:cxn modelId="{DC3DE7BE-823F-41D8-A3F5-0229F0624D43}" type="presParOf" srcId="{23BE1077-2970-4705-B870-3D6B6C39480D}" destId="{E9E537C3-E85A-47F8-9B80-E9BB9C47741A}" srcOrd="0" destOrd="0" presId="urn:microsoft.com/office/officeart/2005/8/layout/hList1"/>
    <dgm:cxn modelId="{532934A7-E3B8-4A1B-800D-E1009C460F1D}" type="presParOf" srcId="{23BE1077-2970-4705-B870-3D6B6C39480D}" destId="{A800A765-A061-4DA8-8109-0481459FB3B8}" srcOrd="1" destOrd="0" presId="urn:microsoft.com/office/officeart/2005/8/layout/hList1"/>
    <dgm:cxn modelId="{E1B122B0-1A73-41BE-A5C7-E668481A4804}" type="presParOf" srcId="{9AF1947E-BF2D-4FE8-881A-7A33CC890267}" destId="{CFC0F897-3811-48EC-978A-8964830BBFF6}" srcOrd="1" destOrd="0" presId="urn:microsoft.com/office/officeart/2005/8/layout/hList1"/>
    <dgm:cxn modelId="{D41E0111-E29A-448B-A24C-F89FD75A8213}" type="presParOf" srcId="{9AF1947E-BF2D-4FE8-881A-7A33CC890267}" destId="{515B1EA1-2341-41D1-8F77-BAF072054977}" srcOrd="2" destOrd="0" presId="urn:microsoft.com/office/officeart/2005/8/layout/hList1"/>
    <dgm:cxn modelId="{4D52BC16-4220-435E-BEE9-20C6EA28177A}" type="presParOf" srcId="{515B1EA1-2341-41D1-8F77-BAF072054977}" destId="{FAF9FD40-AE2B-4F1F-9D26-9B5B61C8DE06}" srcOrd="0" destOrd="0" presId="urn:microsoft.com/office/officeart/2005/8/layout/hList1"/>
    <dgm:cxn modelId="{9A151FBD-E322-4BCE-A7DA-D6C3C69A9005}" type="presParOf" srcId="{515B1EA1-2341-41D1-8F77-BAF072054977}" destId="{E880AF66-1AAC-4D2B-A325-486615791E02}" srcOrd="1" destOrd="0" presId="urn:microsoft.com/office/officeart/2005/8/layout/hList1"/>
    <dgm:cxn modelId="{476179C1-846B-4AB7-9356-956103E28BB2}" type="presParOf" srcId="{9AF1947E-BF2D-4FE8-881A-7A33CC890267}" destId="{8AC17BD6-FC6E-4CF1-8BA8-AF56D7165980}" srcOrd="3" destOrd="0" presId="urn:microsoft.com/office/officeart/2005/8/layout/hList1"/>
    <dgm:cxn modelId="{77F7FF9F-A744-4FCD-B171-F089F1B860C8}" type="presParOf" srcId="{9AF1947E-BF2D-4FE8-881A-7A33CC890267}" destId="{735B9E02-CA1B-497F-957A-01A830D25EA6}" srcOrd="4" destOrd="0" presId="urn:microsoft.com/office/officeart/2005/8/layout/hList1"/>
    <dgm:cxn modelId="{4B425EEE-0F28-4C24-9D13-AEF8597B0380}" type="presParOf" srcId="{735B9E02-CA1B-497F-957A-01A830D25EA6}" destId="{026D5166-A5B2-4367-917C-011D589AFE97}" srcOrd="0" destOrd="0" presId="urn:microsoft.com/office/officeart/2005/8/layout/hList1"/>
    <dgm:cxn modelId="{AAA64C25-F38D-4585-9A51-507456EAED37}" type="presParOf" srcId="{735B9E02-CA1B-497F-957A-01A830D25EA6}" destId="{B4E49043-3C53-4C70-98E1-883F12BC02F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3E405-3484-4CA8-82C1-35C75807C02D}">
      <dsp:nvSpPr>
        <dsp:cNvPr id="0" name=""/>
        <dsp:cNvSpPr/>
      </dsp:nvSpPr>
      <dsp:spPr>
        <a:xfrm>
          <a:off x="0" y="563880"/>
          <a:ext cx="8801099" cy="3520440"/>
        </a:xfrm>
        <a:prstGeom prst="leftRightRibbon">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AA3556-4AF2-4565-97BA-66BFF4A1C421}">
      <dsp:nvSpPr>
        <dsp:cNvPr id="0" name=""/>
        <dsp:cNvSpPr/>
      </dsp:nvSpPr>
      <dsp:spPr>
        <a:xfrm>
          <a:off x="1056132" y="1179957"/>
          <a:ext cx="2904362" cy="172501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70688" rIns="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t>PARCC</a:t>
          </a:r>
        </a:p>
      </dsp:txBody>
      <dsp:txXfrm>
        <a:off x="1056132" y="1179957"/>
        <a:ext cx="2904362" cy="1725015"/>
      </dsp:txXfrm>
    </dsp:sp>
    <dsp:sp modelId="{F2947CDA-E5D2-47F8-9AC1-00F94D78FC2C}">
      <dsp:nvSpPr>
        <dsp:cNvPr id="0" name=""/>
        <dsp:cNvSpPr/>
      </dsp:nvSpPr>
      <dsp:spPr>
        <a:xfrm>
          <a:off x="4400550" y="1743227"/>
          <a:ext cx="3432429" cy="172501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70688" rIns="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t>SMARTER Balanced</a:t>
          </a:r>
        </a:p>
      </dsp:txBody>
      <dsp:txXfrm>
        <a:off x="4400550" y="1743227"/>
        <a:ext cx="3432429" cy="17250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0BEBF-051A-4416-9BA4-E0C852D9539D}">
      <dsp:nvSpPr>
        <dsp:cNvPr id="0" name=""/>
        <dsp:cNvSpPr/>
      </dsp:nvSpPr>
      <dsp:spPr>
        <a:xfrm>
          <a:off x="3151" y="31136"/>
          <a:ext cx="1894954" cy="460800"/>
        </a:xfrm>
        <a:prstGeom prst="rect">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2010-2011</a:t>
          </a:r>
        </a:p>
      </dsp:txBody>
      <dsp:txXfrm>
        <a:off x="3151" y="31136"/>
        <a:ext cx="1894954" cy="460800"/>
      </dsp:txXfrm>
    </dsp:sp>
    <dsp:sp modelId="{568553A7-FEA6-4B2D-95C7-FEAC25A07F30}">
      <dsp:nvSpPr>
        <dsp:cNvPr id="0" name=""/>
        <dsp:cNvSpPr/>
      </dsp:nvSpPr>
      <dsp:spPr>
        <a:xfrm>
          <a:off x="0" y="416557"/>
          <a:ext cx="1894954" cy="4582327"/>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ts val="300"/>
            </a:spcAft>
            <a:buChar char="•"/>
          </a:pPr>
          <a:r>
            <a:rPr lang="en-US" sz="1800" b="0" kern="1200" dirty="0"/>
            <a:t>Build awareness of new standards</a:t>
          </a:r>
        </a:p>
        <a:p>
          <a:pPr marL="171450" lvl="1" indent="-171450" algn="l" defTabSz="800100">
            <a:lnSpc>
              <a:spcPct val="90000"/>
            </a:lnSpc>
            <a:spcBef>
              <a:spcPct val="0"/>
            </a:spcBef>
            <a:spcAft>
              <a:spcPts val="300"/>
            </a:spcAft>
            <a:buChar char="•"/>
          </a:pPr>
          <a:endParaRPr lang="en-US" sz="1800" b="0" kern="1200" dirty="0"/>
        </a:p>
        <a:p>
          <a:pPr marL="171450" lvl="1" indent="-171450" algn="l" defTabSz="800100">
            <a:lnSpc>
              <a:spcPct val="90000"/>
            </a:lnSpc>
            <a:spcBef>
              <a:spcPct val="0"/>
            </a:spcBef>
            <a:spcAft>
              <a:spcPct val="15000"/>
            </a:spcAft>
            <a:buChar char="•"/>
          </a:pPr>
          <a:r>
            <a:rPr lang="en-US" sz="1800" b="0" kern="1200" dirty="0"/>
            <a:t>Conduct crosswalk activities</a:t>
          </a:r>
        </a:p>
        <a:p>
          <a:pPr marL="171450" lvl="1" indent="-171450" algn="l" defTabSz="800100">
            <a:lnSpc>
              <a:spcPct val="90000"/>
            </a:lnSpc>
            <a:spcBef>
              <a:spcPct val="0"/>
            </a:spcBef>
            <a:spcAft>
              <a:spcPct val="15000"/>
            </a:spcAft>
            <a:buChar char="•"/>
          </a:pPr>
          <a:endParaRPr lang="en-US" sz="1800" b="0" kern="1200" dirty="0"/>
        </a:p>
        <a:p>
          <a:pPr marL="171450" lvl="1" indent="-171450" algn="l" defTabSz="800100">
            <a:lnSpc>
              <a:spcPct val="90000"/>
            </a:lnSpc>
            <a:spcBef>
              <a:spcPct val="0"/>
            </a:spcBef>
            <a:spcAft>
              <a:spcPts val="300"/>
            </a:spcAft>
            <a:buChar char="•"/>
          </a:pPr>
          <a:r>
            <a:rPr lang="en-US" sz="1800" b="0" kern="1200" dirty="0"/>
            <a:t>Participate in creating model curricula</a:t>
          </a:r>
        </a:p>
      </dsp:txBody>
      <dsp:txXfrm>
        <a:off x="0" y="416557"/>
        <a:ext cx="1894954" cy="4582327"/>
      </dsp:txXfrm>
    </dsp:sp>
    <dsp:sp modelId="{A61A3B6A-69F6-4CDF-ABC3-FD7F7440713E}">
      <dsp:nvSpPr>
        <dsp:cNvPr id="0" name=""/>
        <dsp:cNvSpPr/>
      </dsp:nvSpPr>
      <dsp:spPr>
        <a:xfrm>
          <a:off x="2153166" y="50872"/>
          <a:ext cx="1894954" cy="460800"/>
        </a:xfrm>
        <a:prstGeom prst="rect">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2011-2012</a:t>
          </a:r>
        </a:p>
      </dsp:txBody>
      <dsp:txXfrm>
        <a:off x="2153166" y="50872"/>
        <a:ext cx="1894954" cy="460800"/>
      </dsp:txXfrm>
    </dsp:sp>
    <dsp:sp modelId="{B28601FC-F714-4456-BBDB-6C42B2AC6025}">
      <dsp:nvSpPr>
        <dsp:cNvPr id="0" name=""/>
        <dsp:cNvSpPr/>
      </dsp:nvSpPr>
      <dsp:spPr>
        <a:xfrm>
          <a:off x="2133600" y="452711"/>
          <a:ext cx="1894935" cy="4582327"/>
        </a:xfrm>
        <a:prstGeom prst="rect">
          <a:avLst/>
        </a:prstGeom>
        <a:solidFill>
          <a:schemeClr val="accent3">
            <a:lumMod val="40000"/>
            <a:lumOff val="60000"/>
          </a:schemeClr>
        </a:solidFill>
        <a:ln w="25400" cap="flat" cmpd="sng" algn="ctr">
          <a:noFill/>
          <a:prstDash val="solid"/>
        </a:ln>
        <a:effectLst/>
        <a:scene3d>
          <a:camera prst="orthographicFront"/>
          <a:lightRig rig="chilly" dir="t"/>
        </a:scene3d>
        <a:sp3d extrusionH="1700"/>
      </dsp:spPr>
      <dsp:style>
        <a:lnRef idx="2">
          <a:schemeClr val="dk1"/>
        </a:lnRef>
        <a:fillRef idx="1">
          <a:schemeClr val="lt1"/>
        </a:fillRef>
        <a:effectRef idx="0">
          <a:schemeClr val="dk1"/>
        </a:effectRef>
        <a:fontRef idx="minor">
          <a:schemeClr val="dk1"/>
        </a:fontRef>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ts val="300"/>
            </a:spcAft>
            <a:buChar char="•"/>
          </a:pPr>
          <a:r>
            <a:rPr lang="en-US" sz="1800" b="0" kern="1200" dirty="0"/>
            <a:t>Introduce model curricula</a:t>
          </a:r>
        </a:p>
        <a:p>
          <a:pPr marL="171450" lvl="1" indent="-171450" algn="l" defTabSz="800100">
            <a:lnSpc>
              <a:spcPct val="90000"/>
            </a:lnSpc>
            <a:spcBef>
              <a:spcPct val="0"/>
            </a:spcBef>
            <a:spcAft>
              <a:spcPts val="300"/>
            </a:spcAft>
            <a:buChar char="•"/>
          </a:pPr>
          <a:endParaRPr lang="en-US" sz="1800" b="0" kern="1200" dirty="0"/>
        </a:p>
        <a:p>
          <a:pPr marL="171450" lvl="1" indent="-171450" algn="l" defTabSz="800100">
            <a:lnSpc>
              <a:spcPct val="90000"/>
            </a:lnSpc>
            <a:spcBef>
              <a:spcPct val="0"/>
            </a:spcBef>
            <a:spcAft>
              <a:spcPts val="300"/>
            </a:spcAft>
            <a:buChar char="•"/>
          </a:pPr>
          <a:r>
            <a:rPr lang="en-US" sz="1800" b="0" kern="1200" dirty="0"/>
            <a:t>Conduct curriculum gap analysis </a:t>
          </a:r>
        </a:p>
        <a:p>
          <a:pPr marL="171450" lvl="1" indent="-171450" algn="l" defTabSz="800100">
            <a:lnSpc>
              <a:spcPct val="90000"/>
            </a:lnSpc>
            <a:spcBef>
              <a:spcPct val="0"/>
            </a:spcBef>
            <a:spcAft>
              <a:spcPts val="300"/>
            </a:spcAft>
            <a:buChar char="•"/>
          </a:pPr>
          <a:endParaRPr lang="en-US" sz="1800" b="0" kern="1200" dirty="0"/>
        </a:p>
        <a:p>
          <a:pPr marL="171450" lvl="1" indent="-171450" algn="l" defTabSz="800100">
            <a:lnSpc>
              <a:spcPct val="90000"/>
            </a:lnSpc>
            <a:spcBef>
              <a:spcPct val="0"/>
            </a:spcBef>
            <a:spcAft>
              <a:spcPts val="300"/>
            </a:spcAft>
            <a:buChar char="•"/>
          </a:pPr>
          <a:r>
            <a:rPr lang="en-US" sz="1800" b="0" kern="1200" dirty="0"/>
            <a:t>Initiate formative instruction PD</a:t>
          </a:r>
        </a:p>
        <a:p>
          <a:pPr marL="171450" lvl="1" indent="-171450" algn="l" defTabSz="800100">
            <a:lnSpc>
              <a:spcPct val="90000"/>
            </a:lnSpc>
            <a:spcBef>
              <a:spcPct val="0"/>
            </a:spcBef>
            <a:spcAft>
              <a:spcPts val="300"/>
            </a:spcAft>
            <a:buChar char="•"/>
          </a:pPr>
          <a:endParaRPr lang="en-US" sz="1800" b="0" kern="1200" dirty="0"/>
        </a:p>
        <a:p>
          <a:pPr marL="171450" lvl="1" indent="-171450" algn="l" defTabSz="800100">
            <a:lnSpc>
              <a:spcPct val="90000"/>
            </a:lnSpc>
            <a:spcBef>
              <a:spcPct val="0"/>
            </a:spcBef>
            <a:spcAft>
              <a:spcPts val="300"/>
            </a:spcAft>
            <a:buChar char="•"/>
          </a:pPr>
          <a:r>
            <a:rPr lang="en-US" sz="1800" b="0" kern="1200" dirty="0"/>
            <a:t>Begin using new standards in grades K-2</a:t>
          </a:r>
        </a:p>
      </dsp:txBody>
      <dsp:txXfrm>
        <a:off x="2133600" y="452711"/>
        <a:ext cx="1894935" cy="4582327"/>
      </dsp:txXfrm>
    </dsp:sp>
    <dsp:sp modelId="{C4A89FB4-B90E-43EC-B5FA-1A04457BEFE0}">
      <dsp:nvSpPr>
        <dsp:cNvPr id="0" name=""/>
        <dsp:cNvSpPr/>
      </dsp:nvSpPr>
      <dsp:spPr>
        <a:xfrm>
          <a:off x="4323646" y="31136"/>
          <a:ext cx="1894954" cy="460800"/>
        </a:xfrm>
        <a:prstGeom prst="rect">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2012-2013</a:t>
          </a:r>
        </a:p>
      </dsp:txBody>
      <dsp:txXfrm>
        <a:off x="4323646" y="31136"/>
        <a:ext cx="1894954" cy="460800"/>
      </dsp:txXfrm>
    </dsp:sp>
    <dsp:sp modelId="{F2277D6E-B0B2-4EB5-893D-880C7FD0133A}">
      <dsp:nvSpPr>
        <dsp:cNvPr id="0" name=""/>
        <dsp:cNvSpPr/>
      </dsp:nvSpPr>
      <dsp:spPr>
        <a:xfrm>
          <a:off x="4318454" y="467604"/>
          <a:ext cx="1894954" cy="4582327"/>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Revise curriculum based on analysis findings</a:t>
          </a:r>
        </a:p>
        <a:p>
          <a:pPr marL="171450" lvl="1" indent="-171450" algn="l" defTabSz="800100">
            <a:lnSpc>
              <a:spcPct val="90000"/>
            </a:lnSpc>
            <a:spcBef>
              <a:spcPct val="0"/>
            </a:spcBef>
            <a:spcAft>
              <a:spcPct val="15000"/>
            </a:spcAft>
            <a:buChar char="•"/>
          </a:pPr>
          <a:endParaRPr lang="en-US" sz="1800" b="0" kern="1200" dirty="0"/>
        </a:p>
        <a:p>
          <a:pPr marL="171450" lvl="1" indent="-171450" algn="l" defTabSz="800100">
            <a:lnSpc>
              <a:spcPct val="90000"/>
            </a:lnSpc>
            <a:spcBef>
              <a:spcPct val="0"/>
            </a:spcBef>
            <a:spcAft>
              <a:spcPct val="15000"/>
            </a:spcAft>
            <a:buChar char="•"/>
          </a:pPr>
          <a:r>
            <a:rPr lang="en-US" sz="1800" b="0" kern="1200" dirty="0"/>
            <a:t>Participate in performance based and formative assessment pilots</a:t>
          </a:r>
        </a:p>
        <a:p>
          <a:pPr marL="171450" lvl="1" indent="-171450" algn="l" defTabSz="800100">
            <a:lnSpc>
              <a:spcPct val="90000"/>
            </a:lnSpc>
            <a:spcBef>
              <a:spcPct val="0"/>
            </a:spcBef>
            <a:spcAft>
              <a:spcPct val="15000"/>
            </a:spcAft>
            <a:buChar char="•"/>
          </a:pPr>
          <a:endParaRPr lang="en-US" sz="1800" b="0" kern="1200" dirty="0"/>
        </a:p>
        <a:p>
          <a:pPr marL="171450" lvl="1" indent="-171450" algn="l" defTabSz="800100">
            <a:lnSpc>
              <a:spcPct val="90000"/>
            </a:lnSpc>
            <a:spcBef>
              <a:spcPct val="0"/>
            </a:spcBef>
            <a:spcAft>
              <a:spcPct val="15000"/>
            </a:spcAft>
            <a:buChar char="•"/>
          </a:pPr>
          <a:r>
            <a:rPr lang="en-US" sz="1800" b="0" kern="1200" dirty="0"/>
            <a:t>Continue formative instruction PD</a:t>
          </a:r>
        </a:p>
      </dsp:txBody>
      <dsp:txXfrm>
        <a:off x="4318454" y="467604"/>
        <a:ext cx="1894954" cy="4582327"/>
      </dsp:txXfrm>
    </dsp:sp>
    <dsp:sp modelId="{A56524A7-3DFA-44BF-93F5-46DF965A00BA}">
      <dsp:nvSpPr>
        <dsp:cNvPr id="0" name=""/>
        <dsp:cNvSpPr/>
      </dsp:nvSpPr>
      <dsp:spPr>
        <a:xfrm>
          <a:off x="6483894" y="31136"/>
          <a:ext cx="1894954" cy="460800"/>
        </a:xfrm>
        <a:prstGeom prst="rect">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2013-2014</a:t>
          </a:r>
        </a:p>
      </dsp:txBody>
      <dsp:txXfrm>
        <a:off x="6483894" y="31136"/>
        <a:ext cx="1894954" cy="460800"/>
      </dsp:txXfrm>
    </dsp:sp>
    <dsp:sp modelId="{D60EF3DF-3C98-4713-B413-5FE7C4596934}">
      <dsp:nvSpPr>
        <dsp:cNvPr id="0" name=""/>
        <dsp:cNvSpPr/>
      </dsp:nvSpPr>
      <dsp:spPr>
        <a:xfrm>
          <a:off x="6487045" y="478601"/>
          <a:ext cx="1894954" cy="4582327"/>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0" kern="1200" dirty="0"/>
            <a:t>Integrate standards and curricula into district curricula and teachers’ course planning</a:t>
          </a:r>
        </a:p>
        <a:p>
          <a:pPr marL="171450" lvl="1" indent="-171450" algn="l" defTabSz="711200">
            <a:lnSpc>
              <a:spcPct val="90000"/>
            </a:lnSpc>
            <a:spcBef>
              <a:spcPct val="0"/>
            </a:spcBef>
            <a:spcAft>
              <a:spcPct val="15000"/>
            </a:spcAft>
            <a:buChar char="•"/>
          </a:pPr>
          <a:endParaRPr lang="en-US" sz="1600" b="0" kern="1200" dirty="0"/>
        </a:p>
        <a:p>
          <a:pPr marL="171450" lvl="1" indent="-171450" algn="l" defTabSz="711200">
            <a:lnSpc>
              <a:spcPct val="90000"/>
            </a:lnSpc>
            <a:spcBef>
              <a:spcPct val="0"/>
            </a:spcBef>
            <a:spcAft>
              <a:spcPct val="15000"/>
            </a:spcAft>
            <a:buChar char="•"/>
          </a:pPr>
          <a:r>
            <a:rPr lang="en-US" sz="1600" b="0" kern="1200" dirty="0"/>
            <a:t>Integrate performance tasks in course activities</a:t>
          </a:r>
        </a:p>
        <a:p>
          <a:pPr marL="171450" lvl="1" indent="-171450" algn="l" defTabSz="711200">
            <a:lnSpc>
              <a:spcPct val="90000"/>
            </a:lnSpc>
            <a:spcBef>
              <a:spcPct val="0"/>
            </a:spcBef>
            <a:spcAft>
              <a:spcPct val="15000"/>
            </a:spcAft>
            <a:buChar char="•"/>
          </a:pPr>
          <a:endParaRPr lang="en-US" sz="1600" b="0" kern="1200" dirty="0"/>
        </a:p>
        <a:p>
          <a:pPr marL="171450" lvl="1" indent="-171450" algn="l" defTabSz="711200">
            <a:lnSpc>
              <a:spcPct val="90000"/>
            </a:lnSpc>
            <a:spcBef>
              <a:spcPct val="0"/>
            </a:spcBef>
            <a:spcAft>
              <a:spcPct val="15000"/>
            </a:spcAft>
            <a:buChar char="•"/>
          </a:pPr>
          <a:r>
            <a:rPr lang="en-US" sz="1600" b="0" kern="1200" dirty="0"/>
            <a:t>Prepare for online testing</a:t>
          </a:r>
        </a:p>
        <a:p>
          <a:pPr marL="171450" lvl="1" indent="-171450" algn="l" defTabSz="711200">
            <a:lnSpc>
              <a:spcPct val="90000"/>
            </a:lnSpc>
            <a:spcBef>
              <a:spcPct val="0"/>
            </a:spcBef>
            <a:spcAft>
              <a:spcPct val="15000"/>
            </a:spcAft>
            <a:buChar char="•"/>
          </a:pPr>
          <a:endParaRPr lang="en-US" sz="1600" b="0" kern="1200" dirty="0"/>
        </a:p>
        <a:p>
          <a:pPr marL="171450" lvl="1" indent="-171450" algn="l" defTabSz="711200">
            <a:lnSpc>
              <a:spcPct val="90000"/>
            </a:lnSpc>
            <a:spcBef>
              <a:spcPct val="0"/>
            </a:spcBef>
            <a:spcAft>
              <a:spcPct val="15000"/>
            </a:spcAft>
            <a:buChar char="•"/>
          </a:pPr>
          <a:r>
            <a:rPr lang="en-US" sz="1600" b="0" kern="1200" dirty="0"/>
            <a:t>Complete formative instruction PD</a:t>
          </a:r>
        </a:p>
      </dsp:txBody>
      <dsp:txXfrm>
        <a:off x="6487045" y="478601"/>
        <a:ext cx="1894954" cy="45823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537C3-E85A-47F8-9B80-E9BB9C47741A}">
      <dsp:nvSpPr>
        <dsp:cNvPr id="0" name=""/>
        <dsp:cNvSpPr/>
      </dsp:nvSpPr>
      <dsp:spPr>
        <a:xfrm>
          <a:off x="2333" y="455599"/>
          <a:ext cx="2275284" cy="910113"/>
        </a:xfrm>
        <a:prstGeom prst="rect">
          <a:avLst/>
        </a:prstGeom>
        <a:solidFill>
          <a:srgbClr val="B32C16">
            <a:hueOff val="0"/>
            <a:satOff val="0"/>
            <a:lumOff val="0"/>
            <a:alphaOff val="0"/>
          </a:srgbClr>
        </a:solidFill>
        <a:ln w="40000" cap="flat" cmpd="sng" algn="ctr">
          <a:solidFill>
            <a:srgbClr val="B32C16">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ts val="600"/>
            </a:spcAft>
            <a:buNone/>
          </a:pPr>
          <a:r>
            <a:rPr lang="en-US" sz="1900" b="1" kern="1200" dirty="0">
              <a:solidFill>
                <a:sysClr val="window" lastClr="FFFFFF"/>
              </a:solidFill>
              <a:latin typeface="Arial" pitchFamily="34" charset="0"/>
              <a:ea typeface="+mn-ea"/>
              <a:cs typeface="Arial" pitchFamily="34" charset="0"/>
            </a:rPr>
            <a:t>Life and Career Skills</a:t>
          </a:r>
        </a:p>
      </dsp:txBody>
      <dsp:txXfrm>
        <a:off x="2333" y="455599"/>
        <a:ext cx="2275284" cy="910113"/>
      </dsp:txXfrm>
    </dsp:sp>
    <dsp:sp modelId="{A800A765-A061-4DA8-8109-0481459FB3B8}">
      <dsp:nvSpPr>
        <dsp:cNvPr id="0" name=""/>
        <dsp:cNvSpPr/>
      </dsp:nvSpPr>
      <dsp:spPr>
        <a:xfrm>
          <a:off x="2333" y="1365713"/>
          <a:ext cx="2275284" cy="3436486"/>
        </a:xfrm>
        <a:prstGeom prst="rect">
          <a:avLst/>
        </a:prstGeom>
        <a:solidFill>
          <a:srgbClr val="B32C16">
            <a:tint val="40000"/>
            <a:alpha val="90000"/>
            <a:hueOff val="0"/>
            <a:satOff val="0"/>
            <a:lumOff val="0"/>
            <a:alphaOff val="0"/>
          </a:srgbClr>
        </a:solidFill>
        <a:ln w="40000" cap="flat" cmpd="sng" algn="ctr">
          <a:solidFill>
            <a:srgbClr val="B32C16">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ts val="600"/>
            </a:spcAft>
            <a:buChar char="•"/>
          </a:pPr>
          <a:r>
            <a:rPr lang="en-US" sz="1900" b="1" kern="1200" dirty="0">
              <a:solidFill>
                <a:srgbClr val="C00000"/>
              </a:solidFill>
              <a:latin typeface="Arial" pitchFamily="34" charset="0"/>
              <a:ea typeface="+mn-ea"/>
              <a:cs typeface="Arial" pitchFamily="34" charset="0"/>
            </a:rPr>
            <a:t>Leadership &amp; Responsibility</a:t>
          </a:r>
        </a:p>
        <a:p>
          <a:pPr marL="171450" lvl="1" indent="-171450" algn="l" defTabSz="844550">
            <a:lnSpc>
              <a:spcPct val="90000"/>
            </a:lnSpc>
            <a:spcBef>
              <a:spcPct val="0"/>
            </a:spcBef>
            <a:spcAft>
              <a:spcPts val="600"/>
            </a:spcAft>
            <a:buChar char="•"/>
          </a:pPr>
          <a:r>
            <a:rPr lang="en-US" sz="1900" b="1" kern="1200" dirty="0">
              <a:solidFill>
                <a:srgbClr val="C00000"/>
              </a:solidFill>
              <a:latin typeface="Arial" pitchFamily="34" charset="0"/>
              <a:ea typeface="+mn-ea"/>
              <a:cs typeface="Arial" pitchFamily="34" charset="0"/>
            </a:rPr>
            <a:t>Productivity &amp; Accountability</a:t>
          </a:r>
        </a:p>
        <a:p>
          <a:pPr marL="171450" lvl="1" indent="-171450" algn="l" defTabSz="844550">
            <a:lnSpc>
              <a:spcPct val="90000"/>
            </a:lnSpc>
            <a:spcBef>
              <a:spcPct val="0"/>
            </a:spcBef>
            <a:spcAft>
              <a:spcPts val="600"/>
            </a:spcAft>
            <a:buChar char="•"/>
          </a:pPr>
          <a:r>
            <a:rPr lang="en-US" sz="1900" b="1" kern="1200" dirty="0">
              <a:solidFill>
                <a:schemeClr val="tx1"/>
              </a:solidFill>
              <a:latin typeface="Arial" pitchFamily="34" charset="0"/>
              <a:ea typeface="+mn-ea"/>
              <a:cs typeface="Arial" pitchFamily="34" charset="0"/>
            </a:rPr>
            <a:t>Flexibility &amp; Adaptability</a:t>
          </a:r>
        </a:p>
        <a:p>
          <a:pPr marL="171450" lvl="1" indent="-171450" algn="l" defTabSz="844550">
            <a:lnSpc>
              <a:spcPct val="90000"/>
            </a:lnSpc>
            <a:spcBef>
              <a:spcPct val="0"/>
            </a:spcBef>
            <a:spcAft>
              <a:spcPts val="600"/>
            </a:spcAft>
            <a:buChar char="•"/>
          </a:pPr>
          <a:r>
            <a:rPr lang="en-US" sz="1900" b="1" kern="1200" dirty="0">
              <a:solidFill>
                <a:schemeClr val="tx1"/>
              </a:solidFill>
              <a:latin typeface="Arial" pitchFamily="34" charset="0"/>
              <a:ea typeface="+mn-ea"/>
              <a:cs typeface="Arial" pitchFamily="34" charset="0"/>
            </a:rPr>
            <a:t>Initiative &amp; Self-Direction</a:t>
          </a:r>
        </a:p>
        <a:p>
          <a:pPr marL="171450" lvl="1" indent="-171450" algn="l" defTabSz="844550">
            <a:lnSpc>
              <a:spcPct val="90000"/>
            </a:lnSpc>
            <a:spcBef>
              <a:spcPct val="0"/>
            </a:spcBef>
            <a:spcAft>
              <a:spcPts val="600"/>
            </a:spcAft>
            <a:buChar char="•"/>
          </a:pPr>
          <a:r>
            <a:rPr lang="en-US" sz="1900" b="1" kern="1200" dirty="0">
              <a:solidFill>
                <a:schemeClr val="tx1"/>
              </a:solidFill>
              <a:latin typeface="Arial" pitchFamily="34" charset="0"/>
              <a:ea typeface="+mn-ea"/>
              <a:cs typeface="Arial" pitchFamily="34" charset="0"/>
            </a:rPr>
            <a:t>Social &amp; Cross-Cultural Skills</a:t>
          </a:r>
        </a:p>
      </dsp:txBody>
      <dsp:txXfrm>
        <a:off x="2333" y="1365713"/>
        <a:ext cx="2275284" cy="3436486"/>
      </dsp:txXfrm>
    </dsp:sp>
    <dsp:sp modelId="{FAF9FD40-AE2B-4F1F-9D26-9B5B61C8DE06}">
      <dsp:nvSpPr>
        <dsp:cNvPr id="0" name=""/>
        <dsp:cNvSpPr/>
      </dsp:nvSpPr>
      <dsp:spPr>
        <a:xfrm>
          <a:off x="2596157" y="411249"/>
          <a:ext cx="2275284" cy="910113"/>
        </a:xfrm>
        <a:prstGeom prst="rect">
          <a:avLst/>
        </a:prstGeom>
        <a:solidFill>
          <a:srgbClr val="7030A0"/>
        </a:solidFill>
        <a:ln w="400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ts val="600"/>
            </a:spcAft>
            <a:buNone/>
          </a:pPr>
          <a:r>
            <a:rPr lang="en-US" sz="1800" b="1" kern="1200" dirty="0">
              <a:solidFill>
                <a:sysClr val="window" lastClr="FFFFFF"/>
              </a:solidFill>
              <a:latin typeface="Arial" pitchFamily="34" charset="0"/>
              <a:ea typeface="+mn-ea"/>
              <a:cs typeface="Arial" pitchFamily="34" charset="0"/>
            </a:rPr>
            <a:t>Information, Media and Technology Skills</a:t>
          </a:r>
        </a:p>
      </dsp:txBody>
      <dsp:txXfrm>
        <a:off x="2596157" y="411249"/>
        <a:ext cx="2275284" cy="910113"/>
      </dsp:txXfrm>
    </dsp:sp>
    <dsp:sp modelId="{E880AF66-1AAC-4D2B-A325-486615791E02}">
      <dsp:nvSpPr>
        <dsp:cNvPr id="0" name=""/>
        <dsp:cNvSpPr/>
      </dsp:nvSpPr>
      <dsp:spPr>
        <a:xfrm>
          <a:off x="2590810" y="1307144"/>
          <a:ext cx="2275284" cy="3579247"/>
        </a:xfrm>
        <a:prstGeom prst="rect">
          <a:avLst/>
        </a:prstGeom>
        <a:solidFill>
          <a:srgbClr val="7030A0">
            <a:alpha val="23000"/>
          </a:srgbClr>
        </a:solidFill>
        <a:ln w="400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ts val="600"/>
            </a:spcAft>
            <a:buChar char="•"/>
          </a:pPr>
          <a:r>
            <a:rPr lang="en-US" sz="1800" b="1" kern="1200" baseline="0" dirty="0">
              <a:solidFill>
                <a:sysClr val="windowText" lastClr="000000">
                  <a:hueOff val="0"/>
                  <a:satOff val="0"/>
                  <a:lumOff val="0"/>
                  <a:alphaOff val="0"/>
                </a:sysClr>
              </a:solidFill>
              <a:latin typeface="Arial" pitchFamily="34" charset="0"/>
              <a:ea typeface="+mn-ea"/>
              <a:cs typeface="Arial" pitchFamily="34" charset="0"/>
            </a:rPr>
            <a:t>Information Literacy </a:t>
          </a:r>
        </a:p>
        <a:p>
          <a:pPr marL="171450" lvl="1" indent="-171450" algn="l" defTabSz="800100">
            <a:lnSpc>
              <a:spcPct val="90000"/>
            </a:lnSpc>
            <a:spcBef>
              <a:spcPct val="0"/>
            </a:spcBef>
            <a:spcAft>
              <a:spcPts val="600"/>
            </a:spcAft>
            <a:buChar char="•"/>
          </a:pPr>
          <a:r>
            <a:rPr lang="en-US" sz="1800" b="1" kern="1200" baseline="0" dirty="0">
              <a:solidFill>
                <a:sysClr val="windowText" lastClr="000000">
                  <a:hueOff val="0"/>
                  <a:satOff val="0"/>
                  <a:lumOff val="0"/>
                  <a:alphaOff val="0"/>
                </a:sysClr>
              </a:solidFill>
              <a:latin typeface="Arial" pitchFamily="34" charset="0"/>
              <a:ea typeface="+mn-ea"/>
              <a:cs typeface="Arial" pitchFamily="34" charset="0"/>
            </a:rPr>
            <a:t>Media Literacy</a:t>
          </a:r>
        </a:p>
        <a:p>
          <a:pPr marL="171450" lvl="1" indent="-171450" algn="l" defTabSz="800100">
            <a:lnSpc>
              <a:spcPct val="90000"/>
            </a:lnSpc>
            <a:spcBef>
              <a:spcPct val="0"/>
            </a:spcBef>
            <a:spcAft>
              <a:spcPts val="600"/>
            </a:spcAft>
            <a:buChar char="•"/>
          </a:pPr>
          <a:r>
            <a:rPr lang="en-US" sz="1800" b="1" kern="1200" baseline="0" dirty="0">
              <a:solidFill>
                <a:sysClr val="windowText" lastClr="000000">
                  <a:hueOff val="0"/>
                  <a:satOff val="0"/>
                  <a:lumOff val="0"/>
                  <a:alphaOff val="0"/>
                </a:sysClr>
              </a:solidFill>
              <a:latin typeface="Arial" pitchFamily="34" charset="0"/>
              <a:ea typeface="+mn-ea"/>
              <a:cs typeface="Arial" pitchFamily="34" charset="0"/>
            </a:rPr>
            <a:t>Information, Communications &amp; Technology Literacy</a:t>
          </a:r>
        </a:p>
      </dsp:txBody>
      <dsp:txXfrm>
        <a:off x="2590810" y="1307144"/>
        <a:ext cx="2275284" cy="3579247"/>
      </dsp:txXfrm>
    </dsp:sp>
    <dsp:sp modelId="{026D5166-A5B2-4367-917C-011D589AFE97}">
      <dsp:nvSpPr>
        <dsp:cNvPr id="0" name=""/>
        <dsp:cNvSpPr/>
      </dsp:nvSpPr>
      <dsp:spPr>
        <a:xfrm>
          <a:off x="5192315" y="461581"/>
          <a:ext cx="2275284" cy="910113"/>
        </a:xfrm>
        <a:prstGeom prst="rect">
          <a:avLst/>
        </a:prstGeom>
        <a:solidFill>
          <a:srgbClr val="F2C400"/>
        </a:solidFill>
        <a:ln w="400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ts val="600"/>
            </a:spcAft>
            <a:buNone/>
          </a:pPr>
          <a:r>
            <a:rPr lang="en-US" sz="1900" b="1" kern="1200" dirty="0">
              <a:solidFill>
                <a:sysClr val="window" lastClr="FFFFFF"/>
              </a:solidFill>
              <a:latin typeface="Arial" pitchFamily="34" charset="0"/>
              <a:ea typeface="+mn-ea"/>
              <a:cs typeface="Arial" pitchFamily="34" charset="0"/>
            </a:rPr>
            <a:t>Learning and Innovation Skills</a:t>
          </a:r>
        </a:p>
      </dsp:txBody>
      <dsp:txXfrm>
        <a:off x="5192315" y="461581"/>
        <a:ext cx="2275284" cy="910113"/>
      </dsp:txXfrm>
    </dsp:sp>
    <dsp:sp modelId="{B4E49043-3C53-4C70-98E1-883F12BC02F7}">
      <dsp:nvSpPr>
        <dsp:cNvPr id="0" name=""/>
        <dsp:cNvSpPr/>
      </dsp:nvSpPr>
      <dsp:spPr>
        <a:xfrm>
          <a:off x="5181608" y="1325358"/>
          <a:ext cx="2275284" cy="3436486"/>
        </a:xfrm>
        <a:prstGeom prst="rect">
          <a:avLst/>
        </a:prstGeom>
        <a:solidFill>
          <a:srgbClr val="FFEC9B">
            <a:alpha val="89804"/>
          </a:srgbClr>
        </a:solidFill>
        <a:ln w="400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ts val="600"/>
            </a:spcAft>
            <a:buChar char="•"/>
          </a:pPr>
          <a:r>
            <a:rPr lang="en-US" sz="1900" b="1" kern="1200" dirty="0">
              <a:solidFill>
                <a:srgbClr val="C00000"/>
              </a:solidFill>
              <a:latin typeface="Arial" pitchFamily="34" charset="0"/>
              <a:ea typeface="+mn-ea"/>
              <a:cs typeface="Arial" pitchFamily="34" charset="0"/>
            </a:rPr>
            <a:t>Critical Thinking</a:t>
          </a:r>
        </a:p>
        <a:p>
          <a:pPr marL="171450" lvl="1" indent="-171450" algn="l" defTabSz="844550">
            <a:lnSpc>
              <a:spcPct val="90000"/>
            </a:lnSpc>
            <a:spcBef>
              <a:spcPct val="0"/>
            </a:spcBef>
            <a:spcAft>
              <a:spcPts val="600"/>
            </a:spcAft>
            <a:buChar char="•"/>
          </a:pPr>
          <a:r>
            <a:rPr lang="en-US" sz="1900" b="1" kern="1200" dirty="0">
              <a:solidFill>
                <a:srgbClr val="C00000"/>
              </a:solidFill>
              <a:latin typeface="Arial" pitchFamily="34" charset="0"/>
              <a:ea typeface="+mn-ea"/>
              <a:cs typeface="Arial" pitchFamily="34" charset="0"/>
            </a:rPr>
            <a:t>Communication</a:t>
          </a:r>
        </a:p>
        <a:p>
          <a:pPr marL="171450" lvl="1" indent="-171450" algn="l" defTabSz="844550">
            <a:lnSpc>
              <a:spcPct val="90000"/>
            </a:lnSpc>
            <a:spcBef>
              <a:spcPct val="0"/>
            </a:spcBef>
            <a:spcAft>
              <a:spcPts val="600"/>
            </a:spcAft>
            <a:buChar char="•"/>
          </a:pPr>
          <a:r>
            <a:rPr lang="en-US" sz="1900" b="1" kern="1200" dirty="0">
              <a:solidFill>
                <a:schemeClr val="tx1"/>
              </a:solidFill>
              <a:latin typeface="Arial" pitchFamily="34" charset="0"/>
              <a:ea typeface="+mn-ea"/>
              <a:cs typeface="Arial" pitchFamily="34" charset="0"/>
            </a:rPr>
            <a:t>Research</a:t>
          </a:r>
        </a:p>
        <a:p>
          <a:pPr marL="171450" lvl="1" indent="-171450" algn="l" defTabSz="844550">
            <a:lnSpc>
              <a:spcPct val="90000"/>
            </a:lnSpc>
            <a:spcBef>
              <a:spcPct val="0"/>
            </a:spcBef>
            <a:spcAft>
              <a:spcPts val="600"/>
            </a:spcAft>
            <a:buChar char="•"/>
          </a:pPr>
          <a:r>
            <a:rPr lang="en-US" sz="1900" b="1" kern="1200" dirty="0">
              <a:solidFill>
                <a:srgbClr val="C00000"/>
              </a:solidFill>
              <a:latin typeface="Arial" pitchFamily="34" charset="0"/>
              <a:ea typeface="+mn-ea"/>
              <a:cs typeface="Arial" pitchFamily="34" charset="0"/>
            </a:rPr>
            <a:t>Problem Solving/Design</a:t>
          </a:r>
        </a:p>
        <a:p>
          <a:pPr marL="171450" lvl="1" indent="-171450" algn="l" defTabSz="844550">
            <a:lnSpc>
              <a:spcPct val="90000"/>
            </a:lnSpc>
            <a:spcBef>
              <a:spcPct val="0"/>
            </a:spcBef>
            <a:spcAft>
              <a:spcPts val="600"/>
            </a:spcAft>
            <a:buChar char="•"/>
          </a:pPr>
          <a:r>
            <a:rPr lang="en-US" sz="1900" b="1" kern="1200" dirty="0">
              <a:solidFill>
                <a:srgbClr val="C00000"/>
              </a:solidFill>
              <a:latin typeface="Arial" pitchFamily="34" charset="0"/>
              <a:ea typeface="+mn-ea"/>
              <a:cs typeface="Arial" pitchFamily="34" charset="0"/>
            </a:rPr>
            <a:t>Collaboration</a:t>
          </a:r>
        </a:p>
        <a:p>
          <a:pPr marL="171450" lvl="1" indent="-171450" algn="l" defTabSz="844550">
            <a:lnSpc>
              <a:spcPct val="90000"/>
            </a:lnSpc>
            <a:spcBef>
              <a:spcPct val="0"/>
            </a:spcBef>
            <a:spcAft>
              <a:spcPts val="600"/>
            </a:spcAft>
            <a:buChar char="•"/>
          </a:pPr>
          <a:r>
            <a:rPr lang="en-US" sz="1900" b="1" kern="1200" dirty="0">
              <a:solidFill>
                <a:schemeClr val="tx1"/>
              </a:solidFill>
              <a:latin typeface="Arial" pitchFamily="34" charset="0"/>
              <a:ea typeface="+mn-ea"/>
              <a:cs typeface="Arial" pitchFamily="34" charset="0"/>
            </a:rPr>
            <a:t>Meta-cognition</a:t>
          </a:r>
        </a:p>
        <a:p>
          <a:pPr marL="171450" lvl="1" indent="-171450" algn="l" defTabSz="844550">
            <a:lnSpc>
              <a:spcPct val="90000"/>
            </a:lnSpc>
            <a:spcBef>
              <a:spcPct val="0"/>
            </a:spcBef>
            <a:spcAft>
              <a:spcPts val="600"/>
            </a:spcAft>
            <a:buChar char="•"/>
          </a:pPr>
          <a:r>
            <a:rPr lang="en-US" sz="1900" b="1" kern="1200" dirty="0">
              <a:solidFill>
                <a:srgbClr val="C00000"/>
              </a:solidFill>
              <a:latin typeface="Arial" pitchFamily="34" charset="0"/>
              <a:ea typeface="+mn-ea"/>
              <a:cs typeface="Arial" pitchFamily="34" charset="0"/>
            </a:rPr>
            <a:t>Creativity</a:t>
          </a:r>
        </a:p>
        <a:p>
          <a:pPr marL="171450" lvl="1" indent="-171450" algn="l" defTabSz="844550">
            <a:lnSpc>
              <a:spcPct val="90000"/>
            </a:lnSpc>
            <a:spcBef>
              <a:spcPct val="0"/>
            </a:spcBef>
            <a:spcAft>
              <a:spcPts val="600"/>
            </a:spcAft>
            <a:buChar char="•"/>
          </a:pPr>
          <a:r>
            <a:rPr lang="en-US" sz="1900" b="1" kern="1200" dirty="0">
              <a:solidFill>
                <a:srgbClr val="C00000"/>
              </a:solidFill>
              <a:latin typeface="Arial" pitchFamily="34" charset="0"/>
              <a:ea typeface="+mn-ea"/>
              <a:cs typeface="Arial" pitchFamily="34" charset="0"/>
            </a:rPr>
            <a:t>Innovation</a:t>
          </a:r>
        </a:p>
      </dsp:txBody>
      <dsp:txXfrm>
        <a:off x="5181608" y="1325358"/>
        <a:ext cx="2275284" cy="3436486"/>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01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1010"/>
          </a:xfrm>
          <a:prstGeom prst="rect">
            <a:avLst/>
          </a:prstGeom>
        </p:spPr>
        <p:txBody>
          <a:bodyPr vert="horz" lIns="91440" tIns="45720" rIns="91440" bIns="45720" rtlCol="0"/>
          <a:lstStyle>
            <a:lvl1pPr algn="r">
              <a:defRPr sz="1200"/>
            </a:lvl1pPr>
          </a:lstStyle>
          <a:p>
            <a:fld id="{B9265982-ADC5-4EB8-A100-6CCA6CA23449}" type="datetimeFigureOut">
              <a:rPr lang="en-US" smtClean="0"/>
              <a:pPr/>
              <a:t>11/28/2017</a:t>
            </a:fld>
            <a:endParaRPr lang="en-US"/>
          </a:p>
        </p:txBody>
      </p:sp>
      <p:sp>
        <p:nvSpPr>
          <p:cNvPr id="4" name="Slide Image Placeholder 3"/>
          <p:cNvSpPr>
            <a:spLocks noGrp="1" noRot="1" noChangeAspect="1"/>
          </p:cNvSpPr>
          <p:nvPr>
            <p:ph type="sldImg" idx="2"/>
          </p:nvPr>
        </p:nvSpPr>
        <p:spPr>
          <a:xfrm>
            <a:off x="1123950" y="692150"/>
            <a:ext cx="4610100" cy="3457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79595"/>
            <a:ext cx="5486400" cy="4149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2971800" cy="4610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57590"/>
            <a:ext cx="2971800" cy="461010"/>
          </a:xfrm>
          <a:prstGeom prst="rect">
            <a:avLst/>
          </a:prstGeom>
        </p:spPr>
        <p:txBody>
          <a:bodyPr vert="horz" lIns="91440" tIns="45720" rIns="91440" bIns="45720" rtlCol="0" anchor="b"/>
          <a:lstStyle>
            <a:lvl1pPr algn="r">
              <a:defRPr sz="1200"/>
            </a:lvl1pPr>
          </a:lstStyle>
          <a:p>
            <a:fld id="{09BCA509-2B9E-4276-81C4-5DB0ADF60FC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77AC66E4-FAB4-438D-AD68-7BADF3A871A7}" type="slidenum">
              <a:rPr lang="en-US" sz="1200"/>
              <a:pPr/>
              <a:t>1</a:t>
            </a:fld>
            <a:endParaRPr lang="en-US" sz="1200" dirty="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0FEF2882-F36A-4823-989C-61440922DEEA}" type="slidenum">
              <a:rPr lang="en-US" sz="1200">
                <a:latin typeface="Times New Roman" pitchFamily="18" charset="0"/>
              </a:rPr>
              <a:pPr/>
              <a:t>16</a:t>
            </a:fld>
            <a:endParaRPr lang="en-US" sz="1200" dirty="0">
              <a:latin typeface="Times New Roman" pitchFamily="18" charset="0"/>
            </a:endParaRPr>
          </a:p>
        </p:txBody>
      </p:sp>
      <p:sp>
        <p:nvSpPr>
          <p:cNvPr id="48132" name="Notes Placeholder 1"/>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z="1400" b="1"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8F424322-7A33-4FF8-BBB6-B69E43582172}" type="slidenum">
              <a:rPr lang="en-US" sz="1200"/>
              <a:pPr/>
              <a:t>17</a:t>
            </a:fld>
            <a:endParaRPr 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A62ABAEF-273D-468B-BA8E-8C66E29A38CF}" type="slidenum">
              <a:rPr lang="en-US" sz="1200"/>
              <a:pPr/>
              <a:t>19</a:t>
            </a:fld>
            <a:endParaRPr 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00593">
              <a:defRPr/>
            </a:pPr>
            <a:r>
              <a:rPr lang="en-US" sz="1600" dirty="0"/>
              <a:t>2001 Ohio Academic Content Standards are assessed – KRA-L has started to realign</a:t>
            </a:r>
          </a:p>
          <a:p>
            <a:endParaRPr lang="en-US" dirty="0"/>
          </a:p>
        </p:txBody>
      </p:sp>
      <p:sp>
        <p:nvSpPr>
          <p:cNvPr id="4" name="Slide Number Placeholder 3"/>
          <p:cNvSpPr>
            <a:spLocks noGrp="1"/>
          </p:cNvSpPr>
          <p:nvPr>
            <p:ph type="sldNum" sz="quarter" idx="10"/>
          </p:nvPr>
        </p:nvSpPr>
        <p:spPr/>
        <p:txBody>
          <a:bodyPr/>
          <a:lstStyle/>
          <a:p>
            <a:fld id="{17B9A110-AEDA-4088-AA3F-F4E0215C20D2}" type="slidenum">
              <a:rPr lang="en-US" smtClean="0"/>
              <a:pPr/>
              <a:t>21</a:t>
            </a:fld>
            <a:endParaRPr lang="en-US"/>
          </a:p>
        </p:txBody>
      </p:sp>
    </p:spTree>
    <p:extLst>
      <p:ext uri="{BB962C8B-B14F-4D97-AF65-F5344CB8AC3E}">
        <p14:creationId xmlns:p14="http://schemas.microsoft.com/office/powerpoint/2010/main" val="1325829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a:spcBef>
                <a:spcPct val="0"/>
              </a:spcBef>
            </a:pPr>
            <a:endParaRPr lang="en-US"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28265F94-D342-4D6D-9A67-8DDFB3F866A1}" type="slidenum">
              <a:rPr lang="en-US" sz="1200"/>
              <a:pPr/>
              <a:t>22</a:t>
            </a:fld>
            <a:endParaRPr 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changes will be implemented with the new assessment system in 14-15.  </a:t>
            </a:r>
          </a:p>
        </p:txBody>
      </p:sp>
      <p:sp>
        <p:nvSpPr>
          <p:cNvPr id="4" name="Slide Number Placeholder 3"/>
          <p:cNvSpPr>
            <a:spLocks noGrp="1"/>
          </p:cNvSpPr>
          <p:nvPr>
            <p:ph type="sldNum" sz="quarter" idx="10"/>
          </p:nvPr>
        </p:nvSpPr>
        <p:spPr/>
        <p:txBody>
          <a:bodyPr/>
          <a:lstStyle/>
          <a:p>
            <a:pPr>
              <a:defRPr/>
            </a:pPr>
            <a:fld id="{A5C058DA-052E-4FC0-A2EA-7F0C9436EFDA}" type="slidenum">
              <a:rPr lang="en-US" smtClean="0"/>
              <a:pPr>
                <a:defRPr/>
              </a:pPr>
              <a:t>24</a:t>
            </a:fld>
            <a:endParaRPr lang="en-US" dirty="0"/>
          </a:p>
        </p:txBody>
      </p:sp>
    </p:spTree>
    <p:extLst>
      <p:ext uri="{BB962C8B-B14F-4D97-AF65-F5344CB8AC3E}">
        <p14:creationId xmlns:p14="http://schemas.microsoft.com/office/powerpoint/2010/main" val="774804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t>A change in Ohio law could align</a:t>
            </a:r>
            <a:r>
              <a:rPr lang="en-US" baseline="0" dirty="0"/>
              <a:t> these components with the PARCC system of new assessments.</a:t>
            </a:r>
            <a:endParaRPr 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4500066D-4832-4F69-A9DE-BC3E2E0163AA}" type="slidenum">
              <a:rPr lang="en-US" sz="1200">
                <a:solidFill>
                  <a:srgbClr val="000000"/>
                </a:solidFill>
              </a:rPr>
              <a:pPr/>
              <a:t>25</a:t>
            </a:fld>
            <a:endParaRPr lang="en-US" sz="1200" dirty="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4FDBD75E-7B29-4686-AF25-D9132B5D8C14}" type="slidenum">
              <a:rPr lang="en-US" sz="1200"/>
              <a:pPr/>
              <a:t>26</a:t>
            </a:fld>
            <a:endParaRPr 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C30DDE-BF12-438B-BF55-D33A494C3311}" type="slidenum">
              <a:rPr lang="en-US" smtClean="0"/>
              <a:pPr/>
              <a:t>28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C7E7504-6591-431B-99A0-8E8E1F353EBD}" type="slidenum">
              <a:rPr lang="en-US" smtClean="0"/>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1" indent="-171450">
              <a:buFont typeface="Arial" pitchFamily="34" charset="0"/>
              <a:buChar char="•"/>
            </a:pPr>
            <a:r>
              <a:rPr lang="en-US" sz="1400" b="1" dirty="0"/>
              <a:t>Partner</a:t>
            </a:r>
            <a:r>
              <a:rPr lang="en-US" sz="1400" b="1" baseline="0" dirty="0"/>
              <a:t>ship for Assessment of Readiness for College and Careers, or PARCC (most eastern states, led by Achieve) </a:t>
            </a:r>
          </a:p>
          <a:p>
            <a:pPr marL="171450" lvl="1" indent="-171450">
              <a:buFont typeface="Arial" pitchFamily="34" charset="0"/>
              <a:buChar char="•"/>
            </a:pPr>
            <a:endParaRPr lang="en-US" sz="1400" b="1" baseline="0" dirty="0"/>
          </a:p>
          <a:p>
            <a:pPr marL="171450" lvl="1" indent="-171450">
              <a:buFont typeface="Arial" pitchFamily="34" charset="0"/>
              <a:buChar char="•"/>
            </a:pPr>
            <a:r>
              <a:rPr lang="en-US" sz="1400" b="1" baseline="0" dirty="0"/>
              <a:t>SMARTER Balanced (mostly western states, led by West Ed)  </a:t>
            </a:r>
            <a:endParaRPr lang="en-US" sz="1400" b="1" dirty="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1EB35620-DA84-4DBA-8C3C-0C2A4E57726C}" type="slidenum">
              <a:rPr lang="en-US" smtClean="0"/>
              <a:pPr>
                <a:defRPr/>
              </a:pPr>
              <a:t>7</a:t>
            </a:fld>
            <a:endParaRPr lang="en-US"/>
          </a:p>
        </p:txBody>
      </p:sp>
    </p:spTree>
    <p:extLst>
      <p:ext uri="{BB962C8B-B14F-4D97-AF65-F5344CB8AC3E}">
        <p14:creationId xmlns:p14="http://schemas.microsoft.com/office/powerpoint/2010/main" val="3305369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 must be noted that as we move into this transition period we are as engaged as ever because we know this work is what is really poised to impact teaching &amp; learning in our state.</a:t>
            </a:r>
          </a:p>
          <a:p>
            <a:endParaRPr lang="en-US" dirty="0"/>
          </a:p>
          <a:p>
            <a:r>
              <a:rPr lang="en-US" b="1" i="1" dirty="0"/>
              <a:t>Adopted in March 2011</a:t>
            </a:r>
          </a:p>
        </p:txBody>
      </p:sp>
      <p:sp>
        <p:nvSpPr>
          <p:cNvPr id="4" name="Slide Number Placeholder 3"/>
          <p:cNvSpPr>
            <a:spLocks noGrp="1"/>
          </p:cNvSpPr>
          <p:nvPr>
            <p:ph type="sldNum" sz="quarter" idx="10"/>
          </p:nvPr>
        </p:nvSpPr>
        <p:spPr/>
        <p:txBody>
          <a:bodyPr/>
          <a:lstStyle/>
          <a:p>
            <a:fld id="{4C7E7504-6591-431B-99A0-8E8E1F353EBD}" type="slidenum">
              <a:rPr lang="en-US" smtClean="0"/>
              <a:pPr/>
              <a:t>30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800" b="1" dirty="0"/>
              <a:t>The Model Curricula are web-based tools, aligned to the standards, that:</a:t>
            </a:r>
          </a:p>
          <a:p>
            <a:pPr lvl="1">
              <a:spcAft>
                <a:spcPts val="1182"/>
              </a:spcAft>
              <a:buFont typeface="Arial" pitchFamily="34" charset="0"/>
              <a:buChar char="•"/>
            </a:pPr>
            <a:r>
              <a:rPr lang="en-US" sz="1800" dirty="0"/>
              <a:t>Provide in-depth information about “what” should be taught by grade level, grade band and course</a:t>
            </a:r>
          </a:p>
          <a:p>
            <a:pPr lvl="1">
              <a:spcAft>
                <a:spcPts val="1182"/>
              </a:spcAft>
              <a:buFont typeface="Arial" pitchFamily="34" charset="0"/>
              <a:buChar char="•"/>
            </a:pPr>
            <a:r>
              <a:rPr lang="en-US" sz="1800" dirty="0"/>
              <a:t>Include instructional strategies and resources</a:t>
            </a:r>
          </a:p>
          <a:p>
            <a:pPr lvl="1">
              <a:buFont typeface="Arial" pitchFamily="34" charset="0"/>
              <a:buChar char="•"/>
            </a:pPr>
            <a:r>
              <a:rPr lang="en-US" sz="1800" dirty="0"/>
              <a:t>Provide ways to evaluate student understanding</a:t>
            </a:r>
          </a:p>
          <a:p>
            <a:pPr lvl="1">
              <a:buFont typeface="Arial" pitchFamily="34" charset="0"/>
              <a:buChar char="•"/>
            </a:pPr>
            <a:r>
              <a:rPr lang="en-US" sz="1800" dirty="0"/>
              <a:t>Provide guidance on specific elements within a subject area</a:t>
            </a:r>
          </a:p>
          <a:p>
            <a:endParaRPr lang="en-US" sz="1800" dirty="0"/>
          </a:p>
          <a:p>
            <a:r>
              <a:rPr lang="en-US" sz="1800" dirty="0"/>
              <a:t>The MC was created using the same process as that of the standards revision in Ohio: teams of content experts at ODE, teachers, administrators, higher ed representatives, content-related organizations.  The MC was also put up for public feedback and revised accordingly.</a:t>
            </a:r>
          </a:p>
        </p:txBody>
      </p:sp>
      <p:sp>
        <p:nvSpPr>
          <p:cNvPr id="4" name="Slide Number Placeholder 3"/>
          <p:cNvSpPr>
            <a:spLocks noGrp="1"/>
          </p:cNvSpPr>
          <p:nvPr>
            <p:ph type="sldNum" sz="quarter" idx="10"/>
          </p:nvPr>
        </p:nvSpPr>
        <p:spPr/>
        <p:txBody>
          <a:bodyPr/>
          <a:lstStyle/>
          <a:p>
            <a:fld id="{6C97ACE9-4542-4076-82BD-0DBBCE26F191}" type="slidenum">
              <a:rPr lang="en-US" smtClean="0"/>
              <a:pPr/>
              <a:t>31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774 model curricula</a:t>
            </a:r>
            <a:r>
              <a:rPr lang="en-US" baseline="0" dirty="0"/>
              <a:t> currently developed across the four content areas.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CC977FD-F3F7-4696-8CC4-DD2481963A5F}" type="slidenum">
              <a:rPr lang="en-US" smtClean="0"/>
              <a:pPr/>
              <a:t>32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7E7504-6591-431B-99A0-8E8E1F353EBD}" type="slidenum">
              <a:rPr lang="en-US" smtClean="0"/>
              <a:pPr/>
              <a:t>33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7E7504-6591-431B-99A0-8E8E1F353EBD}" type="slidenum">
              <a:rPr lang="en-US" smtClean="0"/>
              <a:pPr/>
              <a:t>34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600" b="1" dirty="0"/>
              <a:t>Content Elaboration</a:t>
            </a:r>
          </a:p>
          <a:p>
            <a:pPr lvl="1">
              <a:spcAft>
                <a:spcPts val="1773"/>
              </a:spcAft>
            </a:pPr>
            <a:r>
              <a:rPr lang="en-US" sz="1600" dirty="0"/>
              <a:t>In-depth information about “what” should be taught  </a:t>
            </a:r>
          </a:p>
          <a:p>
            <a:endParaRPr lang="en-US" sz="1600" b="1" dirty="0"/>
          </a:p>
          <a:p>
            <a:r>
              <a:rPr lang="en-US" sz="1600" b="1" dirty="0"/>
              <a:t>Expectations for Learning</a:t>
            </a:r>
          </a:p>
          <a:p>
            <a:pPr lvl="1"/>
            <a:r>
              <a:rPr lang="en-US" sz="1600" dirty="0"/>
              <a:t>Recommendations for how students may be evaluated</a:t>
            </a:r>
          </a:p>
          <a:p>
            <a:pPr lvl="2"/>
            <a:r>
              <a:rPr lang="en-US" sz="1600" dirty="0"/>
              <a:t>Applies only to science and social studies  </a:t>
            </a:r>
          </a:p>
          <a:p>
            <a:pPr lvl="2"/>
            <a:endParaRPr lang="en-US" sz="1600" dirty="0"/>
          </a:p>
          <a:p>
            <a:r>
              <a:rPr lang="en-US" sz="1600" b="1" dirty="0"/>
              <a:t>Instructional Strategies and Resources</a:t>
            </a:r>
          </a:p>
          <a:p>
            <a:pPr lvl="1">
              <a:buClrTx/>
            </a:pPr>
            <a:r>
              <a:rPr lang="en-US" sz="1600" dirty="0"/>
              <a:t>Guidance and support for instructional, curricular and assessment design </a:t>
            </a:r>
          </a:p>
          <a:p>
            <a:pPr lvl="1">
              <a:spcAft>
                <a:spcPts val="1182"/>
              </a:spcAft>
            </a:pPr>
            <a:r>
              <a:rPr lang="en-US" sz="1600" dirty="0"/>
              <a:t>Links to resources for diverse learners</a:t>
            </a:r>
          </a:p>
          <a:p>
            <a:endParaRPr lang="en-US" sz="1600" b="1" dirty="0"/>
          </a:p>
          <a:p>
            <a:r>
              <a:rPr lang="en-US" sz="1600" b="1" dirty="0"/>
              <a:t>Content Specific Sections</a:t>
            </a:r>
          </a:p>
          <a:p>
            <a:pPr lvl="1">
              <a:buClrTx/>
            </a:pPr>
            <a:r>
              <a:rPr lang="en-US" sz="1600" dirty="0"/>
              <a:t>Address elements specific to a subject area, such as</a:t>
            </a:r>
          </a:p>
          <a:p>
            <a:pPr lvl="2">
              <a:buClr>
                <a:schemeClr val="accent2">
                  <a:lumMod val="75000"/>
                </a:schemeClr>
              </a:buClr>
            </a:pPr>
            <a:r>
              <a:rPr lang="en-US" sz="1600" dirty="0"/>
              <a:t>Misconceptions (science and mathematics) </a:t>
            </a:r>
          </a:p>
          <a:p>
            <a:pPr lvl="2">
              <a:buClr>
                <a:schemeClr val="accent2">
                  <a:lumMod val="75000"/>
                </a:schemeClr>
              </a:buClr>
            </a:pPr>
            <a:r>
              <a:rPr lang="en-US" sz="1600" dirty="0"/>
              <a:t>Enduring Understandings (English language arts and social studies)</a:t>
            </a:r>
          </a:p>
          <a:p>
            <a:pPr lvl="2"/>
            <a:endParaRPr lang="en-US" sz="1600" dirty="0"/>
          </a:p>
          <a:p>
            <a:endParaRPr lang="en-US" sz="1600" dirty="0"/>
          </a:p>
        </p:txBody>
      </p:sp>
      <p:sp>
        <p:nvSpPr>
          <p:cNvPr id="4" name="Slide Number Placeholder 3"/>
          <p:cNvSpPr>
            <a:spLocks noGrp="1"/>
          </p:cNvSpPr>
          <p:nvPr>
            <p:ph type="sldNum" sz="quarter" idx="10"/>
          </p:nvPr>
        </p:nvSpPr>
        <p:spPr/>
        <p:txBody>
          <a:bodyPr/>
          <a:lstStyle/>
          <a:p>
            <a:fld id="{17B9A110-AEDA-4088-AA3F-F4E0215C20D2}" type="slidenum">
              <a:rPr lang="en-US" smtClean="0"/>
              <a:pPr/>
              <a:t>35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select</a:t>
            </a:r>
            <a:r>
              <a:rPr lang="en-US" baseline="0" dirty="0"/>
              <a:t> here at the arrow.</a:t>
            </a:r>
            <a:endParaRPr lang="en-US" dirty="0"/>
          </a:p>
        </p:txBody>
      </p:sp>
      <p:sp>
        <p:nvSpPr>
          <p:cNvPr id="4" name="Slide Number Placeholder 3"/>
          <p:cNvSpPr>
            <a:spLocks noGrp="1"/>
          </p:cNvSpPr>
          <p:nvPr>
            <p:ph type="sldNum" sz="quarter" idx="10"/>
          </p:nvPr>
        </p:nvSpPr>
        <p:spPr/>
        <p:txBody>
          <a:bodyPr/>
          <a:lstStyle/>
          <a:p>
            <a:pPr>
              <a:defRPr/>
            </a:pPr>
            <a:fld id="{20337E01-01F0-41D4-9524-DCE7CD2A43C1}" type="slidenum">
              <a:rPr lang="en-US" smtClean="0"/>
              <a:pPr>
                <a:defRPr/>
              </a:pPr>
              <a:t>37</a:t>
            </a:fld>
            <a:endParaRPr lang="en-US" dirty="0"/>
          </a:p>
        </p:txBody>
      </p:sp>
    </p:spTree>
    <p:extLst>
      <p:ext uri="{BB962C8B-B14F-4D97-AF65-F5344CB8AC3E}">
        <p14:creationId xmlns:p14="http://schemas.microsoft.com/office/powerpoint/2010/main" val="905904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Here is the ODE website for the Model Curriculum.  Click here to access Social Studies.</a:t>
            </a:r>
          </a:p>
          <a:p>
            <a:endParaRPr lang="en-US" dirty="0"/>
          </a:p>
        </p:txBody>
      </p:sp>
      <p:sp>
        <p:nvSpPr>
          <p:cNvPr id="4" name="Slide Number Placeholder 3"/>
          <p:cNvSpPr>
            <a:spLocks noGrp="1"/>
          </p:cNvSpPr>
          <p:nvPr>
            <p:ph type="sldNum" sz="quarter" idx="10"/>
          </p:nvPr>
        </p:nvSpPr>
        <p:spPr/>
        <p:txBody>
          <a:bodyPr/>
          <a:lstStyle/>
          <a:p>
            <a:pPr>
              <a:defRPr/>
            </a:pPr>
            <a:fld id="{20337E01-01F0-41D4-9524-DCE7CD2A43C1}" type="slidenum">
              <a:rPr lang="en-US" smtClean="0"/>
              <a:pPr>
                <a:defRPr/>
              </a:pPr>
              <a:t>38</a:t>
            </a:fld>
            <a:endParaRPr lang="en-US" dirty="0"/>
          </a:p>
        </p:txBody>
      </p:sp>
    </p:spTree>
    <p:extLst>
      <p:ext uri="{BB962C8B-B14F-4D97-AF65-F5344CB8AC3E}">
        <p14:creationId xmlns:p14="http://schemas.microsoft.com/office/powerpoint/2010/main" val="27781496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Teachers can download and configure the Model Curriculum for the grade or high school course they need for planning.  </a:t>
            </a:r>
          </a:p>
        </p:txBody>
      </p:sp>
      <p:sp>
        <p:nvSpPr>
          <p:cNvPr id="4" name="Slide Number Placeholder 3"/>
          <p:cNvSpPr>
            <a:spLocks noGrp="1"/>
          </p:cNvSpPr>
          <p:nvPr>
            <p:ph type="sldNum" sz="quarter" idx="10"/>
          </p:nvPr>
        </p:nvSpPr>
        <p:spPr/>
        <p:txBody>
          <a:bodyPr/>
          <a:lstStyle/>
          <a:p>
            <a:pPr>
              <a:defRPr/>
            </a:pPr>
            <a:fld id="{20337E01-01F0-41D4-9524-DCE7CD2A43C1}" type="slidenum">
              <a:rPr lang="en-US" smtClean="0"/>
              <a:pPr>
                <a:defRPr/>
              </a:pPr>
              <a:t>39</a:t>
            </a:fld>
            <a:endParaRPr lang="en-US" dirty="0"/>
          </a:p>
        </p:txBody>
      </p:sp>
    </p:spTree>
    <p:extLst>
      <p:ext uri="{BB962C8B-B14F-4D97-AF65-F5344CB8AC3E}">
        <p14:creationId xmlns:p14="http://schemas.microsoft.com/office/powerpoint/2010/main" val="30813379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is the Model Curriculum for Content Statement twelve for American History. Every content statement is aligned to a model curriculum document like the one shown in this slide. Now let’s review the components. </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Here is the theme which is a descriptive narrative of this high school course. </a:t>
            </a:r>
            <a:r>
              <a:rPr lang="en-US" sz="1200" b="1" i="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Next is the topic that describes the different aspects of content within the strand.</a:t>
            </a:r>
          </a:p>
          <a:p>
            <a:endParaRPr lang="en-US" sz="1200" kern="1200" dirty="0">
              <a:solidFill>
                <a:schemeClr val="tx1"/>
              </a:solidFill>
              <a:effectLst/>
              <a:latin typeface="+mn-lt"/>
              <a:ea typeface="+mn-ea"/>
              <a:cs typeface="+mn-cs"/>
            </a:endParaRPr>
          </a:p>
          <a:p>
            <a:pPr eaLnBrk="0" fontAlgn="base" hangingPunct="0"/>
            <a:r>
              <a:rPr lang="en-US" sz="1200" b="1" i="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The </a:t>
            </a:r>
            <a:r>
              <a:rPr lang="en-US" sz="1200" u="sng" kern="1200" dirty="0">
                <a:solidFill>
                  <a:schemeClr val="tx1"/>
                </a:solidFill>
                <a:effectLst/>
                <a:latin typeface="+mn-lt"/>
                <a:ea typeface="+mn-ea"/>
                <a:cs typeface="+mn-cs"/>
              </a:rPr>
              <a:t>Content Statement</a:t>
            </a:r>
            <a:r>
              <a:rPr lang="en-US" sz="1200" kern="1200" dirty="0">
                <a:solidFill>
                  <a:schemeClr val="tx1"/>
                </a:solidFill>
                <a:effectLst/>
                <a:latin typeface="+mn-lt"/>
                <a:ea typeface="+mn-ea"/>
                <a:cs typeface="+mn-cs"/>
              </a:rPr>
              <a:t> identifies what students should know. </a:t>
            </a:r>
          </a:p>
          <a:p>
            <a:pPr eaLnBrk="0" fontAlgn="base" hangingPunct="0"/>
            <a:r>
              <a:rPr lang="en-US" sz="1200" b="1" i="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Content Elaborations</a:t>
            </a:r>
            <a:r>
              <a:rPr lang="en-US" sz="1200" kern="1200" dirty="0">
                <a:solidFill>
                  <a:schemeClr val="tx1"/>
                </a:solidFill>
                <a:effectLst/>
                <a:latin typeface="+mn-lt"/>
                <a:ea typeface="+mn-ea"/>
                <a:cs typeface="+mn-cs"/>
              </a:rPr>
              <a:t> help clarify and/or amplify the content statements to help make them more easily understood and taught.</a:t>
            </a:r>
            <a:r>
              <a:rPr lang="en-US" sz="1200" b="1" i="1" kern="1200" dirty="0">
                <a:solidFill>
                  <a:schemeClr val="tx1"/>
                </a:solidFill>
                <a:effectLst/>
                <a:latin typeface="+mn-lt"/>
                <a:ea typeface="+mn-ea"/>
                <a:cs typeface="+mn-cs"/>
              </a:rPr>
              <a:t> </a:t>
            </a:r>
          </a:p>
          <a:p>
            <a:pPr eaLnBrk="0" fontAlgn="base" hangingPunct="0"/>
            <a:r>
              <a:rPr lang="en-US" sz="1200" b="1" i="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Expectations for Learning </a:t>
            </a:r>
            <a:r>
              <a:rPr lang="en-US" sz="1200" kern="1200" dirty="0">
                <a:solidFill>
                  <a:schemeClr val="tx1"/>
                </a:solidFill>
                <a:effectLst/>
                <a:latin typeface="+mn-lt"/>
                <a:ea typeface="+mn-ea"/>
                <a:cs typeface="+mn-cs"/>
              </a:rPr>
              <a:t>specify what students should know and be able to do. Content Statements, Content Elaborations and Expectations for Learning are what we refer to as “static” – that is, they will not change and will contribute to the development of assessments at the local and state-wide levels.</a:t>
            </a:r>
          </a:p>
          <a:p>
            <a:pPr eaLnBrk="0" fontAlgn="base" hangingPunct="0"/>
            <a:r>
              <a:rPr lang="en-US" sz="1200" kern="1200" dirty="0">
                <a:solidFill>
                  <a:schemeClr val="tx1"/>
                </a:solidFill>
                <a:effectLst/>
                <a:latin typeface="+mn-lt"/>
                <a:ea typeface="+mn-ea"/>
                <a:cs typeface="+mn-cs"/>
              </a:rPr>
              <a:t>Now, let’s look at what we refer to as the “fluid” part of the Model Curriculum.  These will periodically change with input from Ohio teachers.  </a:t>
            </a:r>
          </a:p>
          <a:p>
            <a:pPr eaLnBrk="0" fontAlgn="base" hangingPunct="0"/>
            <a:r>
              <a:rPr lang="en-US" sz="1200" b="1" i="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Instructional Strategies</a:t>
            </a:r>
            <a:r>
              <a:rPr lang="en-US" sz="1200" b="1" kern="1200" dirty="0">
                <a:solidFill>
                  <a:schemeClr val="tx1"/>
                </a:solidFill>
                <a:effectLst/>
                <a:latin typeface="+mn-lt"/>
                <a:ea typeface="+mn-ea"/>
                <a:cs typeface="+mn-cs"/>
              </a:rPr>
              <a:t>, </a:t>
            </a:r>
          </a:p>
          <a:p>
            <a:pPr eaLnBrk="0" fontAlgn="base" hangingPunct="0"/>
            <a:r>
              <a:rPr lang="en-US" sz="1200" b="1" i="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Strategies for Diverse Learners and</a:t>
            </a:r>
            <a:r>
              <a:rPr lang="en-US" sz="1200" b="1" kern="1200" dirty="0">
                <a:solidFill>
                  <a:schemeClr val="tx1"/>
                </a:solidFill>
                <a:effectLst/>
                <a:latin typeface="+mn-lt"/>
                <a:ea typeface="+mn-ea"/>
                <a:cs typeface="+mn-cs"/>
              </a:rPr>
              <a:t> </a:t>
            </a:r>
          </a:p>
          <a:p>
            <a:pPr eaLnBrk="0" fontAlgn="base" hangingPunct="0"/>
            <a:r>
              <a:rPr lang="en-US" sz="1200" b="1" i="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Instructional Resources will provide guidance and support for local instructional and curricular design. This will include content-specific instructional ideas, suggestions for aligned resources, differentiated classroom ideas, and ways for students to demonstrate their learning.  Although not yet developed for this content statement,  </a:t>
            </a:r>
            <a:r>
              <a:rPr lang="en-US" sz="1200" u="sng" kern="1200" dirty="0">
                <a:solidFill>
                  <a:schemeClr val="tx1"/>
                </a:solidFill>
                <a:effectLst/>
                <a:latin typeface="+mn-lt"/>
                <a:ea typeface="+mn-ea"/>
                <a:cs typeface="+mn-cs"/>
              </a:rPr>
              <a:t>Connections</a:t>
            </a:r>
            <a:r>
              <a:rPr lang="en-US" sz="1200" kern="1200" dirty="0">
                <a:solidFill>
                  <a:schemeClr val="tx1"/>
                </a:solidFill>
                <a:effectLst/>
                <a:latin typeface="+mn-lt"/>
                <a:ea typeface="+mn-ea"/>
                <a:cs typeface="+mn-cs"/>
              </a:rPr>
              <a:t> and </a:t>
            </a:r>
            <a:r>
              <a:rPr lang="en-US" sz="1200" u="sng" kern="1200" dirty="0">
                <a:solidFill>
                  <a:schemeClr val="tx1"/>
                </a:solidFill>
                <a:effectLst/>
                <a:latin typeface="+mn-lt"/>
                <a:ea typeface="+mn-ea"/>
                <a:cs typeface="+mn-cs"/>
              </a:rPr>
              <a:t>Essential Questions</a:t>
            </a:r>
            <a:r>
              <a:rPr lang="en-US" sz="1200" kern="1200" dirty="0">
                <a:solidFill>
                  <a:schemeClr val="tx1"/>
                </a:solidFill>
                <a:effectLst/>
                <a:latin typeface="+mn-lt"/>
                <a:ea typeface="+mn-ea"/>
                <a:cs typeface="+mn-cs"/>
              </a:rPr>
              <a:t> will help teachers plan instruction around big ideas and to connect student learning within and across disciplines. </a:t>
            </a:r>
          </a:p>
          <a:p>
            <a:endParaRPr lang="en-US" dirty="0"/>
          </a:p>
        </p:txBody>
      </p:sp>
      <p:sp>
        <p:nvSpPr>
          <p:cNvPr id="4" name="Slide Number Placeholder 3"/>
          <p:cNvSpPr>
            <a:spLocks noGrp="1"/>
          </p:cNvSpPr>
          <p:nvPr>
            <p:ph type="sldNum" sz="quarter" idx="10"/>
          </p:nvPr>
        </p:nvSpPr>
        <p:spPr/>
        <p:txBody>
          <a:bodyPr/>
          <a:lstStyle/>
          <a:p>
            <a:pPr>
              <a:defRPr/>
            </a:pPr>
            <a:fld id="{20337E01-01F0-41D4-9524-DCE7CD2A43C1}" type="slidenum">
              <a:rPr lang="en-US" smtClean="0"/>
              <a:pPr>
                <a:defRPr/>
              </a:pPr>
              <a:t>40</a:t>
            </a:fld>
            <a:endParaRPr lang="en-US" dirty="0"/>
          </a:p>
        </p:txBody>
      </p:sp>
    </p:spTree>
    <p:extLst>
      <p:ext uri="{BB962C8B-B14F-4D97-AF65-F5344CB8AC3E}">
        <p14:creationId xmlns:p14="http://schemas.microsoft.com/office/powerpoint/2010/main" val="1040299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2AA0C5-F3B1-4758-A678-86ED6D8C2DC6}" type="slidenum">
              <a:rPr lang="en-US" smtClean="0">
                <a:latin typeface="Arial" pitchFamily="34" charset="0"/>
              </a:rPr>
              <a:pPr fontAlgn="base">
                <a:spcBef>
                  <a:spcPct val="0"/>
                </a:spcBef>
                <a:spcAft>
                  <a:spcPct val="0"/>
                </a:spcAft>
              </a:pPr>
              <a:t>8</a:t>
            </a:fld>
            <a:endParaRPr lang="en-US" dirty="0">
              <a:latin typeface="Arial" pitchFamily="34" charset="0"/>
            </a:endParaRPr>
          </a:p>
        </p:txBody>
      </p:sp>
      <p:sp>
        <p:nvSpPr>
          <p:cNvPr id="4099" name="Rectangle 7"/>
          <p:cNvSpPr txBox="1">
            <a:spLocks noGrp="1" noChangeArrowheads="1"/>
          </p:cNvSpPr>
          <p:nvPr/>
        </p:nvSpPr>
        <p:spPr bwMode="auto">
          <a:xfrm>
            <a:off x="3884613" y="8757592"/>
            <a:ext cx="2971800" cy="461011"/>
          </a:xfrm>
          <a:prstGeom prst="rect">
            <a:avLst/>
          </a:prstGeom>
          <a:noFill/>
          <a:ln w="9525">
            <a:noFill/>
            <a:miter lim="800000"/>
            <a:headEnd/>
            <a:tailEnd/>
          </a:ln>
        </p:spPr>
        <p:txBody>
          <a:bodyPr lIns="90018" tIns="45010" rIns="90018" bIns="45010" anchor="b"/>
          <a:lstStyle/>
          <a:p>
            <a:pPr algn="r" defTabSz="895481"/>
            <a:fld id="{BE3CE4BA-3C97-4298-B579-E8E2C14BADB2}" type="slidenum">
              <a:rPr lang="en-US" sz="1200">
                <a:latin typeface="Calibri" pitchFamily="34" charset="0"/>
              </a:rPr>
              <a:pPr algn="r" defTabSz="895481"/>
              <a:t>8</a:t>
            </a:fld>
            <a:endParaRPr lang="en-US" sz="1200" dirty="0">
              <a:latin typeface="Calibri" pitchFamily="34" charset="0"/>
            </a:endParaRPr>
          </a:p>
        </p:txBody>
      </p:sp>
      <p:sp>
        <p:nvSpPr>
          <p:cNvPr id="410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01" name="Rectangle 3"/>
          <p:cNvSpPr>
            <a:spLocks noGrp="1" noChangeArrowheads="1"/>
          </p:cNvSpPr>
          <p:nvPr>
            <p:ph type="body" idx="1"/>
          </p:nvPr>
        </p:nvSpPr>
        <p:spPr bwMode="auto">
          <a:xfrm>
            <a:off x="687391" y="4379598"/>
            <a:ext cx="5483225" cy="4149091"/>
          </a:xfrm>
          <a:noFill/>
        </p:spPr>
        <p:txBody>
          <a:bodyPr wrap="square" lIns="90018" tIns="45010" rIns="90018" bIns="45010" numCol="1" anchor="t" anchorCtr="0" compatLnSpc="1">
            <a:prstTxWarp prst="textNoShape">
              <a:avLst/>
            </a:prstTxWarp>
          </a:bodyPr>
          <a:lstStyle/>
          <a:p>
            <a:pPr eaLnBrk="1" hangingPunct="1">
              <a:spcBef>
                <a:spcPct val="0"/>
              </a:spcBef>
            </a:pPr>
            <a:r>
              <a:rPr lang="en-US" sz="1400" b="1" dirty="0"/>
              <a:t>Ohio has participated</a:t>
            </a:r>
            <a:r>
              <a:rPr lang="en-US" sz="1400" b="1" baseline="0" dirty="0"/>
              <a:t> in both consortia before making decision to formally join.  </a:t>
            </a:r>
            <a:endParaRPr lang="en-US" sz="1400" b="1"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BCA509-2B9E-4276-81C4-5DB0ADF60FCF}" type="slidenum">
              <a:rPr lang="en-US" smtClean="0"/>
              <a:pPr/>
              <a:t>41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D3EFB1D6-C272-4D83-9228-FD682A120CFE}" type="slidenum">
              <a:rPr lang="en-US" sz="1200"/>
              <a:pPr/>
              <a:t>42</a:t>
            </a:fld>
            <a:endParaRPr lang="en-US" sz="12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i="1" baseline="0" dirty="0"/>
              <a:t>Note: the red bar indicates that only 28% of Ohio test-takers were college-ready in ALL four areas.  This figure is not an average of the proceeding four.  </a:t>
            </a:r>
            <a:endParaRPr lang="en-US" i="1" dirty="0"/>
          </a:p>
        </p:txBody>
      </p:sp>
      <p:sp>
        <p:nvSpPr>
          <p:cNvPr id="4" name="Slide Number Placeholder 3"/>
          <p:cNvSpPr>
            <a:spLocks noGrp="1"/>
          </p:cNvSpPr>
          <p:nvPr>
            <p:ph type="sldNum" sz="quarter" idx="5"/>
          </p:nvPr>
        </p:nvSpPr>
        <p:spPr/>
        <p:txBody>
          <a:bodyPr/>
          <a:lstStyle/>
          <a:p>
            <a:pPr>
              <a:defRPr/>
            </a:pPr>
            <a:fld id="{E233C775-1348-4435-9C95-47816FB78CAF}" type="slidenum">
              <a:rPr lang="en-US" smtClean="0">
                <a:solidFill>
                  <a:prstClr val="black"/>
                </a:solidFill>
              </a:rPr>
              <a:pPr>
                <a:defRPr/>
              </a:pPr>
              <a:t>43</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This information in this slide was taken from </a:t>
            </a:r>
            <a:r>
              <a:rPr lang="en-US" i="1" dirty="0" err="1">
                <a:solidFill>
                  <a:schemeClr val="tx1">
                    <a:lumMod val="75000"/>
                    <a:lumOff val="25000"/>
                  </a:schemeClr>
                </a:solidFill>
              </a:rPr>
              <a:t>Carnevale</a:t>
            </a:r>
            <a:r>
              <a:rPr lang="en-US" i="1" dirty="0">
                <a:solidFill>
                  <a:schemeClr val="tx1">
                    <a:lumMod val="75000"/>
                    <a:lumOff val="25000"/>
                  </a:schemeClr>
                </a:solidFill>
              </a:rPr>
              <a:t>, Anthony P., Nicole Smith, and Jeff </a:t>
            </a:r>
            <a:r>
              <a:rPr lang="en-US" i="1" dirty="0" err="1">
                <a:solidFill>
                  <a:schemeClr val="tx1">
                    <a:lumMod val="75000"/>
                    <a:lumOff val="25000"/>
                  </a:schemeClr>
                </a:solidFill>
              </a:rPr>
              <a:t>Strohl</a:t>
            </a:r>
            <a:r>
              <a:rPr lang="en-US" i="1" dirty="0">
                <a:solidFill>
                  <a:schemeClr val="tx1">
                    <a:lumMod val="75000"/>
                    <a:lumOff val="25000"/>
                  </a:schemeClr>
                </a:solidFill>
              </a:rPr>
              <a:t>, “Help Wanted: Projections of Jobs and Education Requirements Through 2018”, Georgetown Center on Education and the Workforce, 2010.</a:t>
            </a:r>
          </a:p>
          <a:p>
            <a:endParaRPr lang="en-US" i="1" dirty="0">
              <a:solidFill>
                <a:schemeClr val="tx1">
                  <a:lumMod val="75000"/>
                  <a:lumOff val="25000"/>
                </a:schemeClr>
              </a:solidFill>
            </a:endParaRPr>
          </a:p>
          <a:p>
            <a:r>
              <a:rPr lang="en-US" dirty="0">
                <a:solidFill>
                  <a:schemeClr val="tx1">
                    <a:lumMod val="75000"/>
                    <a:lumOff val="25000"/>
                  </a:schemeClr>
                </a:solidFill>
              </a:rPr>
              <a:t>While the original article breaks down the categories of “college required” and “no college required” into more detailed categories (i.e. some college, associates, bachelors, masters, </a:t>
            </a:r>
            <a:r>
              <a:rPr lang="en-US" dirty="0" err="1">
                <a:solidFill>
                  <a:schemeClr val="tx1">
                    <a:lumMod val="75000"/>
                    <a:lumOff val="25000"/>
                  </a:schemeClr>
                </a:solidFill>
              </a:rPr>
              <a:t>etc</a:t>
            </a:r>
            <a:r>
              <a:rPr lang="en-US" dirty="0">
                <a:solidFill>
                  <a:schemeClr val="tx1">
                    <a:lumMod val="75000"/>
                    <a:lumOff val="25000"/>
                  </a:schemeClr>
                </a:solidFill>
              </a:rPr>
              <a:t> vs. high school dropouts and high school graduates), we have simplified it to communicate the point that most careers today and in the future will require additional postsecondary training and education.  This is why it is so critically important to prepare our students to be college- and career-ready.  </a:t>
            </a:r>
            <a:endParaRPr lang="en-US" i="0" baseline="0" dirty="0"/>
          </a:p>
        </p:txBody>
      </p:sp>
      <p:sp>
        <p:nvSpPr>
          <p:cNvPr id="4" name="Slide Number Placeholder 3"/>
          <p:cNvSpPr>
            <a:spLocks noGrp="1"/>
          </p:cNvSpPr>
          <p:nvPr>
            <p:ph type="sldNum" sz="quarter" idx="10"/>
          </p:nvPr>
        </p:nvSpPr>
        <p:spPr/>
        <p:txBody>
          <a:bodyPr/>
          <a:lstStyle/>
          <a:p>
            <a:fld id="{B860BF9C-0106-4B00-B1BC-6BC023C1FD77}" type="slidenum">
              <a:rPr lang="en-US" smtClean="0"/>
              <a:pPr/>
              <a:t>44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0593">
              <a:defRPr/>
            </a:pPr>
            <a:r>
              <a:rPr lang="en-US" dirty="0"/>
              <a:t>Recent </a:t>
            </a:r>
            <a:r>
              <a:rPr lang="en-US" dirty="0" err="1"/>
              <a:t>PARCC</a:t>
            </a:r>
            <a:r>
              <a:rPr lang="en-US" baseline="0" dirty="0"/>
              <a:t> newsletter puts it well: </a:t>
            </a:r>
          </a:p>
          <a:p>
            <a:pPr defTabSz="900593">
              <a:defRPr/>
            </a:pPr>
            <a:endParaRPr lang="en-US" baseline="0" dirty="0"/>
          </a:p>
          <a:p>
            <a:pPr defTabSz="900593">
              <a:defRPr/>
            </a:pPr>
            <a:r>
              <a:rPr lang="en-US" baseline="0" dirty="0"/>
              <a:t>“</a:t>
            </a:r>
            <a:r>
              <a:rPr lang="en-US" dirty="0"/>
              <a:t>Despite the mounting evidence, there continues to be some resistance to the college- and career-ready agenda, largely stemming from a misunderstanding that it means that all students should go to four-year colleges. In fact, being </a:t>
            </a:r>
            <a:r>
              <a:rPr lang="en-US" b="1" dirty="0"/>
              <a:t>"college- and career- ready" is about graduates having options and choosing their own career path. </a:t>
            </a:r>
            <a:r>
              <a:rPr lang="en-US" dirty="0"/>
              <a:t>To do so, graduates must </a:t>
            </a:r>
            <a:r>
              <a:rPr lang="en-US" u="sng" dirty="0"/>
              <a:t>leave high school ready—that is, without the need for remediation</a:t>
            </a:r>
            <a:r>
              <a:rPr lang="en-US" dirty="0"/>
              <a:t>—for additional education and/or training </a:t>
            </a:r>
            <a:r>
              <a:rPr lang="en-US" u="sng" dirty="0"/>
              <a:t>whether that is at a community college, technical college, apprenticeship or certificate program or a four- year college degree</a:t>
            </a:r>
            <a:r>
              <a:rPr lang="en-US" dirty="0"/>
              <a:t>.”  June 30, 2011</a:t>
            </a:r>
          </a:p>
          <a:p>
            <a:pPr defTabSz="900593">
              <a:defRPr/>
            </a:pPr>
            <a:endParaRPr lang="en-US" dirty="0"/>
          </a:p>
          <a:p>
            <a:pPr defTabSz="900593">
              <a:defRPr/>
            </a:pPr>
            <a:r>
              <a:rPr lang="en-US" dirty="0"/>
              <a:t>41% students enter post-secondary </a:t>
            </a:r>
            <a:r>
              <a:rPr lang="en-US" dirty="0" err="1"/>
              <a:t>experpienc</a:t>
            </a:r>
            <a:endParaRPr lang="en-US" dirty="0"/>
          </a:p>
          <a:p>
            <a:endParaRPr lang="en-US" dirty="0"/>
          </a:p>
        </p:txBody>
      </p:sp>
      <p:sp>
        <p:nvSpPr>
          <p:cNvPr id="4" name="Slide Number Placeholder 3"/>
          <p:cNvSpPr>
            <a:spLocks noGrp="1"/>
          </p:cNvSpPr>
          <p:nvPr>
            <p:ph type="sldNum" sz="quarter" idx="10"/>
          </p:nvPr>
        </p:nvSpPr>
        <p:spPr/>
        <p:txBody>
          <a:bodyPr/>
          <a:lstStyle/>
          <a:p>
            <a:fld id="{70B0CA03-6B40-48C6-A5F4-EA83598C35CA}" type="slidenum">
              <a:rPr lang="en-US" smtClean="0"/>
              <a:pPr/>
              <a:t>45</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Well…the point is </a:t>
            </a:r>
          </a:p>
        </p:txBody>
      </p:sp>
      <p:sp>
        <p:nvSpPr>
          <p:cNvPr id="4" name="Slide Number Placeholder 3"/>
          <p:cNvSpPr>
            <a:spLocks noGrp="1"/>
          </p:cNvSpPr>
          <p:nvPr>
            <p:ph type="sldNum" sz="quarter" idx="10"/>
          </p:nvPr>
        </p:nvSpPr>
        <p:spPr/>
        <p:txBody>
          <a:bodyPr/>
          <a:lstStyle/>
          <a:p>
            <a:fld id="{09BCA509-2B9E-4276-81C4-5DB0ADF60FCF}" type="slidenum">
              <a:rPr lang="en-US" smtClean="0"/>
              <a:pPr/>
              <a:t>46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They are difficult if not impossible for a human reader to evaluate efficiently, especially in long texts, and are thus today typically measured by computer software. </a:t>
            </a:r>
          </a:p>
        </p:txBody>
      </p:sp>
      <p:sp>
        <p:nvSpPr>
          <p:cNvPr id="4" name="Slide Number Placeholder 3"/>
          <p:cNvSpPr>
            <a:spLocks noGrp="1"/>
          </p:cNvSpPr>
          <p:nvPr>
            <p:ph type="sldNum" sz="quarter" idx="10"/>
          </p:nvPr>
        </p:nvSpPr>
        <p:spPr/>
        <p:txBody>
          <a:bodyPr/>
          <a:lstStyle/>
          <a:p>
            <a:fld id="{09BCA509-2B9E-4276-81C4-5DB0ADF60FCF}" type="slidenum">
              <a:rPr lang="en-US" smtClean="0"/>
              <a:pPr/>
              <a:t>49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A0826FEF-5D8E-4C02-9443-FA10D16DCFAE}" type="slidenum">
              <a:rPr lang="en-US"/>
              <a:pPr/>
              <a:t>50</a:t>
            </a:fld>
            <a:endParaRPr lang="en-US"/>
          </a:p>
        </p:txBody>
      </p:sp>
      <p:sp>
        <p:nvSpPr>
          <p:cNvPr id="166915" name="Rectangle 2"/>
          <p:cNvSpPr>
            <a:spLocks noGrp="1" noRot="1" noChangeAspect="1" noChangeArrowheads="1" noTextEdit="1"/>
          </p:cNvSpPr>
          <p:nvPr>
            <p:ph type="sldImg"/>
          </p:nvPr>
        </p:nvSpPr>
        <p:spPr>
          <a:xfrm>
            <a:off x="1125538" y="692150"/>
            <a:ext cx="4610100" cy="3457575"/>
          </a:xfrm>
          <a:ln/>
        </p:spPr>
      </p:sp>
      <p:sp>
        <p:nvSpPr>
          <p:cNvPr id="166916" name="Rectangle 3"/>
          <p:cNvSpPr>
            <a:spLocks noGrp="1" noChangeArrowheads="1"/>
          </p:cNvSpPr>
          <p:nvPr>
            <p:ph type="body" idx="1"/>
          </p:nvPr>
        </p:nvSpPr>
        <p:spPr>
          <a:xfrm>
            <a:off x="912813" y="4381196"/>
            <a:ext cx="5032375" cy="4147489"/>
          </a:xfrm>
          <a:noFill/>
          <a:ln/>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Such assessments are best made by teachers employing their professional judgment, experience, and knowledge of their students and the subject. </a:t>
            </a:r>
          </a:p>
        </p:txBody>
      </p:sp>
      <p:sp>
        <p:nvSpPr>
          <p:cNvPr id="4" name="Slide Number Placeholder 3"/>
          <p:cNvSpPr>
            <a:spLocks noGrp="1"/>
          </p:cNvSpPr>
          <p:nvPr>
            <p:ph type="sldNum" sz="quarter" idx="10"/>
          </p:nvPr>
        </p:nvSpPr>
        <p:spPr/>
        <p:txBody>
          <a:bodyPr/>
          <a:lstStyle/>
          <a:p>
            <a:fld id="{09BCA509-2B9E-4276-81C4-5DB0ADF60FCF}" type="slidenum">
              <a:rPr lang="en-US" smtClean="0"/>
              <a:pPr/>
              <a:t>52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C00000"/>
                </a:solidFill>
                <a:effectLst>
                  <a:outerShdw blurRad="38100" dist="38100" dir="2700000" algn="tl">
                    <a:srgbClr val="000000">
                      <a:alpha val="43137"/>
                    </a:srgbClr>
                  </a:outerShdw>
                </a:effectLst>
              </a:rPr>
              <a:t>Common Core State Standards and Ohio’s Revised Standards were adopted in Ohio  in June 2010</a:t>
            </a:r>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A5C058DA-052E-4FC0-A2EA-7F0C9436EFDA}" type="slidenum">
              <a:rPr lang="en-US" smtClean="0"/>
              <a:pPr>
                <a:defRPr/>
              </a:pPr>
              <a:t>53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a:p>
            <a:pPr>
              <a:spcBef>
                <a:spcPct val="0"/>
              </a:spcBef>
            </a:pPr>
            <a:endParaRPr 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AA512A4F-F8DE-45FB-ACB0-B43ABB078E38}" type="slidenum">
              <a:rPr lang="en-US" sz="1200"/>
              <a:pPr/>
              <a:t>9</a:t>
            </a:fld>
            <a:endParaRPr lang="en-US" sz="12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BCA509-2B9E-4276-81C4-5DB0ADF60FCF}" type="slidenum">
              <a:rPr lang="en-US" smtClean="0"/>
              <a:pPr/>
              <a:t>55</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None/>
            </a:pPr>
            <a:r>
              <a:rPr lang="en-US" sz="1200" dirty="0"/>
              <a:t>In an effort to streamline the standards, the seven standards from the 2002 version have been collapsed into four strands.</a:t>
            </a:r>
          </a:p>
          <a:p>
            <a:pPr>
              <a:buFontTx/>
              <a:buNone/>
            </a:pPr>
            <a:endParaRPr lang="en-US"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The blue shaded areas on the left side of the diagram indicate the current standard structure and the four purple areas on the right side indicate the proposed strands. We go from seven standards to four strands. This chart also reflects the inclusion of skills into each strand.</a:t>
            </a:r>
          </a:p>
          <a:p>
            <a:pPr>
              <a:buFontTx/>
              <a:buNone/>
            </a:pPr>
            <a:endParaRPr lang="en-US" sz="1200" dirty="0"/>
          </a:p>
          <a:p>
            <a:pPr>
              <a:buFont typeface="Arial" pitchFamily="34" charset="0"/>
              <a:buChar char="•"/>
            </a:pPr>
            <a:r>
              <a:rPr lang="en-US" sz="1200" dirty="0"/>
              <a:t> The People in Societies standard has been incorporated in both the History and Geography Strands. </a:t>
            </a:r>
          </a:p>
          <a:p>
            <a:pPr>
              <a:buFont typeface="Arial" pitchFamily="34" charset="0"/>
              <a:buChar char="•"/>
            </a:pPr>
            <a:r>
              <a:rPr lang="en-US" sz="1200" baseline="0" dirty="0"/>
              <a:t> The </a:t>
            </a:r>
            <a:r>
              <a:rPr lang="en-US" sz="1200" dirty="0"/>
              <a:t>Government and Citizenship Rights and Responsibilities standards have been combined into one strand. </a:t>
            </a:r>
          </a:p>
          <a:p>
            <a:pPr>
              <a:buFont typeface="Arial" pitchFamily="34" charset="0"/>
              <a:buChar char="•"/>
            </a:pPr>
            <a:r>
              <a:rPr lang="en-US" sz="1200" baseline="0" dirty="0"/>
              <a:t> </a:t>
            </a:r>
            <a:r>
              <a:rPr lang="en-US" sz="1200" dirty="0"/>
              <a:t>Some of the skills in the previous Social Studies Skills and Methods standard are included in the strands and evident in the Model Curriculum.</a:t>
            </a:r>
          </a:p>
          <a:p>
            <a:pPr>
              <a:buFontTx/>
              <a:buNone/>
            </a:pPr>
            <a:endParaRPr lang="en-US" sz="1050" dirty="0"/>
          </a:p>
          <a:p>
            <a:endParaRPr lang="en-US" sz="1800" dirty="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05DE33-809B-40FF-84C3-E4D6F52F2380}" type="slidenum">
              <a:rPr lang="en-US" smtClean="0">
                <a:latin typeface="Times New Roman" pitchFamily="18" charset="0"/>
              </a:rPr>
              <a:pPr/>
              <a:t>56</a:t>
            </a:fld>
            <a:endParaRPr lang="en-US" dirty="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Each of the four strands includes a skills topic. Financial literacy is also included in economics as a skills topic </a:t>
            </a:r>
            <a:r>
              <a:rPr lang="en-US" sz="1200" i="1" kern="1200" dirty="0">
                <a:solidFill>
                  <a:schemeClr val="tx1"/>
                </a:solidFill>
                <a:effectLst/>
                <a:latin typeface="+mn-lt"/>
                <a:ea typeface="+mn-ea"/>
                <a:cs typeface="+mn-cs"/>
              </a:rPr>
              <a:t>(as per Ohio Revised Code requirement).</a:t>
            </a:r>
            <a:endParaRPr lang="en-US" dirty="0"/>
          </a:p>
        </p:txBody>
      </p:sp>
      <p:sp>
        <p:nvSpPr>
          <p:cNvPr id="4" name="Slide Number Placeholder 3"/>
          <p:cNvSpPr>
            <a:spLocks noGrp="1"/>
          </p:cNvSpPr>
          <p:nvPr>
            <p:ph type="sldNum" sz="quarter" idx="10"/>
          </p:nvPr>
        </p:nvSpPr>
        <p:spPr/>
        <p:txBody>
          <a:bodyPr/>
          <a:lstStyle/>
          <a:p>
            <a:fld id="{4C7E7504-6591-431B-99A0-8E8E1F353EBD}" type="slidenum">
              <a:rPr lang="en-US" smtClean="0"/>
              <a:pPr/>
              <a:t>57</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 revisions in “Scope and Sequence” are reflected mainly in grades 4-6, with some changes to time periods in grades 7 and 8.</a:t>
            </a:r>
          </a:p>
        </p:txBody>
      </p:sp>
      <p:sp>
        <p:nvSpPr>
          <p:cNvPr id="82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CF1559-B24C-4763-927C-78291032B50E}" type="slidenum">
              <a:rPr lang="en-US" smtClean="0">
                <a:latin typeface="Times New Roman" pitchFamily="18" charset="0"/>
              </a:rPr>
              <a:pPr/>
              <a:t>58</a:t>
            </a:fld>
            <a:endParaRPr lang="en-US" dirty="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spcBef>
                <a:spcPts val="0"/>
              </a:spcBef>
              <a:spcAft>
                <a:spcPts val="1200"/>
              </a:spcAft>
              <a:buFontTx/>
              <a:buNone/>
              <a:defRPr/>
            </a:pPr>
            <a:r>
              <a:rPr lang="en-US" sz="1200" kern="1200" dirty="0"/>
              <a:t>Here is a sample format of the standards for</a:t>
            </a:r>
            <a:r>
              <a:rPr lang="en-US" sz="1200" kern="1200" baseline="0" dirty="0"/>
              <a:t> grades</a:t>
            </a:r>
            <a:r>
              <a:rPr lang="en-US" sz="1200" kern="1200" dirty="0"/>
              <a:t> PK-8.  This is for grade three.  </a:t>
            </a:r>
          </a:p>
          <a:p>
            <a:pPr marL="0" indent="0" eaLnBrk="1" hangingPunct="1">
              <a:spcBef>
                <a:spcPts val="0"/>
              </a:spcBef>
              <a:spcAft>
                <a:spcPts val="1200"/>
              </a:spcAft>
              <a:buFontTx/>
              <a:buNone/>
              <a:defRPr/>
            </a:pPr>
            <a:r>
              <a:rPr lang="en-US" sz="1200" kern="1200" dirty="0"/>
              <a:t>(Click).</a:t>
            </a:r>
            <a:r>
              <a:rPr lang="en-US" sz="1200" kern="1200" baseline="0" dirty="0"/>
              <a:t>  First we see the </a:t>
            </a:r>
            <a:r>
              <a:rPr lang="en-US" sz="1200" b="1" kern="1200" baseline="0" dirty="0"/>
              <a:t>Theme</a:t>
            </a:r>
            <a:r>
              <a:rPr lang="en-US" sz="1200" b="0" kern="1200" baseline="0" dirty="0"/>
              <a:t>.  For grade 3 it is </a:t>
            </a:r>
            <a:r>
              <a:rPr lang="en-US" sz="1200" b="0" i="1" kern="1200" baseline="0" dirty="0"/>
              <a:t>Communities: Past and Present, Near and Far</a:t>
            </a:r>
            <a:r>
              <a:rPr lang="en-US" sz="1200" b="0" kern="1200" baseline="0" dirty="0"/>
              <a:t>.  (Click) Next is the </a:t>
            </a:r>
            <a:r>
              <a:rPr lang="en-US" sz="1200" b="1" kern="1200" baseline="0" dirty="0"/>
              <a:t>Grade Description</a:t>
            </a:r>
            <a:r>
              <a:rPr lang="en-US" sz="1200" b="0" kern="1200" baseline="0" dirty="0"/>
              <a:t>. </a:t>
            </a:r>
          </a:p>
          <a:p>
            <a:pPr marL="0" indent="0" eaLnBrk="1" hangingPunct="1">
              <a:spcBef>
                <a:spcPts val="0"/>
              </a:spcBef>
              <a:spcAft>
                <a:spcPts val="1200"/>
              </a:spcAft>
              <a:buFontTx/>
              <a:buNone/>
              <a:defRPr/>
            </a:pPr>
            <a:endParaRPr lang="en-US" sz="1200" b="0" kern="1200" baseline="0" dirty="0"/>
          </a:p>
          <a:p>
            <a:pPr marL="0" indent="0" eaLnBrk="1" hangingPunct="1">
              <a:spcBef>
                <a:spcPts val="0"/>
              </a:spcBef>
              <a:spcAft>
                <a:spcPts val="1200"/>
              </a:spcAft>
              <a:buFontTx/>
              <a:buNone/>
              <a:defRPr/>
            </a:pPr>
            <a:r>
              <a:rPr lang="en-US" sz="1200" b="0" kern="1200" baseline="0" dirty="0"/>
              <a:t>(Click) On the left side are the </a:t>
            </a:r>
            <a:r>
              <a:rPr lang="en-US" sz="1200" b="1" kern="1200" baseline="0" dirty="0"/>
              <a:t>Strands</a:t>
            </a:r>
            <a:r>
              <a:rPr lang="en-US" sz="1200" b="0" kern="1200" baseline="0" dirty="0"/>
              <a:t>.  This one points to the Geography strand. (Click) The </a:t>
            </a:r>
            <a:r>
              <a:rPr lang="en-US" sz="1200" b="1" kern="1200" baseline="0" dirty="0"/>
              <a:t>Topics </a:t>
            </a:r>
            <a:r>
              <a:rPr lang="en-US" sz="1200" b="0" kern="1200" baseline="0" dirty="0"/>
              <a:t>are different aspects of content within a strand and are integrated within the four strands. (Click) The </a:t>
            </a:r>
            <a:r>
              <a:rPr lang="en-US" sz="1200" b="1" i="0" kern="1200" baseline="0" dirty="0"/>
              <a:t>Skills</a:t>
            </a:r>
            <a:r>
              <a:rPr lang="en-US" sz="1200" b="0" i="0" kern="1200" baseline="0" dirty="0"/>
              <a:t> are topics introduced at the beginning of each strand and progress from grade to grade.</a:t>
            </a:r>
          </a:p>
          <a:p>
            <a:pPr marL="0" indent="0" eaLnBrk="1" hangingPunct="1">
              <a:spcBef>
                <a:spcPts val="0"/>
              </a:spcBef>
              <a:spcAft>
                <a:spcPts val="1200"/>
              </a:spcAft>
              <a:buFontTx/>
              <a:buNone/>
              <a:defRPr/>
            </a:pPr>
            <a:endParaRPr lang="en-US" sz="1200" b="0" i="0" kern="1200" baseline="0" dirty="0"/>
          </a:p>
          <a:p>
            <a:pPr marL="0" indent="0" eaLnBrk="1" hangingPunct="1">
              <a:spcBef>
                <a:spcPts val="0"/>
              </a:spcBef>
              <a:spcAft>
                <a:spcPts val="1200"/>
              </a:spcAft>
              <a:buFontTx/>
              <a:buNone/>
              <a:defRPr/>
            </a:pPr>
            <a:r>
              <a:rPr lang="en-US" sz="1200" b="0" kern="1200" baseline="0" dirty="0"/>
              <a:t>(Click) </a:t>
            </a:r>
            <a:r>
              <a:rPr lang="en-US" sz="1200" b="1" kern="1200" baseline="0" dirty="0"/>
              <a:t>Content Statements </a:t>
            </a:r>
            <a:r>
              <a:rPr lang="en-US" sz="1200" b="0" kern="1200" baseline="0" dirty="0"/>
              <a:t>are essential knowledge to be learned at each grade level or within each high school course. Note that they do not begin with performance verbs.</a:t>
            </a:r>
          </a:p>
        </p:txBody>
      </p:sp>
      <p:sp>
        <p:nvSpPr>
          <p:cNvPr id="4" name="Slide Number Placeholder 3"/>
          <p:cNvSpPr>
            <a:spLocks noGrp="1"/>
          </p:cNvSpPr>
          <p:nvPr>
            <p:ph type="sldNum" sz="quarter" idx="10"/>
          </p:nvPr>
        </p:nvSpPr>
        <p:spPr/>
        <p:txBody>
          <a:bodyPr/>
          <a:lstStyle/>
          <a:p>
            <a:pPr>
              <a:defRPr/>
            </a:pPr>
            <a:fld id="{20337E01-01F0-41D4-9524-DCE7CD2A43C1}" type="slidenum">
              <a:rPr lang="en-US" smtClean="0"/>
              <a:pPr>
                <a:defRPr/>
              </a:pPr>
              <a:t>59</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high school social studies syllabi </a:t>
            </a:r>
            <a:r>
              <a:rPr lang="en-US" dirty="0">
                <a:cs typeface="Times New Roman" pitchFamily="18" charset="0"/>
              </a:rPr>
              <a:t>contain a manageable number of topics per course with aligned content statements</a:t>
            </a:r>
            <a:r>
              <a:rPr lang="en-US" baseline="0" dirty="0">
                <a:cs typeface="Times New Roman" pitchFamily="18" charset="0"/>
              </a:rPr>
              <a:t> and </a:t>
            </a:r>
            <a:r>
              <a:rPr lang="en-US" dirty="0">
                <a:cs typeface="Times New Roman" pitchFamily="18" charset="0"/>
              </a:rPr>
              <a:t>could form the basis for end-of-course exams in a limited number of courses.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cs typeface="Times New Roman" pitchFamily="18" charset="0"/>
              </a:rPr>
              <a:t> </a:t>
            </a:r>
          </a:p>
          <a:p>
            <a:r>
              <a:rPr lang="en-US" baseline="0" dirty="0"/>
              <a:t>The Ohio Revised Code requires three units of social studies credit for graduation from high school, including one half unit of credit in American history and one half unit of credit in American government.</a:t>
            </a:r>
          </a:p>
          <a:p>
            <a:endParaRPr lang="en-US" baseline="0" dirty="0"/>
          </a:p>
          <a:p>
            <a:r>
              <a:rPr lang="en-US" baseline="0" dirty="0"/>
              <a:t>A World Geography course was added as a response to the public feedback.</a:t>
            </a:r>
            <a:endParaRPr lang="en-US" dirty="0"/>
          </a:p>
          <a:p>
            <a:endParaRPr lang="en-US" dirty="0"/>
          </a:p>
          <a:p>
            <a:r>
              <a:rPr lang="en-US" dirty="0"/>
              <a:t>The inclusion of particular courses in the revised standards is not meant to require that all of these be offered, or to limit the choice of additional courses which districts may choose to offer in their social studies programs.  And, no decision has been made at this time connecting specific courses to end-of-course exams. </a:t>
            </a:r>
          </a:p>
        </p:txBody>
      </p:sp>
      <p:sp>
        <p:nvSpPr>
          <p:cNvPr id="84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E0BBBFD-C904-48CB-B5CF-3E998B57CF13}" type="slidenum">
              <a:rPr lang="en-US" smtClean="0">
                <a:latin typeface="Times New Roman" pitchFamily="18" charset="0"/>
              </a:rPr>
              <a:pPr/>
              <a:t>60</a:t>
            </a:fld>
            <a:endParaRPr lang="en-US" dirty="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A third goal was to create course syllabi for high school courses as stipulated in Amended Substitute House Bill 1. Each high school syllabus, like this one for American History, contains a course theme and broad topics which are further clarified with content statements.  The high school courses have a similar structure to the revised PK-8 grade levels.  They spell out themes, topics and content statements. </a:t>
            </a:r>
          </a:p>
          <a:p>
            <a:endParaRPr lang="en-US" sz="1200" kern="1200" dirty="0">
              <a:solidFill>
                <a:schemeClr val="tx1"/>
              </a:solidFill>
              <a:latin typeface="+mn-lt"/>
              <a:ea typeface="+mn-ea"/>
              <a:cs typeface="+mn-cs"/>
            </a:endParaRPr>
          </a:p>
          <a:p>
            <a:endParaRPr lang="en-US" dirty="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5EB949-4E44-4FF0-937D-FC11F891E334}" type="slidenum">
              <a:rPr lang="en-US" smtClean="0">
                <a:latin typeface="Times New Roman" pitchFamily="18" charset="0"/>
              </a:rPr>
              <a:pPr/>
              <a:t>61</a:t>
            </a:fld>
            <a:endParaRPr lang="en-US" dirty="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is for American Government Content Statement 15 under the </a:t>
            </a:r>
            <a:r>
              <a:rPr lang="en-US" i="1" dirty="0"/>
              <a:t>Government and the Economy </a:t>
            </a:r>
            <a:r>
              <a:rPr lang="en-US" dirty="0"/>
              <a:t>topic.</a:t>
            </a:r>
          </a:p>
          <a:p>
            <a:endParaRPr lang="en-US" dirty="0"/>
          </a:p>
          <a:p>
            <a:r>
              <a:rPr lang="en-US" dirty="0"/>
              <a:t>The crosswalk indicates that there is some new content.   Looking at both </a:t>
            </a:r>
            <a:r>
              <a:rPr lang="en-US" i="1" dirty="0"/>
              <a:t>benchmarks</a:t>
            </a:r>
            <a:r>
              <a:rPr lang="en-US" dirty="0"/>
              <a:t> with their related </a:t>
            </a:r>
            <a:r>
              <a:rPr lang="en-US" i="1" dirty="0"/>
              <a:t>gli’s</a:t>
            </a:r>
            <a:r>
              <a:rPr lang="en-US" dirty="0"/>
              <a:t> as well as the content statement and its accompanying </a:t>
            </a:r>
            <a:r>
              <a:rPr lang="en-US" i="1" dirty="0"/>
              <a:t>Content Elaborations </a:t>
            </a:r>
            <a:r>
              <a:rPr lang="en-US" dirty="0"/>
              <a:t>and </a:t>
            </a:r>
            <a:r>
              <a:rPr lang="en-US" i="1" dirty="0"/>
              <a:t>Expectations for Learning</a:t>
            </a:r>
            <a:r>
              <a:rPr lang="en-US" dirty="0"/>
              <a:t>, one is able to draw  conclusions about the change in focus and new content.</a:t>
            </a:r>
          </a:p>
        </p:txBody>
      </p:sp>
      <p:sp>
        <p:nvSpPr>
          <p:cNvPr id="4" name="Slide Number Placeholder 3"/>
          <p:cNvSpPr>
            <a:spLocks noGrp="1"/>
          </p:cNvSpPr>
          <p:nvPr>
            <p:ph type="sldNum" sz="quarter" idx="10"/>
          </p:nvPr>
        </p:nvSpPr>
        <p:spPr/>
        <p:txBody>
          <a:bodyPr/>
          <a:lstStyle/>
          <a:p>
            <a:pPr>
              <a:defRPr/>
            </a:pPr>
            <a:fld id="{20337E01-01F0-41D4-9524-DCE7CD2A43C1}" type="slidenum">
              <a:rPr lang="en-US" smtClean="0"/>
              <a:pPr>
                <a:defRPr/>
              </a:pPr>
              <a:t>62</a:t>
            </a:fld>
            <a:endParaRPr lang="en-US" dirty="0"/>
          </a:p>
        </p:txBody>
      </p:sp>
    </p:spTree>
    <p:extLst>
      <p:ext uri="{BB962C8B-B14F-4D97-AF65-F5344CB8AC3E}">
        <p14:creationId xmlns:p14="http://schemas.microsoft.com/office/powerpoint/2010/main" val="35547717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One of the goals of the standards revision project was to create a more clear progression from grade to grade.  One of the tasks of the working group was to check for horizontal and vertical alignment.  Vertical alignment includes a progression of a set of related content or skill objectives from one grade level to the next.  For example, here is how the U.S. Constitution is introduced and progresses through two grades and in a high school course: </a:t>
            </a:r>
          </a:p>
          <a:p>
            <a:r>
              <a:rPr lang="en-US" dirty="0"/>
              <a:t> </a:t>
            </a:r>
          </a:p>
          <a:p>
            <a:pPr lvl="0"/>
            <a:r>
              <a:rPr lang="en-US" dirty="0"/>
              <a:t>For grade four, content statement 21:</a:t>
            </a:r>
          </a:p>
          <a:p>
            <a:pPr lvl="1"/>
            <a:r>
              <a:rPr lang="en-US" i="1" dirty="0"/>
              <a:t>The Ohio Constitution and the U.S. Constitution separate the major responsibilities of government among three branches. </a:t>
            </a:r>
            <a:endParaRPr lang="en-US" dirty="0"/>
          </a:p>
          <a:p>
            <a:pPr lvl="0"/>
            <a:r>
              <a:rPr lang="en-US" dirty="0"/>
              <a:t>In grade eight, content statement 20:</a:t>
            </a:r>
          </a:p>
          <a:p>
            <a:pPr lvl="1"/>
            <a:r>
              <a:rPr lang="en-US" i="1" dirty="0"/>
              <a:t>The U.S. Constitution established a federal system of government, a representative democracy and a framework with separation of powers and checks and balances.</a:t>
            </a:r>
            <a:endParaRPr lang="en-US" dirty="0"/>
          </a:p>
          <a:p>
            <a:pPr lvl="0"/>
            <a:r>
              <a:rPr lang="en-US" dirty="0"/>
              <a:t>In the high school American Government course, content statement 5:</a:t>
            </a:r>
          </a:p>
          <a:p>
            <a:pPr lvl="1"/>
            <a:r>
              <a:rPr lang="en-US" i="1" dirty="0"/>
              <a:t>As the supreme law of the land, the U.S. Constitution incorporates basic principles which help define the government of the United States as a federal republic including its structure, powers and relationship with the governed.   </a:t>
            </a:r>
            <a:endParaRPr lang="en-US" dirty="0"/>
          </a:p>
        </p:txBody>
      </p:sp>
      <p:sp>
        <p:nvSpPr>
          <p:cNvPr id="4" name="Slide Number Placeholder 3"/>
          <p:cNvSpPr>
            <a:spLocks noGrp="1"/>
          </p:cNvSpPr>
          <p:nvPr>
            <p:ph type="sldNum" sz="quarter" idx="10"/>
          </p:nvPr>
        </p:nvSpPr>
        <p:spPr/>
        <p:txBody>
          <a:bodyPr/>
          <a:lstStyle/>
          <a:p>
            <a:pPr>
              <a:defRPr/>
            </a:pPr>
            <a:fld id="{20337E01-01F0-41D4-9524-DCE7CD2A43C1}" type="slidenum">
              <a:rPr lang="en-US" smtClean="0"/>
              <a:pPr>
                <a:defRPr/>
              </a:pPr>
              <a:t>63</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The social studies standards directly address the 21</a:t>
            </a:r>
            <a:r>
              <a:rPr lang="en-US" sz="1200" kern="1200" baseline="30000" dirty="0">
                <a:solidFill>
                  <a:schemeClr val="tx1"/>
                </a:solidFill>
                <a:latin typeface="+mn-lt"/>
                <a:ea typeface="+mn-ea"/>
                <a:cs typeface="+mn-cs"/>
              </a:rPr>
              <a:t>st</a:t>
            </a:r>
            <a:r>
              <a:rPr lang="en-US" sz="1200" kern="1200" dirty="0">
                <a:solidFill>
                  <a:schemeClr val="tx1"/>
                </a:solidFill>
                <a:latin typeface="+mn-lt"/>
                <a:ea typeface="+mn-ea"/>
                <a:cs typeface="+mn-cs"/>
              </a:rPr>
              <a:t>-century skills of civic literacy, financial and economic literacy and global awareness.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Links to other 21</a:t>
            </a:r>
            <a:r>
              <a:rPr lang="en-US" sz="1200" kern="1200" baseline="30000" dirty="0">
                <a:solidFill>
                  <a:schemeClr val="tx1"/>
                </a:solidFill>
                <a:latin typeface="+mn-lt"/>
                <a:ea typeface="+mn-ea"/>
                <a:cs typeface="+mn-cs"/>
              </a:rPr>
              <a:t>st</a:t>
            </a:r>
            <a:r>
              <a:rPr lang="en-US" sz="1200" kern="1200" dirty="0">
                <a:solidFill>
                  <a:schemeClr val="tx1"/>
                </a:solidFill>
                <a:latin typeface="+mn-lt"/>
                <a:ea typeface="+mn-ea"/>
                <a:cs typeface="+mn-cs"/>
              </a:rPr>
              <a:t>-century skills such as problem solving, communication, media literacy and leadership are more fully developed in the model curriculum. </a:t>
            </a:r>
            <a:endParaRPr lang="en-US" dirty="0"/>
          </a:p>
        </p:txBody>
      </p:sp>
      <p:sp>
        <p:nvSpPr>
          <p:cNvPr id="890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A9718C-9E52-4C17-B7A5-A0BA52668ED3}" type="slidenum">
              <a:rPr lang="en-US" smtClean="0">
                <a:latin typeface="Times New Roman" pitchFamily="18" charset="0"/>
              </a:rPr>
              <a:pPr/>
              <a:t>64</a:t>
            </a:fld>
            <a:endParaRPr lang="en-US" dirty="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4F6AE280-C47B-49F6-BD87-84EA9CB1A7D5}" type="slidenum">
              <a:rPr lang="en-US" sz="1200"/>
              <a:pPr/>
              <a:t>11</a:t>
            </a:fld>
            <a:endParaRPr lang="en-US" sz="1200"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600" b="0" dirty="0"/>
              <a:t>Our content specialists, in concert with educational leaders throughout the state, will help colleagues see and understand the</a:t>
            </a:r>
            <a:r>
              <a:rPr lang="en-US" sz="1600" b="0" baseline="0" dirty="0"/>
              <a:t> presence of these skills in the standards and provide opportunities to note in the strategies and resources sections of the model curriculum how these skills can enhance teaching and learning in our state.</a:t>
            </a:r>
          </a:p>
          <a:p>
            <a:pPr algn="just"/>
            <a:endParaRPr lang="en-US" sz="1600" b="0" baseline="0" dirty="0"/>
          </a:p>
          <a:p>
            <a:pPr algn="just"/>
            <a:r>
              <a:rPr lang="en-US" sz="1600" b="0" baseline="0" dirty="0"/>
              <a:t>*Please note the items in </a:t>
            </a:r>
            <a:r>
              <a:rPr lang="en-US" sz="1600" b="0" baseline="0" dirty="0">
                <a:solidFill>
                  <a:srgbClr val="FF0000"/>
                </a:solidFill>
              </a:rPr>
              <a:t>RED</a:t>
            </a:r>
            <a:r>
              <a:rPr lang="en-US" sz="1600" b="0" baseline="0" dirty="0"/>
              <a:t> indicate the latest revision of H.B. 153 which deleted those items. (5/4/11)</a:t>
            </a:r>
            <a:endParaRPr lang="en-US" sz="1600" b="0" dirty="0"/>
          </a:p>
          <a:p>
            <a:pPr algn="just"/>
            <a:endParaRPr lang="en-US" sz="1600" b="0" baseline="0" dirty="0"/>
          </a:p>
        </p:txBody>
      </p:sp>
      <p:sp>
        <p:nvSpPr>
          <p:cNvPr id="4" name="Slide Number Placeholder 3"/>
          <p:cNvSpPr>
            <a:spLocks noGrp="1"/>
          </p:cNvSpPr>
          <p:nvPr>
            <p:ph type="sldNum" sz="quarter" idx="10"/>
          </p:nvPr>
        </p:nvSpPr>
        <p:spPr/>
        <p:txBody>
          <a:bodyPr/>
          <a:lstStyle/>
          <a:p>
            <a:fld id="{4C7E7504-6591-431B-99A0-8E8E1F353EBD}" type="slidenum">
              <a:rPr lang="en-US" smtClean="0"/>
              <a:pPr/>
              <a:t>65</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fontAlgn="base" hangingPunct="0"/>
            <a:r>
              <a:rPr lang="en-US" sz="1200" kern="1200" dirty="0">
                <a:solidFill>
                  <a:schemeClr val="tx1"/>
                </a:solidFill>
                <a:effectLst/>
                <a:latin typeface="+mn-lt"/>
                <a:ea typeface="+mn-ea"/>
                <a:cs typeface="+mn-cs"/>
              </a:rPr>
              <a:t>The ODE social studies team sends the </a:t>
            </a:r>
            <a:r>
              <a:rPr lang="en-US" sz="1200" i="1" kern="1200" dirty="0">
                <a:solidFill>
                  <a:schemeClr val="tx1"/>
                </a:solidFill>
                <a:effectLst/>
                <a:latin typeface="+mn-lt"/>
                <a:ea typeface="+mn-ea"/>
                <a:cs typeface="+mn-cs"/>
              </a:rPr>
              <a:t>Signal </a:t>
            </a:r>
            <a:r>
              <a:rPr lang="en-US" sz="1200" kern="1200" dirty="0">
                <a:solidFill>
                  <a:schemeClr val="tx1"/>
                </a:solidFill>
                <a:effectLst/>
                <a:latin typeface="+mn-lt"/>
                <a:ea typeface="+mn-ea"/>
                <a:cs typeface="+mn-cs"/>
              </a:rPr>
              <a:t>out monthly through a list serve of teachers, curriculum coordinators, higher education educators and others is interested in the latest news on social studies in Ohio.  </a:t>
            </a:r>
            <a:endParaRPr lang="en-US" dirty="0">
              <a:effectLst/>
            </a:endParaRPr>
          </a:p>
        </p:txBody>
      </p:sp>
      <p:sp>
        <p:nvSpPr>
          <p:cNvPr id="4" name="Slide Number Placeholder 3"/>
          <p:cNvSpPr>
            <a:spLocks noGrp="1"/>
          </p:cNvSpPr>
          <p:nvPr>
            <p:ph type="sldNum" sz="quarter" idx="10"/>
          </p:nvPr>
        </p:nvSpPr>
        <p:spPr/>
        <p:txBody>
          <a:bodyPr/>
          <a:lstStyle/>
          <a:p>
            <a:pPr>
              <a:defRPr/>
            </a:pPr>
            <a:fld id="{20337E01-01F0-41D4-9524-DCE7CD2A43C1}" type="slidenum">
              <a:rPr lang="en-US" smtClean="0"/>
              <a:pPr>
                <a:defRPr/>
              </a:pPr>
              <a:t>66</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endParaRPr lang="en-US" sz="1800" b="1" dirty="0"/>
          </a:p>
        </p:txBody>
      </p:sp>
      <p:sp>
        <p:nvSpPr>
          <p:cNvPr id="4" name="Slide Number Placeholder 3"/>
          <p:cNvSpPr>
            <a:spLocks noGrp="1"/>
          </p:cNvSpPr>
          <p:nvPr>
            <p:ph type="sldNum" sz="quarter" idx="10"/>
          </p:nvPr>
        </p:nvSpPr>
        <p:spPr/>
        <p:txBody>
          <a:bodyPr/>
          <a:lstStyle/>
          <a:p>
            <a:fld id="{4C7E7504-6591-431B-99A0-8E8E1F353EBD}" type="slidenum">
              <a:rPr lang="en-US" smtClean="0"/>
              <a:pPr/>
              <a:t>67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5FD45EDB-5CA3-47A0-A671-F91580010876}" type="slidenum">
              <a:rPr lang="en-US" sz="1200"/>
              <a:pPr/>
              <a:t>12</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eaLnBrk="1" hangingPunct="1"/>
            <a:fld id="{F7C3E487-B30D-405A-999A-E2DE279E8381}" type="slidenum">
              <a:rPr lang="en-US" sz="1200">
                <a:latin typeface="Calibri" pitchFamily="34" charset="0"/>
                <a:ea typeface="MS PGothic" pitchFamily="34" charset="-128"/>
              </a:rPr>
              <a:pPr eaLnBrk="1" hangingPunct="1"/>
              <a:t>13</a:t>
            </a:fld>
            <a:endParaRPr lang="en-US" sz="1200" dirty="0">
              <a:latin typeface="Calibri" pitchFamily="34" charset="0"/>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eaLnBrk="1" hangingPunct="1"/>
            <a:fld id="{C9B86613-743A-47C8-A9B9-79DD1F947408}" type="slidenum">
              <a:rPr lang="en-US" sz="1200">
                <a:latin typeface="Calibri" pitchFamily="34" charset="0"/>
                <a:ea typeface="MS PGothic" pitchFamily="34" charset="-128"/>
              </a:rPr>
              <a:pPr eaLnBrk="1" hangingPunct="1"/>
              <a:t>14</a:t>
            </a:fld>
            <a:endParaRPr lang="en-US" sz="1200" dirty="0">
              <a:latin typeface="Calibri" pitchFamily="34" charset="0"/>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eaLnBrk="1" hangingPunct="1"/>
            <a:fld id="{C9B86613-743A-47C8-A9B9-79DD1F947408}" type="slidenum">
              <a:rPr lang="en-US" sz="1200">
                <a:latin typeface="Calibri" pitchFamily="34" charset="0"/>
                <a:ea typeface="MS PGothic" pitchFamily="34" charset="-128"/>
              </a:rPr>
              <a:pPr eaLnBrk="1" hangingPunct="1"/>
              <a:t>15</a:t>
            </a:fld>
            <a:endParaRPr lang="en-US" sz="1200" dirty="0">
              <a:latin typeface="Calibri" pitchFamily="34" charset="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564941-B927-4F60-BB1F-E3496CC34799}" type="datetimeFigureOut">
              <a:rPr lang="en-US" smtClean="0"/>
              <a:pPr/>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E5D41-DC95-462A-9574-7338D506374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564941-B927-4F60-BB1F-E3496CC34799}" type="datetimeFigureOut">
              <a:rPr lang="en-US" smtClean="0"/>
              <a:pPr/>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E5D41-DC95-462A-9574-7338D50637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564941-B927-4F60-BB1F-E3496CC34799}" type="datetimeFigureOut">
              <a:rPr lang="en-US" smtClean="0"/>
              <a:pPr/>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E5D41-DC95-462A-9574-7338D506374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381000" y="3130200"/>
            <a:ext cx="6629400" cy="838200"/>
          </a:xfrm>
        </p:spPr>
        <p:txBody>
          <a:bodyPr>
            <a:normAutofit/>
          </a:bodyPr>
          <a:lstStyle>
            <a:lvl1pPr marL="57150" indent="0">
              <a:buFontTx/>
              <a:buNone/>
              <a:defRPr sz="1800" baseline="0"/>
            </a:lvl1pPr>
          </a:lstStyle>
          <a:p>
            <a:pPr lvl="0"/>
            <a:r>
              <a:rPr lang="en-US"/>
              <a:t>Click to edit Master text styles</a:t>
            </a:r>
          </a:p>
        </p:txBody>
      </p:sp>
      <p:sp>
        <p:nvSpPr>
          <p:cNvPr id="7" name="Title 6"/>
          <p:cNvSpPr>
            <a:spLocks noGrp="1"/>
          </p:cNvSpPr>
          <p:nvPr>
            <p:ph type="title"/>
          </p:nvPr>
        </p:nvSpPr>
        <p:spPr>
          <a:xfrm>
            <a:off x="152400" y="152400"/>
            <a:ext cx="8229600" cy="639763"/>
          </a:xfrm>
        </p:spPr>
        <p:txBody>
          <a:bodyPr/>
          <a:lstStyle>
            <a:lvl1pPr>
              <a:buNone/>
              <a:defRPr>
                <a:solidFill>
                  <a:srgbClr val="FFFF00"/>
                </a:solidFill>
              </a:defRPr>
            </a:lvl1pPr>
          </a:lstStyle>
          <a:p>
            <a:r>
              <a:rPr lang="en-US"/>
              <a:t>Click to edit Master title style</a:t>
            </a:r>
            <a:endParaRPr lang="en-US" dirty="0"/>
          </a:p>
        </p:txBody>
      </p:sp>
      <p:sp>
        <p:nvSpPr>
          <p:cNvPr id="8" name="Text Placeholder 10"/>
          <p:cNvSpPr>
            <a:spLocks noGrp="1"/>
          </p:cNvSpPr>
          <p:nvPr>
            <p:ph type="body" sz="quarter" idx="13"/>
          </p:nvPr>
        </p:nvSpPr>
        <p:spPr>
          <a:xfrm>
            <a:off x="359400" y="669600"/>
            <a:ext cx="8251200" cy="457200"/>
          </a:xfrm>
        </p:spPr>
        <p:txBody>
          <a:bodyPr>
            <a:normAutofit/>
          </a:bodyPr>
          <a:lstStyle>
            <a:lvl1pPr>
              <a:buFontTx/>
              <a:buNone/>
              <a:defRPr sz="2400" i="1"/>
            </a:lvl1pPr>
          </a:lstStyle>
          <a:p>
            <a:pPr lvl="0"/>
            <a:r>
              <a:rPr lang="en-US"/>
              <a:t>Click to edit Master text styles</a:t>
            </a:r>
          </a:p>
        </p:txBody>
      </p:sp>
      <p:sp>
        <p:nvSpPr>
          <p:cNvPr id="12" name="Text Placeholder 8"/>
          <p:cNvSpPr>
            <a:spLocks noGrp="1"/>
          </p:cNvSpPr>
          <p:nvPr>
            <p:ph type="body" sz="quarter" idx="16"/>
          </p:nvPr>
        </p:nvSpPr>
        <p:spPr>
          <a:xfrm>
            <a:off x="381000" y="1711800"/>
            <a:ext cx="6629400" cy="838200"/>
          </a:xfrm>
        </p:spPr>
        <p:txBody>
          <a:bodyPr>
            <a:normAutofit/>
          </a:bodyPr>
          <a:lstStyle>
            <a:lvl1pPr marL="57150" indent="0">
              <a:buFontTx/>
              <a:buNone/>
              <a:defRPr sz="1800" baseline="0"/>
            </a:lvl1pPr>
          </a:lstStyle>
          <a:p>
            <a:pPr lvl="0"/>
            <a:r>
              <a:rPr lang="en-US"/>
              <a:t>Click to edit Master text styles</a:t>
            </a:r>
          </a:p>
        </p:txBody>
      </p:sp>
      <p:sp>
        <p:nvSpPr>
          <p:cNvPr id="14" name="Text Placeholder 8"/>
          <p:cNvSpPr>
            <a:spLocks noGrp="1"/>
          </p:cNvSpPr>
          <p:nvPr>
            <p:ph type="body" sz="quarter" idx="17"/>
          </p:nvPr>
        </p:nvSpPr>
        <p:spPr>
          <a:xfrm>
            <a:off x="381000" y="2421000"/>
            <a:ext cx="6629400" cy="838200"/>
          </a:xfrm>
        </p:spPr>
        <p:txBody>
          <a:bodyPr>
            <a:normAutofit/>
          </a:bodyPr>
          <a:lstStyle>
            <a:lvl1pPr marL="57150" indent="0">
              <a:buFontTx/>
              <a:buNone/>
              <a:defRPr sz="1800" baseline="0"/>
            </a:lvl1pPr>
          </a:lstStyle>
          <a:p>
            <a:pPr lvl="0"/>
            <a:r>
              <a:rPr lang="en-US"/>
              <a:t>Click to edit Master text styles</a:t>
            </a:r>
          </a:p>
        </p:txBody>
      </p:sp>
      <p:sp>
        <p:nvSpPr>
          <p:cNvPr id="15" name="Text Placeholder 8"/>
          <p:cNvSpPr>
            <a:spLocks noGrp="1"/>
          </p:cNvSpPr>
          <p:nvPr>
            <p:ph type="body" sz="quarter" idx="18"/>
          </p:nvPr>
        </p:nvSpPr>
        <p:spPr>
          <a:xfrm>
            <a:off x="381000" y="3769200"/>
            <a:ext cx="6629400" cy="838200"/>
          </a:xfrm>
        </p:spPr>
        <p:txBody>
          <a:bodyPr>
            <a:normAutofit/>
          </a:bodyPr>
          <a:lstStyle>
            <a:lvl1pPr marL="57150" indent="0">
              <a:buFontTx/>
              <a:buNone/>
              <a:defRPr sz="1800" baseline="0"/>
            </a:lvl1pPr>
          </a:lstStyle>
          <a:p>
            <a:pPr lvl="0"/>
            <a:r>
              <a:rPr lang="en-US"/>
              <a:t>Click to edit Master text styles</a:t>
            </a:r>
          </a:p>
        </p:txBody>
      </p:sp>
      <p:sp>
        <p:nvSpPr>
          <p:cNvPr id="16" name="Text Placeholder 8"/>
          <p:cNvSpPr>
            <a:spLocks noGrp="1"/>
          </p:cNvSpPr>
          <p:nvPr>
            <p:ph type="body" sz="quarter" idx="19"/>
          </p:nvPr>
        </p:nvSpPr>
        <p:spPr>
          <a:xfrm>
            <a:off x="381000" y="4478400"/>
            <a:ext cx="6629400" cy="838200"/>
          </a:xfrm>
        </p:spPr>
        <p:txBody>
          <a:bodyPr>
            <a:normAutofit/>
          </a:bodyPr>
          <a:lstStyle>
            <a:lvl1pPr marL="57150" indent="0">
              <a:buFontTx/>
              <a:buNone/>
              <a:defRPr sz="1800" baseline="0"/>
            </a:lvl1pPr>
          </a:lstStyle>
          <a:p>
            <a:pPr lvl="0"/>
            <a:r>
              <a:rPr lang="en-US"/>
              <a:t>Click to edit Master text styles</a:t>
            </a:r>
          </a:p>
        </p:txBody>
      </p:sp>
      <p:sp>
        <p:nvSpPr>
          <p:cNvPr id="17" name="Text Placeholder 8"/>
          <p:cNvSpPr>
            <a:spLocks noGrp="1"/>
          </p:cNvSpPr>
          <p:nvPr>
            <p:ph type="body" sz="quarter" idx="20"/>
          </p:nvPr>
        </p:nvSpPr>
        <p:spPr>
          <a:xfrm>
            <a:off x="381000" y="5257800"/>
            <a:ext cx="6629400" cy="838200"/>
          </a:xfrm>
        </p:spPr>
        <p:txBody>
          <a:bodyPr>
            <a:normAutofit/>
          </a:bodyPr>
          <a:lstStyle>
            <a:lvl1pPr marL="57150" indent="0">
              <a:buFontTx/>
              <a:buNone/>
              <a:defRPr sz="1800" baseline="0"/>
            </a:lvl1pPr>
          </a:lstStyle>
          <a:p>
            <a:pPr lvl="0"/>
            <a:r>
              <a:rPr lang="en-US"/>
              <a:t>Click to edit Master text styles</a:t>
            </a:r>
          </a:p>
        </p:txBody>
      </p:sp>
      <p:sp>
        <p:nvSpPr>
          <p:cNvPr id="10" name="Footer Placeholder 2"/>
          <p:cNvSpPr>
            <a:spLocks noGrp="1"/>
          </p:cNvSpPr>
          <p:nvPr>
            <p:ph type="ftr" sz="quarter" idx="21"/>
          </p:nvPr>
        </p:nvSpPr>
        <p:spPr/>
        <p:txBody>
          <a:bodyPr/>
          <a:lstStyle>
            <a:lvl1pPr>
              <a:defRPr dirty="0">
                <a:solidFill>
                  <a:prstClr val="black"/>
                </a:solidFill>
              </a:defRPr>
            </a:lvl1pPr>
          </a:lstStyle>
          <a:p>
            <a:pPr>
              <a:defRPr/>
            </a:pPr>
            <a:endParaRPr lang="en-US" dirty="0"/>
          </a:p>
        </p:txBody>
      </p:sp>
      <p:sp>
        <p:nvSpPr>
          <p:cNvPr id="11" name="Slide Number Placeholder 3"/>
          <p:cNvSpPr>
            <a:spLocks noGrp="1"/>
          </p:cNvSpPr>
          <p:nvPr>
            <p:ph type="sldNum" sz="quarter" idx="22"/>
          </p:nvPr>
        </p:nvSpPr>
        <p:spPr/>
        <p:txBody>
          <a:bodyPr/>
          <a:lstStyle>
            <a:lvl1pPr>
              <a:defRPr>
                <a:solidFill>
                  <a:prstClr val="black"/>
                </a:solidFill>
              </a:defRPr>
            </a:lvl1pPr>
          </a:lstStyle>
          <a:p>
            <a:pPr>
              <a:defRPr/>
            </a:pPr>
            <a:fld id="{930F83C4-9575-4F5C-8FB2-73CAAF2A4590}" type="slidenum">
              <a:rPr lang="en-US"/>
              <a:pPr>
                <a:defRPr/>
              </a:pPr>
              <a:t>‹#›</a:t>
            </a:fld>
            <a:endParaRPr lang="en-US" dirty="0"/>
          </a:p>
        </p:txBody>
      </p:sp>
    </p:spTree>
    <p:extLst>
      <p:ext uri="{BB962C8B-B14F-4D97-AF65-F5344CB8AC3E}">
        <p14:creationId xmlns:p14="http://schemas.microsoft.com/office/powerpoint/2010/main" val="186797855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14478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200" y="1752601"/>
            <a:ext cx="4040188" cy="4068763"/>
          </a:xfrm>
        </p:spPr>
        <p:txBody>
          <a:bodyPr/>
          <a:lstStyle>
            <a:lvl1pPr>
              <a:lnSpc>
                <a:spcPct val="100000"/>
              </a:lnSpc>
              <a:buClr>
                <a:schemeClr val="bg1">
                  <a:lumMod val="95000"/>
                </a:schemeClr>
              </a:buClr>
              <a:defRPr sz="2000"/>
            </a:lvl1pPr>
            <a:lvl2pPr>
              <a:lnSpc>
                <a:spcPct val="100000"/>
              </a:lnSpc>
              <a:buClr>
                <a:schemeClr val="bg1">
                  <a:lumMod val="95000"/>
                </a:schemeClr>
              </a:buClr>
              <a:defRPr sz="2000"/>
            </a:lvl2pPr>
            <a:lvl3pPr>
              <a:lnSpc>
                <a:spcPct val="100000"/>
              </a:lnSpc>
              <a:buClr>
                <a:schemeClr val="bg1">
                  <a:lumMod val="95000"/>
                </a:schemeClr>
              </a:buClr>
              <a:defRPr sz="1800"/>
            </a:lvl3pPr>
            <a:lvl4pPr>
              <a:lnSpc>
                <a:spcPct val="100000"/>
              </a:lnSpc>
              <a:buClr>
                <a:schemeClr val="bg1">
                  <a:lumMod val="95000"/>
                </a:schemeClr>
              </a:buClr>
              <a:defRPr sz="1600"/>
            </a:lvl4pPr>
            <a:lvl5pPr>
              <a:lnSpc>
                <a:spcPct val="100000"/>
              </a:lnSpc>
              <a:buClr>
                <a:schemeClr val="bg1">
                  <a:lumMod val="95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491039" y="1752601"/>
            <a:ext cx="4041775" cy="4068763"/>
          </a:xfrm>
        </p:spPr>
        <p:txBody>
          <a:bodyPr/>
          <a:lstStyle>
            <a:lvl1pPr>
              <a:buClr>
                <a:schemeClr val="bg1">
                  <a:lumMod val="95000"/>
                </a:schemeClr>
              </a:buClr>
              <a:defRPr sz="2000"/>
            </a:lvl1pPr>
            <a:lvl2pPr>
              <a:buClr>
                <a:schemeClr val="bg1">
                  <a:lumMod val="95000"/>
                </a:schemeClr>
              </a:buClr>
              <a:defRPr sz="2000"/>
            </a:lvl2pPr>
            <a:lvl3pPr>
              <a:buClr>
                <a:schemeClr val="bg1">
                  <a:lumMod val="95000"/>
                </a:schemeClr>
              </a:buClr>
              <a:defRPr sz="1800"/>
            </a:lvl3pPr>
            <a:lvl4pPr>
              <a:buClr>
                <a:schemeClr val="bg1">
                  <a:lumMod val="95000"/>
                </a:schemeClr>
              </a:buClr>
              <a:defRPr sz="1600"/>
            </a:lvl4pPr>
            <a:lvl5pPr>
              <a:buClr>
                <a:schemeClr val="bg1">
                  <a:lumMod val="95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idx="12"/>
          </p:nvPr>
        </p:nvSpPr>
        <p:spPr>
          <a:xfrm>
            <a:off x="4494212" y="14478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itle 16"/>
          <p:cNvSpPr>
            <a:spLocks noGrp="1"/>
          </p:cNvSpPr>
          <p:nvPr>
            <p:ph type="title"/>
          </p:nvPr>
        </p:nvSpPr>
        <p:spPr>
          <a:xfrm>
            <a:off x="152400" y="152400"/>
            <a:ext cx="8229600" cy="639763"/>
          </a:xfrm>
        </p:spPr>
        <p:txBody>
          <a:bodyPr/>
          <a:lstStyle>
            <a:lvl1pPr>
              <a:buNone/>
              <a:defRPr>
                <a:solidFill>
                  <a:srgbClr val="FFFF00"/>
                </a:solidFill>
              </a:defRPr>
            </a:lvl1pPr>
          </a:lstStyle>
          <a:p>
            <a:r>
              <a:rPr lang="en-US"/>
              <a:t>Click to edit Master title style</a:t>
            </a:r>
            <a:endParaRPr lang="en-US" dirty="0"/>
          </a:p>
        </p:txBody>
      </p:sp>
      <p:sp>
        <p:nvSpPr>
          <p:cNvPr id="18" name="Text Placeholder 10"/>
          <p:cNvSpPr>
            <a:spLocks noGrp="1"/>
          </p:cNvSpPr>
          <p:nvPr>
            <p:ph type="body" sz="quarter" idx="13"/>
          </p:nvPr>
        </p:nvSpPr>
        <p:spPr>
          <a:xfrm>
            <a:off x="359400" y="669600"/>
            <a:ext cx="8251200" cy="457200"/>
          </a:xfrm>
        </p:spPr>
        <p:txBody>
          <a:bodyPr>
            <a:normAutofit/>
          </a:bodyPr>
          <a:lstStyle>
            <a:lvl1pPr>
              <a:buFontTx/>
              <a:buNone/>
              <a:defRPr sz="2400" i="1"/>
            </a:lvl1pPr>
          </a:lstStyle>
          <a:p>
            <a:pPr lvl="0"/>
            <a:r>
              <a:rPr lang="en-US"/>
              <a:t>Click to edit Master text styles</a:t>
            </a:r>
          </a:p>
        </p:txBody>
      </p:sp>
      <p:sp>
        <p:nvSpPr>
          <p:cNvPr id="8" name="Slide Number Placeholder 9"/>
          <p:cNvSpPr>
            <a:spLocks noGrp="1"/>
          </p:cNvSpPr>
          <p:nvPr>
            <p:ph type="sldNum" sz="quarter" idx="14"/>
          </p:nvPr>
        </p:nvSpPr>
        <p:spPr/>
        <p:txBody>
          <a:bodyPr/>
          <a:lstStyle>
            <a:lvl1pPr>
              <a:defRPr>
                <a:solidFill>
                  <a:prstClr val="black"/>
                </a:solidFill>
              </a:defRPr>
            </a:lvl1pPr>
          </a:lstStyle>
          <a:p>
            <a:pPr>
              <a:defRPr/>
            </a:pPr>
            <a:fld id="{5F3ADFC1-8A54-4FD2-86E7-80B1DEEF1925}" type="slidenum">
              <a:rPr lang="en-US"/>
              <a:pPr>
                <a:defRPr/>
              </a:pPr>
              <a:t>‹#›</a:t>
            </a:fld>
            <a:endParaRPr lang="en-US" dirty="0"/>
          </a:p>
        </p:txBody>
      </p:sp>
      <p:sp>
        <p:nvSpPr>
          <p:cNvPr id="9" name="Footer Placeholder 10"/>
          <p:cNvSpPr>
            <a:spLocks noGrp="1"/>
          </p:cNvSpPr>
          <p:nvPr>
            <p:ph type="ftr" sz="quarter" idx="15"/>
          </p:nvPr>
        </p:nvSpPr>
        <p:spPr/>
        <p:txBody>
          <a:bodyPr/>
          <a:lstStyle>
            <a:lvl1pPr>
              <a:defRPr dirty="0">
                <a:solidFill>
                  <a:prstClr val="black"/>
                </a:solidFill>
              </a:defRPr>
            </a:lvl1pPr>
          </a:lstStyle>
          <a:p>
            <a:pPr>
              <a:defRPr/>
            </a:pPr>
            <a:endParaRPr lang="en-US" dirty="0"/>
          </a:p>
        </p:txBody>
      </p:sp>
    </p:spTree>
    <p:extLst>
      <p:ext uri="{BB962C8B-B14F-4D97-AF65-F5344CB8AC3E}">
        <p14:creationId xmlns:p14="http://schemas.microsoft.com/office/powerpoint/2010/main" val="153989016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lstStyle>
            <a:lvl1pPr marL="168524" indent="0" algn="l">
              <a:defRPr sz="2800"/>
            </a:lvl1pPr>
          </a:lstStyle>
          <a:p>
            <a:r>
              <a:rPr lang="en-US"/>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C7571BC3-ECE8-4E8A-9F23-3E08E979D91E}" type="slidenum">
              <a:rPr lang="en-US"/>
              <a:pPr>
                <a:defRPr/>
              </a:pPr>
              <a:t>‹#›</a:t>
            </a:fld>
            <a:endParaRPr lang="en-US" dirty="0"/>
          </a:p>
        </p:txBody>
      </p:sp>
    </p:spTree>
    <p:extLst>
      <p:ext uri="{BB962C8B-B14F-4D97-AF65-F5344CB8AC3E}">
        <p14:creationId xmlns:p14="http://schemas.microsoft.com/office/powerpoint/2010/main" val="2907708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41837"/>
          </a:xfrm>
          <a:ln>
            <a:noFill/>
          </a:ln>
        </p:spPr>
        <p:txBody>
          <a:bodyPr/>
          <a:lstStyle>
            <a:lvl1pPr>
              <a:buClr>
                <a:schemeClr val="accent4"/>
              </a:buClr>
              <a:defRPr/>
            </a:lvl1pPr>
            <a:lvl2pPr>
              <a:buClr>
                <a:schemeClr val="accent3"/>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457200" y="381000"/>
            <a:ext cx="8229600" cy="838200"/>
          </a:xfrm>
        </p:spPr>
        <p:txBody>
          <a:bodyPr/>
          <a:lstStyle>
            <a:lvl1pPr>
              <a:buNone/>
              <a:defRPr baseline="0">
                <a:solidFill>
                  <a:srgbClr val="FFFF00"/>
                </a:solidFill>
              </a:defRPr>
            </a:lvl1pPr>
          </a:lstStyle>
          <a:p>
            <a:r>
              <a:rPr lang="en-US" dirty="0"/>
              <a:t>Click to edit Master title style</a:t>
            </a:r>
          </a:p>
        </p:txBody>
      </p:sp>
      <p:sp>
        <p:nvSpPr>
          <p:cNvPr id="4" name="Date Placeholder 9"/>
          <p:cNvSpPr>
            <a:spLocks noGrp="1"/>
          </p:cNvSpPr>
          <p:nvPr>
            <p:ph type="dt" sz="half" idx="10"/>
          </p:nvPr>
        </p:nvSpPr>
        <p:spPr>
          <a:xfrm>
            <a:off x="457200" y="6356350"/>
            <a:ext cx="1981200" cy="365125"/>
          </a:xfrm>
          <a:prstGeom prst="rect">
            <a:avLst/>
          </a:prstGeom>
        </p:spPr>
        <p:txBody>
          <a:bodyPr/>
          <a:lstStyle>
            <a:lvl1pPr>
              <a:defRPr smtClean="0">
                <a:solidFill>
                  <a:prstClr val="black">
                    <a:tint val="75000"/>
                  </a:prstClr>
                </a:solidFill>
              </a:defRPr>
            </a:lvl1pPr>
          </a:lstStyle>
          <a:p>
            <a:pPr>
              <a:defRPr/>
            </a:pPr>
            <a:fld id="{747916D5-C2A0-4B8F-AC5D-4878D5C69671}" type="datetime1">
              <a:rPr lang="en-US"/>
              <a:pPr>
                <a:defRPr/>
              </a:pPr>
              <a:t>11/28/2017</a:t>
            </a:fld>
            <a:endParaRPr lang="en-US"/>
          </a:p>
        </p:txBody>
      </p:sp>
      <p:sp>
        <p:nvSpPr>
          <p:cNvPr id="5" name="Footer Placeholder 21"/>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6" name="Slide Number Placeholder 17"/>
          <p:cNvSpPr>
            <a:spLocks noGrp="1"/>
          </p:cNvSpPr>
          <p:nvPr>
            <p:ph type="sldNum" sz="quarter" idx="12"/>
          </p:nvPr>
        </p:nvSpPr>
        <p:spPr/>
        <p:txBody>
          <a:bodyPr/>
          <a:lstStyle>
            <a:lvl1pPr>
              <a:defRPr>
                <a:solidFill>
                  <a:prstClr val="black">
                    <a:tint val="75000"/>
                  </a:prstClr>
                </a:solidFill>
              </a:defRPr>
            </a:lvl1pPr>
          </a:lstStyle>
          <a:p>
            <a:pPr>
              <a:defRPr/>
            </a:pPr>
            <a:fld id="{DABFBD96-D1ED-4BD4-BF4C-314257A2F33A}" type="slidenum">
              <a:rPr lang="en-US"/>
              <a:pPr>
                <a:defRPr/>
              </a:pPr>
              <a:t>‹#›</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41837"/>
          </a:xfrm>
          <a:ln>
            <a:noFill/>
          </a:ln>
        </p:spPr>
        <p:txBody>
          <a:bodyPr/>
          <a:lstStyle>
            <a:lvl1pPr>
              <a:buClr>
                <a:schemeClr val="accent4"/>
              </a:buClr>
              <a:defRPr/>
            </a:lvl1pPr>
            <a:lvl2pPr>
              <a:buClr>
                <a:schemeClr val="accent3"/>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457200" y="228600"/>
            <a:ext cx="8229600" cy="838200"/>
          </a:xfrm>
          <a:effectLst>
            <a:outerShdw blurRad="50800" dist="50800" dir="5400000" algn="ctr" rotWithShape="0">
              <a:schemeClr val="bg1"/>
            </a:outerShdw>
          </a:effectLst>
        </p:spPr>
        <p:txBody>
          <a:bodyPr/>
          <a:lstStyle>
            <a:lvl1pPr>
              <a:buNone/>
              <a:defRPr baseline="0">
                <a:solidFill>
                  <a:schemeClr val="accent2">
                    <a:lumMod val="75000"/>
                  </a:schemeClr>
                </a:solidFill>
                <a:effectLst>
                  <a:outerShdw blurRad="38100" dist="38100" dir="2700000" algn="tl">
                    <a:srgbClr val="000000">
                      <a:alpha val="43137"/>
                    </a:srgbClr>
                  </a:outerShdw>
                </a:effectLst>
              </a:defRPr>
            </a:lvl1pPr>
          </a:lstStyle>
          <a:p>
            <a:r>
              <a:rPr lang="en-US" dirty="0"/>
              <a:t>Click to edit Master title style</a:t>
            </a:r>
          </a:p>
        </p:txBody>
      </p:sp>
      <p:sp>
        <p:nvSpPr>
          <p:cNvPr id="4" name="Date Placeholder 9"/>
          <p:cNvSpPr>
            <a:spLocks noGrp="1"/>
          </p:cNvSpPr>
          <p:nvPr>
            <p:ph type="dt" sz="half" idx="10"/>
          </p:nvPr>
        </p:nvSpPr>
        <p:spPr>
          <a:xfrm>
            <a:off x="457200" y="6356350"/>
            <a:ext cx="1981200" cy="365125"/>
          </a:xfrm>
          <a:prstGeom prst="rect">
            <a:avLst/>
          </a:prstGeom>
        </p:spPr>
        <p:txBody>
          <a:bodyPr/>
          <a:lstStyle>
            <a:lvl1pPr>
              <a:defRPr>
                <a:solidFill>
                  <a:prstClr val="black"/>
                </a:solidFill>
              </a:defRPr>
            </a:lvl1pPr>
          </a:lstStyle>
          <a:p>
            <a:pPr>
              <a:defRPr/>
            </a:pPr>
            <a:fld id="{B05A681B-47AF-4E23-9651-6E8757B077F9}" type="datetime1">
              <a:rPr lang="en-US" smtClean="0"/>
              <a:pPr>
                <a:defRPr/>
              </a:pPr>
              <a:t>11/28/2017</a:t>
            </a:fld>
            <a:endParaRPr lang="en-US"/>
          </a:p>
        </p:txBody>
      </p:sp>
      <p:sp>
        <p:nvSpPr>
          <p:cNvPr id="5" name="Footer Placeholder 21"/>
          <p:cNvSpPr>
            <a:spLocks noGrp="1"/>
          </p:cNvSpPr>
          <p:nvPr>
            <p:ph type="ftr" sz="quarter" idx="11"/>
          </p:nvPr>
        </p:nvSpPr>
        <p:spPr>
          <a:xfrm>
            <a:off x="609600" y="6248400"/>
            <a:ext cx="5421313" cy="365125"/>
          </a:xfrm>
          <a:prstGeom prst="rect">
            <a:avLst/>
          </a:prstGeom>
        </p:spPr>
        <p:txBody>
          <a:bodyPr/>
          <a:lstStyle>
            <a:lvl1pPr>
              <a:defRPr>
                <a:solidFill>
                  <a:srgbClr val="676A55"/>
                </a:solidFill>
              </a:defRPr>
            </a:lvl1pPr>
          </a:lstStyle>
          <a:p>
            <a:pPr>
              <a:defRPr/>
            </a:pPr>
            <a:endParaRPr lang="en-US"/>
          </a:p>
        </p:txBody>
      </p:sp>
      <p:sp>
        <p:nvSpPr>
          <p:cNvPr id="8" name="Slide Number Placeholder 17"/>
          <p:cNvSpPr>
            <a:spLocks noGrp="1"/>
          </p:cNvSpPr>
          <p:nvPr>
            <p:ph type="sldNum" sz="quarter" idx="12"/>
          </p:nvPr>
        </p:nvSpPr>
        <p:spPr>
          <a:xfrm>
            <a:off x="146304" y="6210300"/>
            <a:ext cx="457200" cy="457200"/>
          </a:xfrm>
        </p:spPr>
        <p:txBody>
          <a:bodyPr/>
          <a:lstStyle>
            <a:lvl1pPr>
              <a:defRPr>
                <a:solidFill>
                  <a:schemeClr val="bg1"/>
                </a:solidFill>
              </a:defRPr>
            </a:lvl1pPr>
          </a:lstStyle>
          <a:p>
            <a:pPr>
              <a:defRPr/>
            </a:pPr>
            <a:fld id="{6267FCD8-B051-4A68-93DB-5C00CFDDAF63}" type="slidenum">
              <a:rPr lang="en-US" smtClean="0">
                <a:solidFill>
                  <a:prstClr val="white"/>
                </a:solidFill>
              </a:rPr>
              <a:pPr>
                <a:defRPr/>
              </a:pPr>
              <a:t>‹#›</a:t>
            </a:fld>
            <a:endParaRPr lang="en-US" dirty="0">
              <a:solidFill>
                <a:prstClr val="white"/>
              </a:solidFill>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564941-B927-4F60-BB1F-E3496CC34799}" type="datetimeFigureOut">
              <a:rPr lang="en-US" smtClean="0"/>
              <a:pPr/>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E5D41-DC95-462A-9574-7338D506374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564941-B927-4F60-BB1F-E3496CC34799}" type="datetimeFigureOut">
              <a:rPr lang="en-US" smtClean="0"/>
              <a:pPr/>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E5D41-DC95-462A-9574-7338D506374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564941-B927-4F60-BB1F-E3496CC34799}" type="datetimeFigureOut">
              <a:rPr lang="en-US" smtClean="0"/>
              <a:pPr/>
              <a:t>11/28/2017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E5D41-DC95-462A-9574-7338D506374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564941-B927-4F60-BB1F-E3496CC34799}" type="datetimeFigureOut">
              <a:rPr lang="en-US" smtClean="0"/>
              <a:pPr/>
              <a:t>11/28/2017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9E5D41-DC95-462A-9574-7338D506374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564941-B927-4F60-BB1F-E3496CC34799}" type="datetimeFigureOut">
              <a:rPr lang="en-US" smtClean="0"/>
              <a:pPr/>
              <a:t>11/28/2017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9E5D41-DC95-462A-9574-7338D506374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64941-B927-4F60-BB1F-E3496CC34799}" type="datetimeFigureOut">
              <a:rPr lang="en-US" smtClean="0"/>
              <a:pPr/>
              <a:t>11/28/2017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9E5D41-DC95-462A-9574-7338D50637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564941-B927-4F60-BB1F-E3496CC34799}" type="datetimeFigureOut">
              <a:rPr lang="en-US" smtClean="0"/>
              <a:pPr/>
              <a:t>11/28/2017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E5D41-DC95-462A-9574-7338D506374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564941-B927-4F60-BB1F-E3496CC34799}" type="datetimeFigureOut">
              <a:rPr lang="en-US" smtClean="0"/>
              <a:pPr/>
              <a:t>11/28/2017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E5D41-DC95-462A-9574-7338D506374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564941-B927-4F60-BB1F-E3496CC34799}" type="datetimeFigureOut">
              <a:rPr lang="en-US" smtClean="0"/>
              <a:pPr/>
              <a:t>11/28/2017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9E5D41-DC95-462A-9574-7338D506374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education.ohio.gov/GD/Templates/Pages/ODE/ODEDetail.aspx?page=3&amp;TopicRelationID=1696&amp;ContentID=83819&amp;Content=105524"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7.xml.rels><?xml version="1.0" encoding="UTF-8" standalone="yes"?>
<Relationships xmlns="http://schemas.openxmlformats.org/package/2006/relationships"><Relationship Id="rId3" Type="http://schemas.openxmlformats.org/officeDocument/2006/relationships/hyperlink" Target="http://www.ode.state.oh.us/GD/Templates/Pages/ODE/ODEDetail.aspx?page=3&amp;TopicRelationID=1699&amp;ContentID=86942"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0.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C:\Users\Paula.Mahaley\AppData\Local\Microsoft\Windows\Temporary Internet Files\Content.IE5\ZI6QLIS8\MP90043938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8600"/>
            <a:ext cx="9144000" cy="608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6"/>
          <p:cNvSpPr>
            <a:spLocks noGrp="1" noChangeArrowheads="1"/>
          </p:cNvSpPr>
          <p:nvPr>
            <p:ph type="ctrTitle"/>
          </p:nvPr>
        </p:nvSpPr>
        <p:spPr>
          <a:xfrm>
            <a:off x="381000" y="762000"/>
            <a:ext cx="8382000" cy="5486400"/>
          </a:xfrm>
        </p:spPr>
        <p:txBody>
          <a:bodyPr>
            <a:normAutofit fontScale="90000"/>
          </a:bodyPr>
          <a:lstStyle/>
          <a:p>
            <a:pPr eaLnBrk="1" hangingPunct="1">
              <a:defRPr/>
            </a:pPr>
            <a:br>
              <a:rPr lang="en-US" sz="4000" b="1" dirty="0">
                <a:effectLst>
                  <a:outerShdw blurRad="38100" dist="38100" dir="2700000" algn="tl">
                    <a:srgbClr val="C0C0C0"/>
                  </a:outerShdw>
                </a:effectLst>
              </a:rPr>
            </a:br>
            <a:r>
              <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rPr>
              <a:t>Social Studies 6-12</a:t>
            </a:r>
            <a:br>
              <a:rPr lang="en-US" sz="530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5300" dirty="0">
                <a:ln w="18415" cmpd="sng">
                  <a:solidFill>
                    <a:srgbClr val="FFFFFF"/>
                  </a:solidFill>
                  <a:prstDash val="solid"/>
                </a:ln>
                <a:solidFill>
                  <a:srgbClr val="FFFFFF"/>
                </a:solidFill>
                <a:effectLst>
                  <a:outerShdw blurRad="63500" dir="3600000" algn="tl" rotWithShape="0">
                    <a:srgbClr val="000000">
                      <a:alpha val="70000"/>
                    </a:srgbClr>
                  </a:outerShdw>
                </a:effectLst>
              </a:rPr>
              <a:t>Standards, Assessments, and Model Curriculum</a:t>
            </a:r>
            <a:br>
              <a:rPr lang="en-US" sz="530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Buckeye Local Schools  </a:t>
            </a:r>
            <a:br>
              <a:rPr lang="en-US" sz="6600" b="1" dirty="0">
                <a:solidFill>
                  <a:schemeClr val="accent2">
                    <a:lumMod val="75000"/>
                  </a:schemeClr>
                </a:solidFill>
                <a:effectLst>
                  <a:outerShdw blurRad="38100" dist="38100" dir="2700000" algn="tl">
                    <a:srgbClr val="C0C0C0"/>
                  </a:outerShdw>
                </a:effectLst>
              </a:rPr>
            </a:br>
            <a:br>
              <a:rPr lang="en-US" sz="2800" b="1" dirty="0"/>
            </a:br>
            <a:br>
              <a:rPr lang="en-US" sz="2400" b="1" dirty="0">
                <a:solidFill>
                  <a:schemeClr val="accent2">
                    <a:lumMod val="75000"/>
                  </a:schemeClr>
                </a:solidFill>
              </a:rPr>
            </a:br>
            <a:r>
              <a:rPr lang="en-US" sz="2400" b="1" dirty="0">
                <a:solidFill>
                  <a:schemeClr val="accent2">
                    <a:lumMod val="75000"/>
                  </a:schemeClr>
                </a:solidFill>
              </a:rPr>
              <a:t>                                                                           </a:t>
            </a:r>
            <a:r>
              <a:rPr lang="en-US" sz="2000" b="1" dirty="0">
                <a:solidFill>
                  <a:schemeClr val="accent2">
                    <a:lumMod val="75000"/>
                  </a:schemeClr>
                </a:solidFill>
              </a:rPr>
              <a:t>Some slides adapted from</a:t>
            </a:r>
            <a:br>
              <a:rPr lang="en-US" sz="2000" b="1" dirty="0">
                <a:solidFill>
                  <a:schemeClr val="accent2">
                    <a:lumMod val="75000"/>
                  </a:schemeClr>
                </a:solidFill>
              </a:rPr>
            </a:br>
            <a:r>
              <a:rPr lang="en-US" sz="2000" b="1" dirty="0">
                <a:solidFill>
                  <a:schemeClr val="accent2">
                    <a:lumMod val="75000"/>
                  </a:schemeClr>
                </a:solidFill>
              </a:rPr>
              <a:t>                                                                                            </a:t>
            </a:r>
            <a:r>
              <a:rPr lang="en-US" sz="1800" dirty="0">
                <a:solidFill>
                  <a:schemeClr val="accent2">
                    <a:lumMod val="75000"/>
                  </a:schemeClr>
                </a:solidFill>
              </a:rPr>
              <a:t>Ohio Department of Education</a:t>
            </a:r>
            <a:br>
              <a:rPr lang="en-US" sz="2000" dirty="0">
                <a:solidFill>
                  <a:schemeClr val="accent2">
                    <a:lumMod val="75000"/>
                  </a:schemeClr>
                </a:solidFill>
              </a:rPr>
            </a:br>
            <a:br>
              <a:rPr lang="en-US" sz="5400" b="1" dirty="0">
                <a:solidFill>
                  <a:schemeClr val="accent2">
                    <a:lumMod val="75000"/>
                  </a:schemeClr>
                </a:solidFill>
              </a:rPr>
            </a:br>
            <a:endParaRPr lang="en-US" sz="5400" dirty="0">
              <a:solidFill>
                <a:schemeClr val="accent2">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4980" y="1143000"/>
            <a:ext cx="3733800" cy="5029200"/>
          </a:xfrm>
        </p:spPr>
        <p:txBody>
          <a:bodyPr anchor="t"/>
          <a:lstStyle/>
          <a:p>
            <a:pPr eaLnBrk="1" hangingPunct="1">
              <a:spcAft>
                <a:spcPts val="1200"/>
              </a:spcAft>
              <a:defRPr/>
            </a:pPr>
            <a:r>
              <a:rPr lang="en-US" sz="4600" dirty="0">
                <a:solidFill>
                  <a:srgbClr val="C00000"/>
                </a:solidFill>
                <a:effectLst>
                  <a:outerShdw blurRad="38100" dist="38100" dir="2700000" algn="tl">
                    <a:srgbClr val="000000">
                      <a:alpha val="43137"/>
                    </a:srgbClr>
                  </a:outerShdw>
                </a:effectLst>
              </a:rPr>
              <a:t>PARCC:</a:t>
            </a:r>
            <a:br>
              <a:rPr lang="en-US" sz="3600" dirty="0"/>
            </a:br>
            <a:r>
              <a:rPr lang="en-US" sz="1500" dirty="0"/>
              <a:t> </a:t>
            </a:r>
            <a:br>
              <a:rPr lang="en-US" sz="3600" dirty="0"/>
            </a:br>
            <a:r>
              <a:rPr lang="en-US" sz="3800" dirty="0">
                <a:solidFill>
                  <a:schemeClr val="accent2">
                    <a:lumMod val="75000"/>
                  </a:schemeClr>
                </a:solidFill>
              </a:rPr>
              <a:t>Assessments Designed for Students in the 21</a:t>
            </a:r>
            <a:r>
              <a:rPr lang="en-US" sz="3800" baseline="30000" dirty="0">
                <a:solidFill>
                  <a:schemeClr val="accent2">
                    <a:lumMod val="75000"/>
                  </a:schemeClr>
                </a:solidFill>
              </a:rPr>
              <a:t>st</a:t>
            </a:r>
            <a:r>
              <a:rPr lang="en-US" sz="3800" dirty="0">
                <a:solidFill>
                  <a:schemeClr val="accent2">
                    <a:lumMod val="75000"/>
                  </a:schemeClr>
                </a:solidFill>
              </a:rPr>
              <a:t> Century</a:t>
            </a:r>
          </a:p>
        </p:txBody>
      </p:sp>
      <p:pic>
        <p:nvPicPr>
          <p:cNvPr id="1026" name="Picture 2" descr="C:\Users\Brittany.Barrett\AppData\Local\Microsoft\Windows\Temporary Internet Files\Content.IE5\0SP49MMQ\MP90042656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295400"/>
            <a:ext cx="3819542" cy="38195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2743200" cy="990600"/>
          </a:xfrm>
        </p:spPr>
        <p:txBody>
          <a:bodyPr>
            <a:noAutofit/>
          </a:bodyPr>
          <a:lstStyle/>
          <a:p>
            <a:pPr algn="l" eaLnBrk="1" fontAlgn="auto" hangingPunct="1">
              <a:spcAft>
                <a:spcPts val="0"/>
              </a:spcAft>
              <a:defRPr/>
            </a:pPr>
            <a:r>
              <a:rPr lang="en-US" sz="5400" dirty="0">
                <a:solidFill>
                  <a:srgbClr val="C00000"/>
                </a:solidFill>
                <a:effectLst>
                  <a:outerShdw blurRad="38100" dist="38100" dir="2700000" algn="tl">
                    <a:srgbClr val="000000">
                      <a:alpha val="43137"/>
                    </a:srgbClr>
                  </a:outerShdw>
                </a:effectLst>
              </a:rPr>
              <a:t>PARCC</a:t>
            </a:r>
          </a:p>
        </p:txBody>
      </p:sp>
      <p:sp>
        <p:nvSpPr>
          <p:cNvPr id="3" name="Content Placeholder 2"/>
          <p:cNvSpPr>
            <a:spLocks noGrp="1"/>
          </p:cNvSpPr>
          <p:nvPr>
            <p:ph idx="1"/>
          </p:nvPr>
        </p:nvSpPr>
        <p:spPr>
          <a:xfrm>
            <a:off x="609600" y="1295400"/>
            <a:ext cx="8153400" cy="5168900"/>
          </a:xfrm>
        </p:spPr>
        <p:txBody>
          <a:bodyPr>
            <a:normAutofit lnSpcReduction="10000"/>
          </a:bodyPr>
          <a:lstStyle/>
          <a:p>
            <a:pPr eaLnBrk="1" fontAlgn="auto" hangingPunct="1">
              <a:spcAft>
                <a:spcPts val="0"/>
              </a:spcAft>
              <a:buClr>
                <a:schemeClr val="accent4"/>
              </a:buClr>
              <a:buSzPct val="80000"/>
              <a:buFontTx/>
              <a:buBlip>
                <a:blip r:embed="rId3"/>
              </a:buBlip>
              <a:defRPr/>
            </a:pPr>
            <a:r>
              <a:rPr lang="en-US" sz="2600" b="1" dirty="0">
                <a:solidFill>
                  <a:srgbClr val="C00000"/>
                </a:solidFill>
              </a:rPr>
              <a:t>Consortia of 24 states + D.C. </a:t>
            </a:r>
          </a:p>
          <a:p>
            <a:pPr eaLnBrk="1" fontAlgn="auto" hangingPunct="1">
              <a:spcAft>
                <a:spcPts val="0"/>
              </a:spcAft>
              <a:buClr>
                <a:schemeClr val="accent4"/>
              </a:buClr>
              <a:buSzPct val="80000"/>
              <a:buFontTx/>
              <a:buBlip>
                <a:blip r:embed="rId3"/>
              </a:buBlip>
              <a:defRPr/>
            </a:pPr>
            <a:r>
              <a:rPr lang="en-US" sz="2600" dirty="0">
                <a:solidFill>
                  <a:schemeClr val="accent2">
                    <a:lumMod val="75000"/>
                  </a:schemeClr>
                </a:solidFill>
              </a:rPr>
              <a:t>English language arts and mathematics assessments</a:t>
            </a:r>
          </a:p>
          <a:p>
            <a:pPr eaLnBrk="1" fontAlgn="auto" hangingPunct="1">
              <a:spcAft>
                <a:spcPts val="0"/>
              </a:spcAft>
              <a:buClr>
                <a:schemeClr val="accent4"/>
              </a:buClr>
              <a:buSzPct val="80000"/>
              <a:buFontTx/>
              <a:buBlip>
                <a:blip r:embed="rId3"/>
              </a:buBlip>
              <a:defRPr/>
            </a:pPr>
            <a:r>
              <a:rPr lang="en-US" sz="2600" dirty="0">
                <a:solidFill>
                  <a:schemeClr val="accent2">
                    <a:lumMod val="75000"/>
                  </a:schemeClr>
                </a:solidFill>
              </a:rPr>
              <a:t>On-line testing</a:t>
            </a:r>
          </a:p>
          <a:p>
            <a:pPr eaLnBrk="1" fontAlgn="auto" hangingPunct="1">
              <a:spcAft>
                <a:spcPts val="0"/>
              </a:spcAft>
              <a:buClr>
                <a:schemeClr val="accent4"/>
              </a:buClr>
              <a:buSzPct val="80000"/>
              <a:buFontTx/>
              <a:buBlip>
                <a:blip r:embed="rId3"/>
              </a:buBlip>
              <a:defRPr/>
            </a:pPr>
            <a:r>
              <a:rPr lang="en-US" sz="2600" b="1" dirty="0">
                <a:solidFill>
                  <a:schemeClr val="accent2">
                    <a:lumMod val="75000"/>
                  </a:schemeClr>
                </a:solidFill>
              </a:rPr>
              <a:t>Item Types</a:t>
            </a:r>
          </a:p>
          <a:p>
            <a:pPr marL="822960" lvl="1" indent="-457200" eaLnBrk="1" fontAlgn="auto" hangingPunct="1">
              <a:lnSpc>
                <a:spcPct val="110000"/>
              </a:lnSpc>
              <a:spcAft>
                <a:spcPts val="0"/>
              </a:spcAft>
              <a:buClr>
                <a:schemeClr val="tx1"/>
              </a:buClr>
              <a:buSzPct val="80000"/>
              <a:buFontTx/>
              <a:buBlip>
                <a:blip r:embed="rId4"/>
              </a:buBlip>
              <a:defRPr/>
            </a:pPr>
            <a:r>
              <a:rPr lang="en-US" sz="2600" dirty="0">
                <a:solidFill>
                  <a:schemeClr val="accent2">
                    <a:lumMod val="75000"/>
                  </a:schemeClr>
                </a:solidFill>
              </a:rPr>
              <a:t>Multiple-choice items	</a:t>
            </a:r>
          </a:p>
          <a:p>
            <a:pPr marL="822960" lvl="1" indent="-457200" eaLnBrk="1" fontAlgn="auto" hangingPunct="1">
              <a:lnSpc>
                <a:spcPct val="110000"/>
              </a:lnSpc>
              <a:spcAft>
                <a:spcPts val="0"/>
              </a:spcAft>
              <a:buClr>
                <a:schemeClr val="tx1"/>
              </a:buClr>
              <a:buSzPct val="80000"/>
              <a:buFontTx/>
              <a:buBlip>
                <a:blip r:embed="rId4"/>
              </a:buBlip>
              <a:defRPr/>
            </a:pPr>
            <a:r>
              <a:rPr lang="en-US" sz="2600" dirty="0">
                <a:solidFill>
                  <a:schemeClr val="accent2">
                    <a:lumMod val="75000"/>
                  </a:schemeClr>
                </a:solidFill>
              </a:rPr>
              <a:t>Extended-response items</a:t>
            </a:r>
          </a:p>
          <a:p>
            <a:pPr marL="822960" lvl="1" indent="-457200" eaLnBrk="1" fontAlgn="auto" hangingPunct="1">
              <a:lnSpc>
                <a:spcPct val="110000"/>
              </a:lnSpc>
              <a:spcAft>
                <a:spcPts val="0"/>
              </a:spcAft>
              <a:buClr>
                <a:schemeClr val="tx1"/>
              </a:buClr>
              <a:buSzPct val="80000"/>
              <a:buFontTx/>
              <a:buBlip>
                <a:blip r:embed="rId4"/>
              </a:buBlip>
              <a:defRPr/>
            </a:pPr>
            <a:r>
              <a:rPr lang="en-US" sz="2600" dirty="0">
                <a:solidFill>
                  <a:schemeClr val="accent2">
                    <a:lumMod val="75000"/>
                  </a:schemeClr>
                </a:solidFill>
              </a:rPr>
              <a:t>Technology-enhanced items</a:t>
            </a:r>
          </a:p>
          <a:p>
            <a:pPr marL="806450" lvl="1" indent="-457200" eaLnBrk="1" fontAlgn="auto" hangingPunct="1">
              <a:spcAft>
                <a:spcPts val="0"/>
              </a:spcAft>
              <a:buClr>
                <a:schemeClr val="accent4"/>
              </a:buClr>
              <a:buSzPct val="80000"/>
              <a:buBlip>
                <a:blip r:embed="rId4"/>
              </a:buBlip>
              <a:defRPr/>
            </a:pPr>
            <a:r>
              <a:rPr lang="en-US" sz="2600" dirty="0">
                <a:solidFill>
                  <a:schemeClr val="accent2">
                    <a:lumMod val="75000"/>
                  </a:schemeClr>
                </a:solidFill>
              </a:rPr>
              <a:t>Performance Task items</a:t>
            </a:r>
          </a:p>
          <a:p>
            <a:pPr marL="349250" lvl="1" indent="-336550" eaLnBrk="1" hangingPunct="1">
              <a:buClr>
                <a:schemeClr val="accent2"/>
              </a:buClr>
              <a:buSzPct val="90000"/>
              <a:buFontTx/>
              <a:buBlip>
                <a:blip r:embed="rId3"/>
              </a:buBlip>
              <a:defRPr/>
            </a:pPr>
            <a:r>
              <a:rPr lang="en-US" sz="2600" dirty="0">
                <a:solidFill>
                  <a:srgbClr val="002060"/>
                </a:solidFill>
              </a:rPr>
              <a:t>Rapid reporting system to inform instruction and accountability</a:t>
            </a:r>
          </a:p>
          <a:p>
            <a:pPr marL="349250" lvl="1" indent="-336550" eaLnBrk="1" hangingPunct="1">
              <a:buClr>
                <a:schemeClr val="accent2"/>
              </a:buClr>
              <a:buSzPct val="90000"/>
              <a:buFontTx/>
              <a:buBlip>
                <a:blip r:embed="rId3"/>
              </a:buBlip>
              <a:defRPr/>
            </a:pPr>
            <a:r>
              <a:rPr lang="en-US" sz="2600" dirty="0">
                <a:solidFill>
                  <a:schemeClr val="accent2">
                    <a:lumMod val="75000"/>
                  </a:schemeClr>
                </a:solidFill>
              </a:rPr>
              <a:t>Teachers involved in developing and scoring tests</a:t>
            </a:r>
            <a:endParaRPr lang="en-US" sz="2600" dirty="0">
              <a:solidFill>
                <a:srgbClr val="002060"/>
              </a:solidFill>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09600" y="228600"/>
            <a:ext cx="3048000" cy="1143000"/>
          </a:xfrm>
        </p:spPr>
        <p:txBody>
          <a:bodyPr/>
          <a:lstStyle/>
          <a:p>
            <a:pPr eaLnBrk="1" hangingPunct="1">
              <a:defRPr/>
            </a:pPr>
            <a:r>
              <a:rPr lang="en-US" sz="5400" dirty="0">
                <a:solidFill>
                  <a:srgbClr val="C00000"/>
                </a:solidFill>
                <a:effectLst>
                  <a:outerShdw blurRad="38100" dist="38100" dir="2700000" algn="tl">
                    <a:srgbClr val="000000">
                      <a:alpha val="43137"/>
                    </a:srgbClr>
                  </a:outerShdw>
                </a:effectLst>
              </a:rPr>
              <a:t>PARCC</a:t>
            </a:r>
          </a:p>
        </p:txBody>
      </p:sp>
      <p:sp>
        <p:nvSpPr>
          <p:cNvPr id="3" name="Content Placeholder 2"/>
          <p:cNvSpPr>
            <a:spLocks noGrp="1"/>
          </p:cNvSpPr>
          <p:nvPr>
            <p:ph idx="1"/>
          </p:nvPr>
        </p:nvSpPr>
        <p:spPr>
          <a:xfrm>
            <a:off x="838200" y="1447800"/>
            <a:ext cx="7772400" cy="4724400"/>
          </a:xfrm>
        </p:spPr>
        <p:txBody>
          <a:bodyPr/>
          <a:lstStyle/>
          <a:p>
            <a:pPr eaLnBrk="1" hangingPunct="1">
              <a:spcAft>
                <a:spcPts val="600"/>
              </a:spcAft>
              <a:buClr>
                <a:schemeClr val="accent1">
                  <a:lumMod val="75000"/>
                </a:schemeClr>
              </a:buClr>
              <a:buSzPct val="70000"/>
              <a:buNone/>
              <a:defRPr/>
            </a:pPr>
            <a:r>
              <a:rPr lang="en-US" b="1" dirty="0">
                <a:solidFill>
                  <a:srgbClr val="002060"/>
                </a:solidFill>
              </a:rPr>
              <a:t>Components: </a:t>
            </a:r>
          </a:p>
          <a:p>
            <a:pPr marL="977900" lvl="1" indent="-457200">
              <a:spcAft>
                <a:spcPts val="600"/>
              </a:spcAft>
              <a:buClr>
                <a:schemeClr val="accent2"/>
              </a:buClr>
              <a:buSzPct val="90000"/>
              <a:buFont typeface="+mj-lt"/>
              <a:buAutoNum type="arabicParenR"/>
              <a:defRPr/>
            </a:pPr>
            <a:r>
              <a:rPr lang="en-US" sz="3000" dirty="0">
                <a:solidFill>
                  <a:srgbClr val="002060"/>
                </a:solidFill>
              </a:rPr>
              <a:t>Diagnostic </a:t>
            </a:r>
            <a:r>
              <a:rPr lang="en-US" sz="3000" dirty="0">
                <a:solidFill>
                  <a:schemeClr val="accent2">
                    <a:lumMod val="75000"/>
                  </a:schemeClr>
                </a:solidFill>
              </a:rPr>
              <a:t>(</a:t>
            </a:r>
            <a:r>
              <a:rPr lang="en-US" sz="3000" dirty="0">
                <a:solidFill>
                  <a:srgbClr val="C00000"/>
                </a:solidFill>
              </a:rPr>
              <a:t>optional</a:t>
            </a:r>
            <a:r>
              <a:rPr lang="en-US" sz="3000" dirty="0">
                <a:solidFill>
                  <a:schemeClr val="accent2">
                    <a:lumMod val="75000"/>
                  </a:schemeClr>
                </a:solidFill>
              </a:rPr>
              <a:t>)</a:t>
            </a:r>
            <a:endParaRPr lang="en-US" sz="3000" dirty="0">
              <a:solidFill>
                <a:srgbClr val="002060"/>
              </a:solidFill>
            </a:endParaRPr>
          </a:p>
          <a:p>
            <a:pPr marL="977900" lvl="1" indent="-457200">
              <a:spcAft>
                <a:spcPts val="600"/>
              </a:spcAft>
              <a:buClr>
                <a:schemeClr val="accent2"/>
              </a:buClr>
              <a:buSzPct val="90000"/>
              <a:buFont typeface="+mj-lt"/>
              <a:buAutoNum type="arabicParenR"/>
              <a:defRPr/>
            </a:pPr>
            <a:r>
              <a:rPr lang="en-US" sz="3000" dirty="0">
                <a:solidFill>
                  <a:srgbClr val="002060"/>
                </a:solidFill>
              </a:rPr>
              <a:t>Mid-year </a:t>
            </a:r>
            <a:r>
              <a:rPr lang="en-US" sz="3000" dirty="0">
                <a:solidFill>
                  <a:schemeClr val="accent2">
                    <a:lumMod val="75000"/>
                  </a:schemeClr>
                </a:solidFill>
              </a:rPr>
              <a:t>(</a:t>
            </a:r>
            <a:r>
              <a:rPr lang="en-US" sz="3000" dirty="0">
                <a:solidFill>
                  <a:srgbClr val="C00000"/>
                </a:solidFill>
              </a:rPr>
              <a:t>optional</a:t>
            </a:r>
            <a:r>
              <a:rPr lang="en-US" sz="3000" dirty="0">
                <a:solidFill>
                  <a:schemeClr val="accent2">
                    <a:lumMod val="75000"/>
                  </a:schemeClr>
                </a:solidFill>
              </a:rPr>
              <a:t>)</a:t>
            </a:r>
            <a:endParaRPr lang="en-US" sz="3000" dirty="0">
              <a:solidFill>
                <a:srgbClr val="C00000"/>
              </a:solidFill>
            </a:endParaRPr>
          </a:p>
          <a:p>
            <a:pPr marL="977900" lvl="1" indent="-457200">
              <a:spcAft>
                <a:spcPts val="600"/>
              </a:spcAft>
              <a:buClr>
                <a:schemeClr val="accent2"/>
              </a:buClr>
              <a:buSzPct val="90000"/>
              <a:buFont typeface="+mj-lt"/>
              <a:buAutoNum type="arabicParenR"/>
              <a:defRPr/>
            </a:pPr>
            <a:r>
              <a:rPr lang="en-US" sz="3000" dirty="0">
                <a:solidFill>
                  <a:srgbClr val="002060"/>
                </a:solidFill>
              </a:rPr>
              <a:t>Performance Based (</a:t>
            </a:r>
            <a:r>
              <a:rPr lang="en-US" sz="3000" b="1" dirty="0">
                <a:solidFill>
                  <a:srgbClr val="C00000"/>
                </a:solidFill>
              </a:rPr>
              <a:t>required</a:t>
            </a:r>
            <a:r>
              <a:rPr lang="en-US" sz="3000" dirty="0">
                <a:solidFill>
                  <a:srgbClr val="C00000"/>
                </a:solidFill>
              </a:rPr>
              <a:t>*</a:t>
            </a:r>
            <a:r>
              <a:rPr lang="en-US" sz="3000" dirty="0">
                <a:solidFill>
                  <a:srgbClr val="002060"/>
                </a:solidFill>
              </a:rPr>
              <a:t>) </a:t>
            </a:r>
          </a:p>
          <a:p>
            <a:pPr marL="977900" lvl="1" indent="-457200">
              <a:spcAft>
                <a:spcPts val="600"/>
              </a:spcAft>
              <a:buClr>
                <a:schemeClr val="accent2"/>
              </a:buClr>
              <a:buSzPct val="90000"/>
              <a:buFont typeface="+mj-lt"/>
              <a:buAutoNum type="arabicParenR"/>
              <a:defRPr/>
            </a:pPr>
            <a:r>
              <a:rPr lang="en-US" sz="3000" dirty="0">
                <a:solidFill>
                  <a:srgbClr val="002060"/>
                </a:solidFill>
              </a:rPr>
              <a:t>End-of-year (</a:t>
            </a:r>
            <a:r>
              <a:rPr lang="en-US" sz="3000" b="1" dirty="0">
                <a:solidFill>
                  <a:srgbClr val="C00000"/>
                </a:solidFill>
              </a:rPr>
              <a:t>required*</a:t>
            </a:r>
            <a:r>
              <a:rPr lang="en-US" sz="3000" dirty="0">
                <a:solidFill>
                  <a:srgbClr val="002060"/>
                </a:solidFill>
              </a:rPr>
              <a:t>) </a:t>
            </a:r>
          </a:p>
          <a:p>
            <a:pPr marL="977900" lvl="1" indent="-457200">
              <a:spcAft>
                <a:spcPts val="600"/>
              </a:spcAft>
              <a:buClr>
                <a:schemeClr val="accent2"/>
              </a:buClr>
              <a:buSzPct val="90000"/>
              <a:buFont typeface="+mj-lt"/>
              <a:buAutoNum type="arabicParenR"/>
              <a:defRPr/>
            </a:pPr>
            <a:r>
              <a:rPr lang="en-US" sz="3000" dirty="0">
                <a:solidFill>
                  <a:srgbClr val="002060"/>
                </a:solidFill>
              </a:rPr>
              <a:t>Listening/Speaking (</a:t>
            </a:r>
            <a:r>
              <a:rPr lang="en-US" sz="3000" b="1" dirty="0">
                <a:solidFill>
                  <a:srgbClr val="C00000"/>
                </a:solidFill>
              </a:rPr>
              <a:t>required</a:t>
            </a:r>
            <a:r>
              <a:rPr lang="en-US" sz="3000" dirty="0">
                <a:solidFill>
                  <a:srgbClr val="002060"/>
                </a:solidFill>
              </a:rPr>
              <a:t>)</a:t>
            </a:r>
          </a:p>
          <a:p>
            <a:pPr marL="0" indent="0" eaLnBrk="1" hangingPunct="1">
              <a:buFontTx/>
              <a:buNone/>
              <a:defRPr/>
            </a:pPr>
            <a:r>
              <a:rPr lang="en-US" sz="1200" dirty="0">
                <a:solidFill>
                  <a:srgbClr val="C00000"/>
                </a:solidFill>
              </a:rPr>
              <a:t>	</a:t>
            </a:r>
          </a:p>
          <a:p>
            <a:pPr marL="0" indent="0" eaLnBrk="1" hangingPunct="1">
              <a:buFontTx/>
              <a:buNone/>
              <a:defRPr/>
            </a:pPr>
            <a:r>
              <a:rPr lang="en-US" dirty="0">
                <a:solidFill>
                  <a:srgbClr val="C00000"/>
                </a:solidFill>
              </a:rPr>
              <a:t>	*</a:t>
            </a:r>
            <a:r>
              <a:rPr lang="en-US" dirty="0">
                <a:solidFill>
                  <a:srgbClr val="002060"/>
                </a:solidFill>
              </a:rPr>
              <a:t> </a:t>
            </a:r>
            <a:r>
              <a:rPr lang="en-US" sz="2000" dirty="0">
                <a:solidFill>
                  <a:srgbClr val="002060"/>
                </a:solidFill>
              </a:rPr>
              <a:t>contributes to summative score</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yearba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447800"/>
            <a:ext cx="868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39"/>
          <p:cNvGrpSpPr>
            <a:grpSpLocks/>
          </p:cNvGrpSpPr>
          <p:nvPr/>
        </p:nvGrpSpPr>
        <p:grpSpPr bwMode="auto">
          <a:xfrm>
            <a:off x="7162800" y="2286000"/>
            <a:ext cx="1978025" cy="2590800"/>
            <a:chOff x="7394941" y="2176414"/>
            <a:chExt cx="1495401" cy="2113817"/>
          </a:xfrm>
        </p:grpSpPr>
        <p:cxnSp>
          <p:nvCxnSpPr>
            <p:cNvPr id="8" name="Straight Connector 7"/>
            <p:cNvCxnSpPr/>
            <p:nvPr/>
          </p:nvCxnSpPr>
          <p:spPr>
            <a:xfrm flipH="1">
              <a:off x="8049029" y="2176414"/>
              <a:ext cx="0" cy="528454"/>
            </a:xfrm>
            <a:prstGeom prst="line">
              <a:avLst/>
            </a:prstGeom>
            <a:ln w="38100">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8464" name="Picture 5" descr="clipboard.png"/>
            <p:cNvPicPr preferRelativeResize="0">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4941" y="2704868"/>
              <a:ext cx="1495401" cy="158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5" name="TextBox 35"/>
            <p:cNvSpPr txBox="1">
              <a:spLocks noChangeArrowheads="1"/>
            </p:cNvSpPr>
            <p:nvPr/>
          </p:nvSpPr>
          <p:spPr bwMode="auto">
            <a:xfrm>
              <a:off x="7549762" y="3241094"/>
              <a:ext cx="1191760" cy="866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defRPr/>
              </a:pPr>
              <a:r>
                <a:rPr lang="en-US" sz="1700" b="1" dirty="0">
                  <a:solidFill>
                    <a:schemeClr val="accent2">
                      <a:lumMod val="75000"/>
                    </a:schemeClr>
                  </a:solidFill>
                  <a:latin typeface="Calibri" pitchFamily="34" charset="0"/>
                </a:rPr>
                <a:t>End-of-Year /End-of-Course </a:t>
              </a:r>
            </a:p>
            <a:p>
              <a:pPr algn="ctr" eaLnBrk="1" hangingPunct="1">
                <a:defRPr/>
              </a:pPr>
              <a:r>
                <a:rPr lang="en-US" sz="1700" b="1" dirty="0">
                  <a:solidFill>
                    <a:schemeClr val="accent2">
                      <a:lumMod val="75000"/>
                    </a:schemeClr>
                  </a:solidFill>
                  <a:latin typeface="Calibri" pitchFamily="34" charset="0"/>
                </a:rPr>
                <a:t>Assessment</a:t>
              </a:r>
            </a:p>
            <a:p>
              <a:pPr algn="ctr" eaLnBrk="1" hangingPunct="1">
                <a:defRPr/>
              </a:pPr>
              <a:endParaRPr lang="en-US" sz="1200" b="1" dirty="0"/>
            </a:p>
          </p:txBody>
        </p:sp>
      </p:grpSp>
      <p:grpSp>
        <p:nvGrpSpPr>
          <p:cNvPr id="4" name="Group 34"/>
          <p:cNvGrpSpPr>
            <a:grpSpLocks/>
          </p:cNvGrpSpPr>
          <p:nvPr/>
        </p:nvGrpSpPr>
        <p:grpSpPr bwMode="auto">
          <a:xfrm>
            <a:off x="5116513" y="2292350"/>
            <a:ext cx="1979612" cy="2584450"/>
            <a:chOff x="5612310" y="2447264"/>
            <a:chExt cx="1456191" cy="2921492"/>
          </a:xfrm>
        </p:grpSpPr>
        <p:cxnSp>
          <p:nvCxnSpPr>
            <p:cNvPr id="13" name="Straight Connector 12"/>
            <p:cNvCxnSpPr>
              <a:endCxn id="18461" idx="0"/>
            </p:cNvCxnSpPr>
            <p:nvPr/>
          </p:nvCxnSpPr>
          <p:spPr>
            <a:xfrm>
              <a:off x="6321137" y="2447264"/>
              <a:ext cx="18684" cy="724989"/>
            </a:xfrm>
            <a:prstGeom prst="line">
              <a:avLst/>
            </a:prstGeom>
            <a:ln w="38100">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8461" name="Picture 18" descr="clipboard.png"/>
            <p:cNvPicPr preferRelativeResize="0">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2310" y="3172107"/>
              <a:ext cx="1454646" cy="219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5635665" y="3825462"/>
              <a:ext cx="1432836" cy="1148498"/>
            </a:xfrm>
            <a:prstGeom prst="rect">
              <a:avLst/>
            </a:prstGeom>
            <a:noFill/>
          </p:spPr>
          <p:txBody>
            <a:bodyPr>
              <a:spAutoFit/>
            </a:bodyPr>
            <a:lstStyle/>
            <a:p>
              <a:pPr algn="ctr" fontAlgn="auto">
                <a:spcBef>
                  <a:spcPts val="0"/>
                </a:spcBef>
                <a:spcAft>
                  <a:spcPts val="0"/>
                </a:spcAft>
                <a:defRPr/>
              </a:pPr>
              <a:r>
                <a:rPr lang="en-US" sz="2000" b="1" dirty="0">
                  <a:solidFill>
                    <a:schemeClr val="accent2">
                      <a:lumMod val="75000"/>
                    </a:schemeClr>
                  </a:solidFill>
                  <a:latin typeface="Calibri" pitchFamily="34" charset="0"/>
                  <a:ea typeface="+mn-ea"/>
                  <a:cs typeface="Calibri" pitchFamily="34" charset="0"/>
                </a:rPr>
                <a:t>Performance-Based</a:t>
              </a:r>
            </a:p>
            <a:p>
              <a:pPr algn="ctr" fontAlgn="auto">
                <a:spcBef>
                  <a:spcPts val="0"/>
                </a:spcBef>
                <a:spcAft>
                  <a:spcPts val="0"/>
                </a:spcAft>
                <a:defRPr/>
              </a:pPr>
              <a:r>
                <a:rPr lang="en-US" sz="2000" b="1" dirty="0">
                  <a:solidFill>
                    <a:schemeClr val="accent2">
                      <a:lumMod val="75000"/>
                    </a:schemeClr>
                  </a:solidFill>
                  <a:latin typeface="Calibri" pitchFamily="34" charset="0"/>
                  <a:ea typeface="+mn-ea"/>
                  <a:cs typeface="Calibri" pitchFamily="34" charset="0"/>
                </a:rPr>
                <a:t>Assessment</a:t>
              </a:r>
            </a:p>
          </p:txBody>
        </p:sp>
      </p:grpSp>
      <p:grpSp>
        <p:nvGrpSpPr>
          <p:cNvPr id="6" name="Group 43"/>
          <p:cNvGrpSpPr>
            <a:grpSpLocks/>
          </p:cNvGrpSpPr>
          <p:nvPr/>
        </p:nvGrpSpPr>
        <p:grpSpPr bwMode="auto">
          <a:xfrm>
            <a:off x="215900" y="5418138"/>
            <a:ext cx="4173538" cy="838200"/>
            <a:chOff x="310906" y="5908962"/>
            <a:chExt cx="5057412" cy="990600"/>
          </a:xfrm>
        </p:grpSpPr>
        <p:pic>
          <p:nvPicPr>
            <p:cNvPr id="18457" name="Picture 44" descr="key.png"/>
            <p:cNvPicPr>
              <a:picLocks noChangeAspect="1"/>
            </p:cNvPicPr>
            <p:nvPr/>
          </p:nvPicPr>
          <p:blipFill>
            <a:blip r:embed="rId5" cstate="print">
              <a:lum bright="8000"/>
              <a:extLst>
                <a:ext uri="{28A0092B-C50C-407E-A947-70E740481C1C}">
                  <a14:useLocalDpi xmlns:a14="http://schemas.microsoft.com/office/drawing/2010/main" val="0"/>
                </a:ext>
              </a:extLst>
            </a:blip>
            <a:srcRect/>
            <a:stretch>
              <a:fillRect/>
            </a:stretch>
          </p:blipFill>
          <p:spPr bwMode="auto">
            <a:xfrm>
              <a:off x="310906" y="5908962"/>
              <a:ext cx="501904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p:nvPr/>
          </p:nvSpPr>
          <p:spPr>
            <a:xfrm>
              <a:off x="1126555" y="6092823"/>
              <a:ext cx="1631299" cy="763587"/>
            </a:xfrm>
            <a:prstGeom prst="rect">
              <a:avLst/>
            </a:prstGeom>
            <a:noFill/>
          </p:spPr>
          <p:txBody>
            <a:bodyPr>
              <a:spAutoFit/>
            </a:bodyPr>
            <a:lstStyle/>
            <a:p>
              <a:pPr fontAlgn="auto">
                <a:spcBef>
                  <a:spcPts val="0"/>
                </a:spcBef>
                <a:spcAft>
                  <a:spcPts val="0"/>
                </a:spcAft>
                <a:defRPr/>
              </a:pPr>
              <a:r>
                <a:rPr lang="en-US" sz="1200" b="1" dirty="0">
                  <a:solidFill>
                    <a:schemeClr val="accent2">
                      <a:lumMod val="75000"/>
                    </a:schemeClr>
                  </a:solidFill>
                  <a:latin typeface="+mn-lt"/>
                  <a:ea typeface="+mn-ea"/>
                </a:rPr>
                <a:t>Summative assessment for accountability</a:t>
              </a:r>
            </a:p>
          </p:txBody>
        </p:sp>
        <p:sp>
          <p:nvSpPr>
            <p:cNvPr id="31" name="TextBox 30"/>
            <p:cNvSpPr txBox="1"/>
            <p:nvPr/>
          </p:nvSpPr>
          <p:spPr>
            <a:xfrm>
              <a:off x="3696621" y="6179126"/>
              <a:ext cx="1671697" cy="545955"/>
            </a:xfrm>
            <a:prstGeom prst="rect">
              <a:avLst/>
            </a:prstGeom>
            <a:noFill/>
          </p:spPr>
          <p:txBody>
            <a:bodyPr>
              <a:spAutoFit/>
            </a:bodyPr>
            <a:lstStyle/>
            <a:p>
              <a:pPr fontAlgn="auto">
                <a:spcBef>
                  <a:spcPts val="0"/>
                </a:spcBef>
                <a:spcAft>
                  <a:spcPts val="0"/>
                </a:spcAft>
                <a:defRPr/>
              </a:pPr>
              <a:r>
                <a:rPr lang="en-US" sz="1200" dirty="0">
                  <a:solidFill>
                    <a:schemeClr val="accent2">
                      <a:lumMod val="75000"/>
                    </a:schemeClr>
                  </a:solidFill>
                  <a:latin typeface="+mn-lt"/>
                  <a:ea typeface="+mn-ea"/>
                </a:rPr>
                <a:t>Formative assessment</a:t>
              </a:r>
            </a:p>
          </p:txBody>
        </p:sp>
      </p:grpSp>
      <p:grpSp>
        <p:nvGrpSpPr>
          <p:cNvPr id="7" name="Group 47"/>
          <p:cNvGrpSpPr>
            <a:grpSpLocks/>
          </p:cNvGrpSpPr>
          <p:nvPr/>
        </p:nvGrpSpPr>
        <p:grpSpPr bwMode="auto">
          <a:xfrm>
            <a:off x="468313" y="2895600"/>
            <a:ext cx="2046287" cy="2057400"/>
            <a:chOff x="5455526" y="4867082"/>
            <a:chExt cx="1217632" cy="1373805"/>
          </a:xfrm>
        </p:grpSpPr>
        <p:pic>
          <p:nvPicPr>
            <p:cNvPr id="18455" name="Picture 6" descr="clipboard-faded.png"/>
            <p:cNvPicPr>
              <a:picLocks/>
            </p:cNvPicPr>
            <p:nvPr/>
          </p:nvPicPr>
          <p:blipFill>
            <a:blip r:embed="rId6" cstate="print">
              <a:lum bright="12000"/>
              <a:extLst>
                <a:ext uri="{28A0092B-C50C-407E-A947-70E740481C1C}">
                  <a14:useLocalDpi xmlns:a14="http://schemas.microsoft.com/office/drawing/2010/main" val="0"/>
                </a:ext>
              </a:extLst>
            </a:blip>
            <a:srcRect/>
            <a:stretch>
              <a:fillRect/>
            </a:stretch>
          </p:blipFill>
          <p:spPr bwMode="auto">
            <a:xfrm>
              <a:off x="5455526" y="4867082"/>
              <a:ext cx="1217632" cy="137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6" name="TextBox 39"/>
            <p:cNvSpPr txBox="1">
              <a:spLocks noChangeArrowheads="1"/>
            </p:cNvSpPr>
            <p:nvPr/>
          </p:nvSpPr>
          <p:spPr bwMode="auto">
            <a:xfrm>
              <a:off x="5560380" y="5369538"/>
              <a:ext cx="984308" cy="47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defRPr/>
              </a:pPr>
              <a:r>
                <a:rPr lang="en-US" sz="2000" b="1" dirty="0">
                  <a:solidFill>
                    <a:schemeClr val="accent2">
                      <a:lumMod val="75000"/>
                    </a:schemeClr>
                  </a:solidFill>
                  <a:latin typeface="Calibri" pitchFamily="34" charset="0"/>
                </a:rPr>
                <a:t>Diagnostic Assessment</a:t>
              </a:r>
            </a:p>
          </p:txBody>
        </p:sp>
      </p:grpSp>
      <p:grpSp>
        <p:nvGrpSpPr>
          <p:cNvPr id="9" name="Group 47"/>
          <p:cNvGrpSpPr>
            <a:grpSpLocks/>
          </p:cNvGrpSpPr>
          <p:nvPr/>
        </p:nvGrpSpPr>
        <p:grpSpPr bwMode="auto">
          <a:xfrm>
            <a:off x="5410200" y="5354638"/>
            <a:ext cx="1143000" cy="1219200"/>
            <a:chOff x="5990451" y="4876800"/>
            <a:chExt cx="1405535" cy="1429562"/>
          </a:xfrm>
        </p:grpSpPr>
        <p:pic>
          <p:nvPicPr>
            <p:cNvPr id="18453" name="Picture 6" descr="clipboard-faded.png"/>
            <p:cNvPicPr>
              <a:picLocks noChangeAspect="1"/>
            </p:cNvPicPr>
            <p:nvPr/>
          </p:nvPicPr>
          <p:blipFill>
            <a:blip r:embed="rId6" cstate="print">
              <a:lum bright="12000"/>
              <a:extLst>
                <a:ext uri="{28A0092B-C50C-407E-A947-70E740481C1C}">
                  <a14:useLocalDpi xmlns:a14="http://schemas.microsoft.com/office/drawing/2010/main" val="0"/>
                </a:ext>
              </a:extLst>
            </a:blip>
            <a:srcRect/>
            <a:stretch>
              <a:fillRect/>
            </a:stretch>
          </p:blipFill>
          <p:spPr bwMode="auto">
            <a:xfrm>
              <a:off x="5990451" y="4876800"/>
              <a:ext cx="1405535" cy="142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4" name="TextBox 35"/>
            <p:cNvSpPr txBox="1">
              <a:spLocks noChangeArrowheads="1"/>
            </p:cNvSpPr>
            <p:nvPr/>
          </p:nvSpPr>
          <p:spPr bwMode="auto">
            <a:xfrm>
              <a:off x="5990451" y="5219299"/>
              <a:ext cx="1405535" cy="91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defRPr/>
              </a:pPr>
              <a:r>
                <a:rPr lang="en-US" sz="1500" b="1" dirty="0">
                  <a:solidFill>
                    <a:schemeClr val="accent2">
                      <a:lumMod val="75000"/>
                    </a:schemeClr>
                  </a:solidFill>
                  <a:latin typeface="Calibri" pitchFamily="34" charset="0"/>
                </a:rPr>
                <a:t>Speaking and Listening</a:t>
              </a:r>
            </a:p>
          </p:txBody>
        </p:sp>
      </p:grpSp>
      <p:cxnSp>
        <p:nvCxnSpPr>
          <p:cNvPr id="5" name="Straight Connector 4"/>
          <p:cNvCxnSpPr/>
          <p:nvPr/>
        </p:nvCxnSpPr>
        <p:spPr>
          <a:xfrm>
            <a:off x="5210175" y="5073650"/>
            <a:ext cx="0" cy="573088"/>
          </a:xfrm>
          <a:prstGeom prst="line">
            <a:avLst/>
          </a:prstGeom>
          <a:ln w="3810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443288" y="5062538"/>
            <a:ext cx="3576637" cy="0"/>
          </a:xfrm>
          <a:prstGeom prst="straightConnector1">
            <a:avLst/>
          </a:prstGeom>
          <a:ln w="38100">
            <a:solidFill>
              <a:schemeClr val="accent1">
                <a:lumMod val="75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bwMode="auto">
          <a:xfrm>
            <a:off x="533400" y="2162175"/>
            <a:ext cx="4038600" cy="276225"/>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1200" b="1" dirty="0">
                <a:solidFill>
                  <a:schemeClr val="accent2">
                    <a:lumMod val="75000"/>
                  </a:schemeClr>
                </a:solidFill>
              </a:rPr>
              <a:t>Flexible</a:t>
            </a:r>
          </a:p>
        </p:txBody>
      </p:sp>
      <p:grpSp>
        <p:nvGrpSpPr>
          <p:cNvPr id="11" name="Group 47"/>
          <p:cNvGrpSpPr>
            <a:grpSpLocks/>
          </p:cNvGrpSpPr>
          <p:nvPr/>
        </p:nvGrpSpPr>
        <p:grpSpPr bwMode="auto">
          <a:xfrm>
            <a:off x="2667000" y="2895600"/>
            <a:ext cx="2209800" cy="2057400"/>
            <a:chOff x="5394517" y="4867082"/>
            <a:chExt cx="1342192" cy="1373805"/>
          </a:xfrm>
        </p:grpSpPr>
        <p:pic>
          <p:nvPicPr>
            <p:cNvPr id="18451" name="Picture 6" descr="clipboard-faded.png"/>
            <p:cNvPicPr>
              <a:picLocks/>
            </p:cNvPicPr>
            <p:nvPr/>
          </p:nvPicPr>
          <p:blipFill>
            <a:blip r:embed="rId6" cstate="print">
              <a:lum bright="12000"/>
              <a:extLst>
                <a:ext uri="{28A0092B-C50C-407E-A947-70E740481C1C}">
                  <a14:useLocalDpi xmlns:a14="http://schemas.microsoft.com/office/drawing/2010/main" val="0"/>
                </a:ext>
              </a:extLst>
            </a:blip>
            <a:srcRect/>
            <a:stretch>
              <a:fillRect/>
            </a:stretch>
          </p:blipFill>
          <p:spPr bwMode="auto">
            <a:xfrm>
              <a:off x="5455526" y="4867082"/>
              <a:ext cx="1217632" cy="137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47"/>
            <p:cNvSpPr txBox="1"/>
            <p:nvPr/>
          </p:nvSpPr>
          <p:spPr>
            <a:xfrm>
              <a:off x="5394517" y="5272015"/>
              <a:ext cx="1342192" cy="190806"/>
            </a:xfrm>
            <a:prstGeom prst="rect">
              <a:avLst/>
            </a:prstGeom>
            <a:noFill/>
          </p:spPr>
          <p:txBody>
            <a:bodyPr>
              <a:spAutoFit/>
            </a:bodyPr>
            <a:lstStyle/>
            <a:p>
              <a:pPr algn="ctr" fontAlgn="auto">
                <a:spcBef>
                  <a:spcPts val="0"/>
                </a:spcBef>
                <a:spcAft>
                  <a:spcPts val="0"/>
                </a:spcAft>
                <a:defRPr/>
              </a:pPr>
              <a:endParaRPr lang="en-US" sz="1050" dirty="0">
                <a:latin typeface="+mn-lt"/>
                <a:ea typeface="+mn-ea"/>
              </a:endParaRPr>
            </a:p>
          </p:txBody>
        </p:sp>
      </p:grpSp>
      <p:sp>
        <p:nvSpPr>
          <p:cNvPr id="11278" name="TextBox 48"/>
          <p:cNvSpPr txBox="1">
            <a:spLocks noChangeArrowheads="1"/>
          </p:cNvSpPr>
          <p:nvPr/>
        </p:nvSpPr>
        <p:spPr bwMode="auto">
          <a:xfrm>
            <a:off x="2925763" y="3589338"/>
            <a:ext cx="1662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defRPr/>
            </a:pPr>
            <a:r>
              <a:rPr lang="en-US" sz="2000" b="1" dirty="0">
                <a:solidFill>
                  <a:schemeClr val="accent2">
                    <a:lumMod val="75000"/>
                  </a:schemeClr>
                </a:solidFill>
                <a:latin typeface="Calibri" pitchFamily="34" charset="0"/>
              </a:rPr>
              <a:t>Mid-Year Assessment</a:t>
            </a:r>
            <a:endParaRPr lang="en-US" sz="2000" dirty="0">
              <a:solidFill>
                <a:schemeClr val="accent2">
                  <a:lumMod val="75000"/>
                </a:schemeClr>
              </a:solidFill>
              <a:latin typeface="Calibri" pitchFamily="34" charset="0"/>
            </a:endParaRPr>
          </a:p>
        </p:txBody>
      </p:sp>
      <p:sp>
        <p:nvSpPr>
          <p:cNvPr id="11280" name="Rectangle 32"/>
          <p:cNvSpPr>
            <a:spLocks noChangeArrowheads="1"/>
          </p:cNvSpPr>
          <p:nvPr/>
        </p:nvSpPr>
        <p:spPr bwMode="auto">
          <a:xfrm>
            <a:off x="1143000" y="1443038"/>
            <a:ext cx="662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2000" dirty="0">
                <a:solidFill>
                  <a:schemeClr val="accent2">
                    <a:lumMod val="75000"/>
                  </a:schemeClr>
                </a:solidFill>
                <a:latin typeface="Calibri" pitchFamily="34" charset="0"/>
              </a:rPr>
              <a:t>English Language Arts/Literacy and Mathematics, Grades 3-11</a:t>
            </a:r>
          </a:p>
        </p:txBody>
      </p:sp>
      <p:sp>
        <p:nvSpPr>
          <p:cNvPr id="2" name="TextBox 1"/>
          <p:cNvSpPr txBox="1"/>
          <p:nvPr/>
        </p:nvSpPr>
        <p:spPr>
          <a:xfrm>
            <a:off x="5715000" y="2162175"/>
            <a:ext cx="2590800" cy="276225"/>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a:spAutoFit/>
          </a:bodyPr>
          <a:lstStyle>
            <a:defPPr>
              <a:defRPr lang="en-US"/>
            </a:defPPr>
            <a:lvl1pPr algn="ctr" fontAlgn="auto">
              <a:spcBef>
                <a:spcPts val="0"/>
              </a:spcBef>
              <a:spcAft>
                <a:spcPts val="0"/>
              </a:spcAft>
              <a:defRPr sz="1200" b="1">
                <a:solidFill>
                  <a:schemeClr val="tx2">
                    <a:lumMod val="75000"/>
                  </a:schemeClr>
                </a:solidFill>
              </a:defRPr>
            </a:lvl1pPr>
          </a:lstStyle>
          <a:p>
            <a:pPr>
              <a:defRPr/>
            </a:pPr>
            <a:r>
              <a:rPr lang="en-US" dirty="0">
                <a:solidFill>
                  <a:schemeClr val="accent2">
                    <a:lumMod val="75000"/>
                  </a:schemeClr>
                </a:solidFill>
              </a:rPr>
              <a:t>Summative Components</a:t>
            </a:r>
          </a:p>
        </p:txBody>
      </p:sp>
      <p:cxnSp>
        <p:nvCxnSpPr>
          <p:cNvPr id="33" name="Straight Arrow Connector 32"/>
          <p:cNvCxnSpPr/>
          <p:nvPr/>
        </p:nvCxnSpPr>
        <p:spPr>
          <a:xfrm flipH="1">
            <a:off x="781050" y="2667000"/>
            <a:ext cx="3576638" cy="0"/>
          </a:xfrm>
          <a:prstGeom prst="straightConnector1">
            <a:avLst/>
          </a:prstGeom>
          <a:ln w="38100">
            <a:solidFill>
              <a:schemeClr val="accent1">
                <a:lumMod val="75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210175" y="5646738"/>
            <a:ext cx="200025" cy="0"/>
          </a:xfrm>
          <a:prstGeom prst="line">
            <a:avLst/>
          </a:prstGeom>
          <a:ln w="3810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449" name="TextBox 8"/>
          <p:cNvSpPr txBox="1">
            <a:spLocks noChangeArrowheads="1"/>
          </p:cNvSpPr>
          <p:nvPr/>
        </p:nvSpPr>
        <p:spPr bwMode="auto">
          <a:xfrm>
            <a:off x="196850" y="6296025"/>
            <a:ext cx="2925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ヒラギノ角ゴ Pro W3" pitchFamily="1" charset="-128"/>
              </a:defRPr>
            </a:lvl1pPr>
            <a:lvl2pPr>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marL="0" lvl="1" algn="ctr"/>
            <a:r>
              <a:rPr lang="en-US" sz="1400" dirty="0">
                <a:solidFill>
                  <a:srgbClr val="C00000"/>
                </a:solidFill>
              </a:rPr>
              <a:t>Source: Center for K-12  at ETS</a:t>
            </a:r>
          </a:p>
        </p:txBody>
      </p:sp>
      <p:sp>
        <p:nvSpPr>
          <p:cNvPr id="10" name="Title 9"/>
          <p:cNvSpPr>
            <a:spLocks noGrp="1"/>
          </p:cNvSpPr>
          <p:nvPr>
            <p:ph type="title"/>
          </p:nvPr>
        </p:nvSpPr>
        <p:spPr>
          <a:xfrm>
            <a:off x="642938" y="76200"/>
            <a:ext cx="7772400" cy="1371600"/>
          </a:xfrm>
        </p:spPr>
        <p:txBody>
          <a:bodyPr/>
          <a:lstStyle/>
          <a:p>
            <a:pPr eaLnBrk="1" hangingPunct="1">
              <a:defRPr/>
            </a:pPr>
            <a:r>
              <a:rPr lang="en-US" dirty="0">
                <a:solidFill>
                  <a:srgbClr val="C00000"/>
                </a:solidFill>
                <a:effectLst>
                  <a:outerShdw blurRad="38100" dist="38100" dir="2700000" algn="tl">
                    <a:srgbClr val="000000">
                      <a:alpha val="43137"/>
                    </a:srgbClr>
                  </a:outerShdw>
                </a:effectLst>
              </a:rPr>
              <a:t>PARCC Assessment Design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200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2000"/>
                                        <p:tgtEl>
                                          <p:spTgt spid="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5"/>
          <p:cNvSpPr>
            <a:spLocks noGrp="1"/>
          </p:cNvSpPr>
          <p:nvPr>
            <p:ph idx="4294967295"/>
          </p:nvPr>
        </p:nvSpPr>
        <p:spPr>
          <a:xfrm>
            <a:off x="533400" y="1600200"/>
            <a:ext cx="8153400" cy="5029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lvl="1" indent="-450850" eaLnBrk="1" hangingPunct="1">
              <a:spcBef>
                <a:spcPts val="600"/>
              </a:spcBef>
              <a:spcAft>
                <a:spcPts val="1200"/>
              </a:spcAft>
              <a:buFont typeface="+mj-lt"/>
              <a:buAutoNum type="arabicPeriod"/>
              <a:defRPr/>
            </a:pPr>
            <a:r>
              <a:rPr lang="en-US" sz="2700" dirty="0">
                <a:solidFill>
                  <a:schemeClr val="accent2">
                    <a:lumMod val="75000"/>
                  </a:schemeClr>
                </a:solidFill>
              </a:rPr>
              <a:t>Determine whether students are </a:t>
            </a:r>
            <a:r>
              <a:rPr lang="en-US" sz="2700" dirty="0">
                <a:solidFill>
                  <a:srgbClr val="C00000"/>
                </a:solidFill>
              </a:rPr>
              <a:t>college- and career-ready</a:t>
            </a:r>
            <a:r>
              <a:rPr lang="en-US" sz="2700" i="1" dirty="0">
                <a:solidFill>
                  <a:schemeClr val="accent2">
                    <a:lumMod val="75000"/>
                  </a:schemeClr>
                </a:solidFill>
              </a:rPr>
              <a:t> </a:t>
            </a:r>
            <a:r>
              <a:rPr lang="en-US" sz="2700" dirty="0">
                <a:solidFill>
                  <a:schemeClr val="accent2">
                    <a:lumMod val="75000"/>
                  </a:schemeClr>
                </a:solidFill>
              </a:rPr>
              <a:t>or on track</a:t>
            </a:r>
          </a:p>
          <a:p>
            <a:pPr marL="461963" lvl="1" indent="-450850" eaLnBrk="1" hangingPunct="1">
              <a:spcBef>
                <a:spcPts val="600"/>
              </a:spcBef>
              <a:spcAft>
                <a:spcPts val="1200"/>
              </a:spcAft>
              <a:buFont typeface="+mj-lt"/>
              <a:buAutoNum type="arabicPeriod"/>
              <a:defRPr/>
            </a:pPr>
            <a:r>
              <a:rPr lang="en-US" sz="2700" dirty="0">
                <a:solidFill>
                  <a:srgbClr val="C00000"/>
                </a:solidFill>
              </a:rPr>
              <a:t>Compare performance </a:t>
            </a:r>
            <a:r>
              <a:rPr lang="en-US" sz="2700" dirty="0">
                <a:solidFill>
                  <a:schemeClr val="accent2">
                    <a:lumMod val="75000"/>
                  </a:schemeClr>
                </a:solidFill>
              </a:rPr>
              <a:t>across states and internationally </a:t>
            </a:r>
          </a:p>
          <a:p>
            <a:pPr marL="461963" lvl="1" indent="-450850" eaLnBrk="1" hangingPunct="1">
              <a:spcBef>
                <a:spcPts val="600"/>
              </a:spcBef>
              <a:spcAft>
                <a:spcPts val="600"/>
              </a:spcAft>
              <a:buFont typeface="+mj-lt"/>
              <a:buAutoNum type="arabicPeriod"/>
              <a:defRPr/>
            </a:pPr>
            <a:r>
              <a:rPr lang="en-US" sz="2700" dirty="0">
                <a:solidFill>
                  <a:schemeClr val="accent2">
                    <a:lumMod val="75000"/>
                  </a:schemeClr>
                </a:solidFill>
              </a:rPr>
              <a:t>Assess the </a:t>
            </a:r>
            <a:r>
              <a:rPr lang="en-US" sz="2700" dirty="0">
                <a:solidFill>
                  <a:srgbClr val="C00000"/>
                </a:solidFill>
              </a:rPr>
              <a:t>full range of the Common Core Standards</a:t>
            </a:r>
          </a:p>
          <a:p>
            <a:pPr marL="461963" lvl="1" indent="-450850">
              <a:spcBef>
                <a:spcPts val="600"/>
              </a:spcBef>
              <a:spcAft>
                <a:spcPts val="600"/>
              </a:spcAft>
              <a:buFont typeface="+mj-lt"/>
              <a:buAutoNum type="arabicPeriod"/>
              <a:defRPr/>
            </a:pPr>
            <a:r>
              <a:rPr lang="en-US" sz="2700" dirty="0">
                <a:solidFill>
                  <a:schemeClr val="accent2">
                    <a:lumMod val="75000"/>
                  </a:schemeClr>
                </a:solidFill>
              </a:rPr>
              <a:t>Measure the </a:t>
            </a:r>
            <a:r>
              <a:rPr lang="en-US" sz="2700" dirty="0">
                <a:solidFill>
                  <a:srgbClr val="C00000"/>
                </a:solidFill>
              </a:rPr>
              <a:t>full range of student performance</a:t>
            </a:r>
            <a:r>
              <a:rPr lang="en-US" sz="2700" dirty="0">
                <a:solidFill>
                  <a:schemeClr val="accent2">
                    <a:lumMod val="75000"/>
                  </a:schemeClr>
                </a:solidFill>
              </a:rPr>
              <a:t>, including high and low performing students</a:t>
            </a:r>
          </a:p>
          <a:p>
            <a:pPr marL="461963" lvl="1" indent="-450850" eaLnBrk="1" hangingPunct="1">
              <a:spcBef>
                <a:spcPts val="600"/>
              </a:spcBef>
              <a:spcAft>
                <a:spcPts val="600"/>
              </a:spcAft>
              <a:buFont typeface="+mj-lt"/>
              <a:buAutoNum type="arabicPeriod"/>
              <a:defRPr/>
            </a:pPr>
            <a:endParaRPr lang="en-US" sz="2700" dirty="0">
              <a:solidFill>
                <a:srgbClr val="C00000"/>
              </a:solidFill>
            </a:endParaRPr>
          </a:p>
        </p:txBody>
      </p:sp>
      <p:graphicFrame>
        <p:nvGraphicFramePr>
          <p:cNvPr id="5" name="Diagram 4"/>
          <p:cNvGraphicFramePr/>
          <p:nvPr/>
        </p:nvGraphicFramePr>
        <p:xfrm>
          <a:off x="381000" y="5867400"/>
          <a:ext cx="76962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609600" y="609600"/>
            <a:ext cx="6477000" cy="707886"/>
          </a:xfrm>
          <a:prstGeom prst="rect">
            <a:avLst/>
          </a:prstGeom>
        </p:spPr>
        <p:txBody>
          <a:bodyPr>
            <a:spAutoFit/>
          </a:bodyPr>
          <a:lstStyle/>
          <a:p>
            <a:pPr marL="0" lvl="1" eaLnBrk="1" hangingPunct="1">
              <a:spcBef>
                <a:spcPts val="600"/>
              </a:spcBef>
              <a:spcAft>
                <a:spcPts val="600"/>
              </a:spcAft>
              <a:defRPr/>
            </a:pPr>
            <a:r>
              <a:rPr lang="en-US" sz="4000" dirty="0">
                <a:solidFill>
                  <a:srgbClr val="C00000"/>
                </a:solidFill>
                <a:effectLst>
                  <a:outerShdw blurRad="38100" dist="38100" dir="2700000" algn="tl">
                    <a:srgbClr val="000000">
                      <a:alpha val="43137"/>
                    </a:srgbClr>
                  </a:outerShdw>
                </a:effectLst>
              </a:rPr>
              <a:t>PARCC will enable Ohio to:</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1000"/>
                                        <p:tgtEl>
                                          <p:spTgt spid="9219">
                                            <p:txEl>
                                              <p:pRg st="0" end="0"/>
                                            </p:txEl>
                                          </p:spTgt>
                                        </p:tgtEl>
                                      </p:cBhvr>
                                    </p:animEffect>
                                    <p:anim calcmode="lin" valueType="num">
                                      <p:cBhvr>
                                        <p:cTn id="8"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9219">
                                            <p:txEl>
                                              <p:pRg st="1" end="1"/>
                                            </p:txEl>
                                          </p:spTgt>
                                        </p:tgtEl>
                                        <p:attrNameLst>
                                          <p:attrName>style.visibility</p:attrName>
                                        </p:attrNameLst>
                                      </p:cBhvr>
                                      <p:to>
                                        <p:strVal val="visible"/>
                                      </p:to>
                                    </p:set>
                                    <p:animEffect transition="in" filter="fade">
                                      <p:cBhvr>
                                        <p:cTn id="14" dur="1000"/>
                                        <p:tgtEl>
                                          <p:spTgt spid="9219">
                                            <p:txEl>
                                              <p:pRg st="1" end="1"/>
                                            </p:txEl>
                                          </p:spTgt>
                                        </p:tgtEl>
                                      </p:cBhvr>
                                    </p:animEffect>
                                    <p:anim calcmode="lin" valueType="num">
                                      <p:cBhvr>
                                        <p:cTn id="15"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2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1000"/>
                                        <p:tgtEl>
                                          <p:spTgt spid="9219">
                                            <p:txEl>
                                              <p:pRg st="2" end="2"/>
                                            </p:txEl>
                                          </p:spTgt>
                                        </p:tgtEl>
                                      </p:cBhvr>
                                    </p:animEffect>
                                    <p:anim calcmode="lin" valueType="num">
                                      <p:cBhvr>
                                        <p:cTn id="22"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2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219">
                                            <p:txEl>
                                              <p:pRg st="3" end="3"/>
                                            </p:txEl>
                                          </p:spTgt>
                                        </p:tgtEl>
                                        <p:attrNameLst>
                                          <p:attrName>style.visibility</p:attrName>
                                        </p:attrNameLst>
                                      </p:cBhvr>
                                      <p:to>
                                        <p:strVal val="visible"/>
                                      </p:to>
                                    </p:set>
                                    <p:animEffect transition="in" filter="fade">
                                      <p:cBhvr>
                                        <p:cTn id="28" dur="1000"/>
                                        <p:tgtEl>
                                          <p:spTgt spid="9219">
                                            <p:txEl>
                                              <p:pRg st="3" end="3"/>
                                            </p:txEl>
                                          </p:spTgt>
                                        </p:tgtEl>
                                      </p:cBhvr>
                                    </p:animEffect>
                                    <p:anim calcmode="lin" valueType="num">
                                      <p:cBhvr>
                                        <p:cTn id="29" dur="1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21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5"/>
          <p:cNvSpPr>
            <a:spLocks noGrp="1"/>
          </p:cNvSpPr>
          <p:nvPr>
            <p:ph idx="4294967295"/>
          </p:nvPr>
        </p:nvSpPr>
        <p:spPr>
          <a:xfrm>
            <a:off x="533400" y="1600200"/>
            <a:ext cx="8153400" cy="5029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25463" lvl="1" indent="-514350">
              <a:spcBef>
                <a:spcPts val="600"/>
              </a:spcBef>
              <a:spcAft>
                <a:spcPts val="1200"/>
              </a:spcAft>
              <a:buFont typeface="+mj-lt"/>
              <a:buAutoNum type="arabicPeriod" startAt="5"/>
              <a:defRPr/>
            </a:pPr>
            <a:r>
              <a:rPr lang="en-US" sz="2700" dirty="0">
                <a:solidFill>
                  <a:schemeClr val="accent2">
                    <a:lumMod val="75000"/>
                  </a:schemeClr>
                </a:solidFill>
              </a:rPr>
              <a:t>Provide data </a:t>
            </a:r>
            <a:r>
              <a:rPr lang="en-US" sz="2700" dirty="0">
                <a:solidFill>
                  <a:srgbClr val="C00000"/>
                </a:solidFill>
              </a:rPr>
              <a:t>during the academic year </a:t>
            </a:r>
            <a:r>
              <a:rPr lang="en-US" sz="2700" dirty="0">
                <a:solidFill>
                  <a:schemeClr val="accent2">
                    <a:lumMod val="75000"/>
                  </a:schemeClr>
                </a:solidFill>
              </a:rPr>
              <a:t>to inform instruction, interventions and professional development</a:t>
            </a:r>
          </a:p>
          <a:p>
            <a:pPr marL="525463" lvl="1" indent="-514350">
              <a:spcBef>
                <a:spcPts val="600"/>
              </a:spcBef>
              <a:spcAft>
                <a:spcPts val="1200"/>
              </a:spcAft>
              <a:buFont typeface="+mj-lt"/>
              <a:buAutoNum type="arabicPeriod" startAt="5"/>
              <a:defRPr/>
            </a:pPr>
            <a:r>
              <a:rPr lang="en-US" sz="2700" dirty="0">
                <a:solidFill>
                  <a:schemeClr val="accent2">
                    <a:lumMod val="75000"/>
                  </a:schemeClr>
                </a:solidFill>
              </a:rPr>
              <a:t>Provide data for accountability, </a:t>
            </a:r>
            <a:r>
              <a:rPr lang="en-US" sz="2700" dirty="0">
                <a:solidFill>
                  <a:srgbClr val="C00000"/>
                </a:solidFill>
              </a:rPr>
              <a:t>including measures of growth</a:t>
            </a:r>
          </a:p>
          <a:p>
            <a:pPr marL="525463" lvl="1" indent="-514350">
              <a:spcBef>
                <a:spcPts val="600"/>
              </a:spcBef>
              <a:spcAft>
                <a:spcPts val="1200"/>
              </a:spcAft>
              <a:buFont typeface="+mj-lt"/>
              <a:buAutoNum type="arabicPeriod" startAt="5"/>
              <a:defRPr/>
            </a:pPr>
            <a:r>
              <a:rPr lang="en-US" sz="2700" dirty="0">
                <a:solidFill>
                  <a:schemeClr val="accent2">
                    <a:lumMod val="75000"/>
                  </a:schemeClr>
                </a:solidFill>
              </a:rPr>
              <a:t>Guide </a:t>
            </a:r>
            <a:r>
              <a:rPr lang="en-US" sz="2700" dirty="0">
                <a:solidFill>
                  <a:srgbClr val="C00000"/>
                </a:solidFill>
              </a:rPr>
              <a:t>changes in instructional practice</a:t>
            </a:r>
          </a:p>
          <a:p>
            <a:pPr marL="517525" lvl="1" indent="-517525" eaLnBrk="1" hangingPunct="1">
              <a:spcBef>
                <a:spcPts val="600"/>
              </a:spcBef>
              <a:spcAft>
                <a:spcPts val="300"/>
              </a:spcAft>
              <a:buFontTx/>
              <a:buAutoNum type="arabicPeriod" startAt="5"/>
              <a:defRPr/>
            </a:pPr>
            <a:endParaRPr lang="en-US" sz="2400" dirty="0">
              <a:solidFill>
                <a:schemeClr val="accent2">
                  <a:lumMod val="75000"/>
                </a:schemeClr>
              </a:solidFill>
            </a:endParaRPr>
          </a:p>
        </p:txBody>
      </p:sp>
      <p:graphicFrame>
        <p:nvGraphicFramePr>
          <p:cNvPr id="5" name="Diagram 4"/>
          <p:cNvGraphicFramePr/>
          <p:nvPr/>
        </p:nvGraphicFramePr>
        <p:xfrm>
          <a:off x="381000" y="5867400"/>
          <a:ext cx="76962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609600" y="609600"/>
            <a:ext cx="6477000" cy="707886"/>
          </a:xfrm>
          <a:prstGeom prst="rect">
            <a:avLst/>
          </a:prstGeom>
        </p:spPr>
        <p:txBody>
          <a:bodyPr>
            <a:spAutoFit/>
          </a:bodyPr>
          <a:lstStyle/>
          <a:p>
            <a:pPr marL="0" lvl="1" eaLnBrk="1" hangingPunct="1">
              <a:spcBef>
                <a:spcPts val="600"/>
              </a:spcBef>
              <a:spcAft>
                <a:spcPts val="600"/>
              </a:spcAft>
              <a:defRPr/>
            </a:pPr>
            <a:r>
              <a:rPr lang="en-US" sz="4000" dirty="0">
                <a:solidFill>
                  <a:srgbClr val="C00000"/>
                </a:solidFill>
                <a:effectLst>
                  <a:outerShdw blurRad="38100" dist="38100" dir="2700000" algn="tl">
                    <a:srgbClr val="000000">
                      <a:alpha val="43137"/>
                    </a:srgbClr>
                  </a:outerShdw>
                </a:effectLst>
              </a:rPr>
              <a:t>PARCC will enable Ohio to:</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1000"/>
                                        <p:tgtEl>
                                          <p:spTgt spid="9219">
                                            <p:txEl>
                                              <p:pRg st="0" end="0"/>
                                            </p:txEl>
                                          </p:spTgt>
                                        </p:tgtEl>
                                      </p:cBhvr>
                                    </p:animEffect>
                                    <p:anim calcmode="lin" valueType="num">
                                      <p:cBhvr>
                                        <p:cTn id="8"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19">
                                            <p:txEl>
                                              <p:pRg st="1" end="1"/>
                                            </p:txEl>
                                          </p:spTgt>
                                        </p:tgtEl>
                                        <p:attrNameLst>
                                          <p:attrName>style.visibility</p:attrName>
                                        </p:attrNameLst>
                                      </p:cBhvr>
                                      <p:to>
                                        <p:strVal val="visible"/>
                                      </p:to>
                                    </p:set>
                                    <p:animEffect transition="in" filter="fade">
                                      <p:cBhvr>
                                        <p:cTn id="14" dur="1000"/>
                                        <p:tgtEl>
                                          <p:spTgt spid="9219">
                                            <p:txEl>
                                              <p:pRg st="1" end="1"/>
                                            </p:txEl>
                                          </p:spTgt>
                                        </p:tgtEl>
                                      </p:cBhvr>
                                    </p:animEffect>
                                    <p:anim calcmode="lin" valueType="num">
                                      <p:cBhvr>
                                        <p:cTn id="15"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2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1000"/>
                                        <p:tgtEl>
                                          <p:spTgt spid="9219">
                                            <p:txEl>
                                              <p:pRg st="2" end="2"/>
                                            </p:txEl>
                                          </p:spTgt>
                                        </p:tgtEl>
                                      </p:cBhvr>
                                    </p:animEffect>
                                    <p:anim calcmode="lin" valueType="num">
                                      <p:cBhvr>
                                        <p:cTn id="22"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21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914400" y="762000"/>
            <a:ext cx="7315200" cy="914400"/>
          </a:xfrm>
        </p:spPr>
        <p:txBody>
          <a:bodyPr/>
          <a:lstStyle/>
          <a:p>
            <a:pPr eaLnBrk="1" hangingPunct="1">
              <a:defRPr/>
            </a:pPr>
            <a:r>
              <a:rPr lang="en-US" dirty="0">
                <a:solidFill>
                  <a:srgbClr val="C00000"/>
                </a:solidFill>
                <a:effectLst>
                  <a:outerShdw blurRad="38100" dist="38100" dir="2700000" algn="tl">
                    <a:srgbClr val="000000">
                      <a:alpha val="43137"/>
                    </a:srgbClr>
                  </a:outerShdw>
                </a:effectLst>
              </a:rPr>
              <a:t>PARCC Additional Tools</a:t>
            </a:r>
          </a:p>
        </p:txBody>
      </p:sp>
      <p:sp>
        <p:nvSpPr>
          <p:cNvPr id="2" name="Rounded Rectangle 1"/>
          <p:cNvSpPr/>
          <p:nvPr/>
        </p:nvSpPr>
        <p:spPr bwMode="auto">
          <a:xfrm>
            <a:off x="2639048" y="3940690"/>
            <a:ext cx="2525713" cy="91440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a:lstStyle/>
          <a:p>
            <a:pPr>
              <a:defRPr/>
            </a:pPr>
            <a:r>
              <a:rPr lang="en-US" dirty="0">
                <a:solidFill>
                  <a:schemeClr val="accent2">
                    <a:lumMod val="75000"/>
                  </a:schemeClr>
                </a:solidFill>
                <a:effectLst>
                  <a:outerShdw blurRad="38100" dist="38100" dir="2700000" algn="tl">
                    <a:srgbClr val="000000">
                      <a:alpha val="43137"/>
                    </a:srgbClr>
                  </a:outerShdw>
                </a:effectLst>
              </a:rPr>
              <a:t>Teacher Resources</a:t>
            </a:r>
          </a:p>
        </p:txBody>
      </p:sp>
      <p:sp>
        <p:nvSpPr>
          <p:cNvPr id="8" name="Rounded Rectangle 7"/>
          <p:cNvSpPr/>
          <p:nvPr/>
        </p:nvSpPr>
        <p:spPr bwMode="auto">
          <a:xfrm>
            <a:off x="5715000" y="3200400"/>
            <a:ext cx="2525713" cy="914400"/>
          </a:xfrm>
          <a:prstGeom prst="roundRect">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a:lstStyle/>
          <a:p>
            <a:pPr>
              <a:defRPr/>
            </a:pPr>
            <a:r>
              <a:rPr lang="en-US" dirty="0">
                <a:solidFill>
                  <a:schemeClr val="accent2">
                    <a:lumMod val="75000"/>
                  </a:schemeClr>
                </a:solidFill>
                <a:effectLst>
                  <a:outerShdw blurRad="38100" dist="38100" dir="2700000" algn="tl">
                    <a:srgbClr val="000000">
                      <a:alpha val="43137"/>
                    </a:srgbClr>
                  </a:outerShdw>
                </a:effectLst>
              </a:rPr>
              <a:t>Public Communication</a:t>
            </a:r>
          </a:p>
        </p:txBody>
      </p:sp>
      <p:sp>
        <p:nvSpPr>
          <p:cNvPr id="22533" name="Rounded Rectangle 8"/>
          <p:cNvSpPr>
            <a:spLocks noChangeArrowheads="1"/>
          </p:cNvSpPr>
          <p:nvPr/>
        </p:nvSpPr>
        <p:spPr bwMode="auto">
          <a:xfrm>
            <a:off x="3276600" y="2057400"/>
            <a:ext cx="2525713" cy="914400"/>
          </a:xfrm>
          <a:prstGeom prst="roundRect">
            <a:avLst>
              <a:gd name="adj" fmla="val 16667"/>
            </a:avLst>
          </a:prstGeom>
          <a:solidFill>
            <a:schemeClr val="accent5">
              <a:lumMod val="90000"/>
            </a:schemeClr>
          </a:solidFill>
          <a:ln w="9525" algn="ctr">
            <a:solidFill>
              <a:schemeClr val="tx1"/>
            </a:solidFill>
            <a:round/>
            <a:headEnd/>
            <a:tailEnd/>
          </a:ln>
        </p:spPr>
        <p:txBody>
          <a:bodyPr/>
          <a:lstStyle/>
          <a:p>
            <a:r>
              <a:rPr lang="en-US" dirty="0">
                <a:solidFill>
                  <a:schemeClr val="accent2">
                    <a:lumMod val="75000"/>
                  </a:schemeClr>
                </a:solidFill>
                <a:effectLst>
                  <a:outerShdw blurRad="38100" dist="38100" dir="2700000" algn="tl">
                    <a:srgbClr val="000000">
                      <a:alpha val="43137"/>
                    </a:srgbClr>
                  </a:outerShdw>
                </a:effectLst>
              </a:rPr>
              <a:t>Professional Development</a:t>
            </a:r>
          </a:p>
        </p:txBody>
      </p:sp>
      <p:pic>
        <p:nvPicPr>
          <p:cNvPr id="22534" name="Picture 5" descr="C:\Users\Paula.Mahaley\AppData\Local\Microsoft\Windows\Temporary Internet Files\Content.IE5\JY4ESUXO\MP90044255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905000"/>
            <a:ext cx="2403305" cy="160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descr="C:\Users\Paula.Mahaley\AppData\Local\Microsoft\Windows\Temporary Internet Files\Content.IE5\PF3TVRDQ\MP90040240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4291013"/>
            <a:ext cx="2449513" cy="19592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2" descr="C:\Users\Paula.Mahaley\AppData\Local\Microsoft\Windows\Temporary Internet Files\Content.IE5\PF3TVRDQ\MP90043936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7286" y="4951927"/>
            <a:ext cx="101123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3" descr="C:\Users\Paula.Mahaley\AppData\Local\Microsoft\Windows\Temporary Internet Files\Content.IE5\PF3TVRDQ\MP900433053[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8523" y="4113727"/>
            <a:ext cx="1541463"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fade">
                                      <p:cBhvr>
                                        <p:cTn id="7" dur="1000"/>
                                        <p:tgtEl>
                                          <p:spTgt spid="225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533"/>
                                        </p:tgtEl>
                                        <p:attrNameLst>
                                          <p:attrName>style.visibility</p:attrName>
                                        </p:attrNameLst>
                                      </p:cBhvr>
                                      <p:to>
                                        <p:strVal val="visible"/>
                                      </p:to>
                                    </p:set>
                                    <p:animEffect transition="in" filter="fade">
                                      <p:cBhvr>
                                        <p:cTn id="10" dur="1000"/>
                                        <p:tgtEl>
                                          <p:spTgt spid="225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537"/>
                                        </p:tgtEl>
                                        <p:attrNameLst>
                                          <p:attrName>style.visibility</p:attrName>
                                        </p:attrNameLst>
                                      </p:cBhvr>
                                      <p:to>
                                        <p:strVal val="visible"/>
                                      </p:to>
                                    </p:set>
                                    <p:animEffect transition="in" filter="fade">
                                      <p:cBhvr>
                                        <p:cTn id="15" dur="1000"/>
                                        <p:tgtEl>
                                          <p:spTgt spid="2253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par>
                                <p:cTn id="19" presetID="10" presetClass="entr" presetSubtype="0" fill="hold" nodeType="withEffect">
                                  <p:stCondLst>
                                    <p:cond delay="0"/>
                                  </p:stCondLst>
                                  <p:childTnLst>
                                    <p:set>
                                      <p:cBhvr>
                                        <p:cTn id="20" dur="1" fill="hold">
                                          <p:stCondLst>
                                            <p:cond delay="0"/>
                                          </p:stCondLst>
                                        </p:cTn>
                                        <p:tgtEl>
                                          <p:spTgt spid="22536"/>
                                        </p:tgtEl>
                                        <p:attrNameLst>
                                          <p:attrName>style.visibility</p:attrName>
                                        </p:attrNameLst>
                                      </p:cBhvr>
                                      <p:to>
                                        <p:strVal val="visible"/>
                                      </p:to>
                                    </p:set>
                                    <p:animEffect transition="in" filter="fade">
                                      <p:cBhvr>
                                        <p:cTn id="21" dur="2000"/>
                                        <p:tgtEl>
                                          <p:spTgt spid="2253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22535"/>
                                        </p:tgtEl>
                                        <p:attrNameLst>
                                          <p:attrName>style.visibility</p:attrName>
                                        </p:attrNameLst>
                                      </p:cBhvr>
                                      <p:to>
                                        <p:strVal val="visible"/>
                                      </p:to>
                                    </p:set>
                                    <p:animEffect transition="in" filter="fade">
                                      <p:cBhvr>
                                        <p:cTn id="29" dur="10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225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1447800" y="457200"/>
            <a:ext cx="6248400" cy="1219200"/>
          </a:xfrm>
        </p:spPr>
        <p:txBody>
          <a:bodyPr/>
          <a:lstStyle/>
          <a:p>
            <a:pPr eaLnBrk="1" hangingPunct="1">
              <a:defRPr/>
            </a:pPr>
            <a:r>
              <a:rPr lang="en-US" sz="4000" dirty="0">
                <a:solidFill>
                  <a:srgbClr val="C00000"/>
                </a:solidFill>
                <a:effectLst>
                  <a:outerShdw blurRad="38100" dist="38100" dir="2700000" algn="tl">
                    <a:srgbClr val="000000">
                      <a:alpha val="43137"/>
                    </a:srgbClr>
                  </a:outerShdw>
                </a:effectLst>
              </a:rPr>
              <a:t>Rationale for PARCC</a:t>
            </a:r>
          </a:p>
        </p:txBody>
      </p:sp>
      <p:sp>
        <p:nvSpPr>
          <p:cNvPr id="2" name="Content Placeholder 1"/>
          <p:cNvSpPr>
            <a:spLocks noGrp="1"/>
          </p:cNvSpPr>
          <p:nvPr>
            <p:ph idx="1"/>
          </p:nvPr>
        </p:nvSpPr>
        <p:spPr>
          <a:xfrm>
            <a:off x="685800" y="1752600"/>
            <a:ext cx="7620000" cy="4495800"/>
          </a:xfrm>
        </p:spPr>
        <p:txBody>
          <a:bodyPr/>
          <a:lstStyle/>
          <a:p>
            <a:pPr marL="461963" indent="-461963">
              <a:spcAft>
                <a:spcPts val="600"/>
              </a:spcAft>
              <a:buBlip>
                <a:blip r:embed="rId3"/>
              </a:buBlip>
            </a:pPr>
            <a:r>
              <a:rPr lang="en-US" sz="3000" dirty="0">
                <a:solidFill>
                  <a:schemeClr val="accent2">
                    <a:lumMod val="75000"/>
                  </a:schemeClr>
                </a:solidFill>
              </a:rPr>
              <a:t>Close alignment with Ohio’s Race to the Top initiatives and state legislation</a:t>
            </a:r>
          </a:p>
          <a:p>
            <a:pPr marL="461963" indent="-461963">
              <a:spcAft>
                <a:spcPts val="600"/>
              </a:spcAft>
              <a:buBlip>
                <a:blip r:embed="rId3"/>
              </a:buBlip>
            </a:pPr>
            <a:r>
              <a:rPr lang="en-US" sz="3000" dirty="0">
                <a:solidFill>
                  <a:schemeClr val="accent2">
                    <a:lumMod val="75000"/>
                  </a:schemeClr>
                </a:solidFill>
              </a:rPr>
              <a:t>Established relationships with PARCC states</a:t>
            </a:r>
          </a:p>
          <a:p>
            <a:pPr marL="461963" indent="-461963">
              <a:spcAft>
                <a:spcPts val="600"/>
              </a:spcAft>
              <a:buBlip>
                <a:blip r:embed="rId3"/>
              </a:buBlip>
            </a:pPr>
            <a:r>
              <a:rPr lang="en-US" sz="3000" dirty="0">
                <a:solidFill>
                  <a:schemeClr val="accent2">
                    <a:lumMod val="75000"/>
                  </a:schemeClr>
                </a:solidFill>
              </a:rPr>
              <a:t>Achieve’s* work on Algebra I and II End-of-Course assessments led by Ohio</a:t>
            </a:r>
          </a:p>
          <a:p>
            <a:pPr marL="0" indent="0">
              <a:buNone/>
            </a:pPr>
            <a:r>
              <a:rPr lang="en-US" dirty="0">
                <a:solidFill>
                  <a:schemeClr val="accent2">
                    <a:lumMod val="75000"/>
                  </a:schemeClr>
                </a:solidFill>
              </a:rPr>
              <a:t>*</a:t>
            </a:r>
            <a:r>
              <a:rPr lang="en-US" sz="1800" dirty="0">
                <a:solidFill>
                  <a:schemeClr val="accent2">
                    <a:lumMod val="75000"/>
                  </a:schemeClr>
                </a:solidFill>
              </a:rPr>
              <a:t>PARCC’s project manager partner</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pPr eaLnBrk="1" hangingPunct="1">
              <a:defRPr/>
            </a:pPr>
            <a:r>
              <a:rPr lang="en-US" dirty="0">
                <a:solidFill>
                  <a:srgbClr val="C00000"/>
                </a:solidFill>
                <a:effectLst>
                  <a:outerShdw blurRad="38100" dist="38100" dir="2700000" algn="tl">
                    <a:srgbClr val="000000">
                      <a:alpha val="43137"/>
                    </a:srgbClr>
                  </a:outerShdw>
                </a:effectLst>
              </a:rPr>
              <a:t>Ohio Assessment Timeline</a:t>
            </a:r>
          </a:p>
        </p:txBody>
      </p:sp>
      <p:sp>
        <p:nvSpPr>
          <p:cNvPr id="4" name="Freeform 3"/>
          <p:cNvSpPr/>
          <p:nvPr/>
        </p:nvSpPr>
        <p:spPr>
          <a:xfrm>
            <a:off x="914400" y="1461655"/>
            <a:ext cx="876077" cy="1251538"/>
          </a:xfrm>
          <a:custGeom>
            <a:avLst/>
            <a:gdLst>
              <a:gd name="connsiteX0" fmla="*/ 0 w 1251537"/>
              <a:gd name="connsiteY0" fmla="*/ 0 h 876076"/>
              <a:gd name="connsiteX1" fmla="*/ 813499 w 1251537"/>
              <a:gd name="connsiteY1" fmla="*/ 0 h 876076"/>
              <a:gd name="connsiteX2" fmla="*/ 1251537 w 1251537"/>
              <a:gd name="connsiteY2" fmla="*/ 438038 h 876076"/>
              <a:gd name="connsiteX3" fmla="*/ 813499 w 1251537"/>
              <a:gd name="connsiteY3" fmla="*/ 876076 h 876076"/>
              <a:gd name="connsiteX4" fmla="*/ 0 w 1251537"/>
              <a:gd name="connsiteY4" fmla="*/ 876076 h 876076"/>
              <a:gd name="connsiteX5" fmla="*/ 438038 w 1251537"/>
              <a:gd name="connsiteY5" fmla="*/ 438038 h 876076"/>
              <a:gd name="connsiteX6" fmla="*/ 0 w 1251537"/>
              <a:gd name="connsiteY6" fmla="*/ 0 h 87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537" h="876076">
                <a:moveTo>
                  <a:pt x="1251536" y="0"/>
                </a:moveTo>
                <a:lnTo>
                  <a:pt x="1251536" y="569449"/>
                </a:lnTo>
                <a:lnTo>
                  <a:pt x="625769" y="876076"/>
                </a:lnTo>
                <a:lnTo>
                  <a:pt x="1" y="569449"/>
                </a:lnTo>
                <a:lnTo>
                  <a:pt x="1" y="0"/>
                </a:lnTo>
                <a:lnTo>
                  <a:pt x="625769" y="306627"/>
                </a:lnTo>
                <a:lnTo>
                  <a:pt x="1251536" y="0"/>
                </a:lnTo>
                <a:close/>
              </a:path>
            </a:pathLst>
          </a:custGeom>
          <a:solidFill>
            <a:schemeClr val="accent1"/>
          </a:solidFill>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2701" tIns="450738" rIns="12700" bIns="450739"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rPr>
              <a:t>June 2010</a:t>
            </a:r>
          </a:p>
        </p:txBody>
      </p:sp>
      <p:sp>
        <p:nvSpPr>
          <p:cNvPr id="5" name="Freeform 4"/>
          <p:cNvSpPr/>
          <p:nvPr/>
        </p:nvSpPr>
        <p:spPr>
          <a:xfrm>
            <a:off x="1790476" y="1461656"/>
            <a:ext cx="6134323" cy="813499"/>
          </a:xfrm>
          <a:custGeom>
            <a:avLst/>
            <a:gdLst>
              <a:gd name="connsiteX0" fmla="*/ 135586 w 813499"/>
              <a:gd name="connsiteY0" fmla="*/ 0 h 5258247"/>
              <a:gd name="connsiteX1" fmla="*/ 677913 w 813499"/>
              <a:gd name="connsiteY1" fmla="*/ 0 h 5258247"/>
              <a:gd name="connsiteX2" fmla="*/ 813499 w 813499"/>
              <a:gd name="connsiteY2" fmla="*/ 135586 h 5258247"/>
              <a:gd name="connsiteX3" fmla="*/ 813499 w 813499"/>
              <a:gd name="connsiteY3" fmla="*/ 5258247 h 5258247"/>
              <a:gd name="connsiteX4" fmla="*/ 813499 w 813499"/>
              <a:gd name="connsiteY4" fmla="*/ 5258247 h 5258247"/>
              <a:gd name="connsiteX5" fmla="*/ 0 w 813499"/>
              <a:gd name="connsiteY5" fmla="*/ 5258247 h 5258247"/>
              <a:gd name="connsiteX6" fmla="*/ 0 w 813499"/>
              <a:gd name="connsiteY6" fmla="*/ 5258247 h 5258247"/>
              <a:gd name="connsiteX7" fmla="*/ 0 w 813499"/>
              <a:gd name="connsiteY7" fmla="*/ 135586 h 5258247"/>
              <a:gd name="connsiteX8" fmla="*/ 135586 w 813499"/>
              <a:gd name="connsiteY8" fmla="*/ 0 h 5258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3499" h="5258247">
                <a:moveTo>
                  <a:pt x="813499" y="876395"/>
                </a:moveTo>
                <a:lnTo>
                  <a:pt x="813499" y="4381852"/>
                </a:lnTo>
                <a:cubicBezTo>
                  <a:pt x="813499" y="4865869"/>
                  <a:pt x="804108" y="5258244"/>
                  <a:pt x="792523" y="5258244"/>
                </a:cubicBezTo>
                <a:lnTo>
                  <a:pt x="0" y="5258244"/>
                </a:lnTo>
                <a:lnTo>
                  <a:pt x="0" y="5258244"/>
                </a:lnTo>
                <a:lnTo>
                  <a:pt x="0" y="3"/>
                </a:lnTo>
                <a:lnTo>
                  <a:pt x="0" y="3"/>
                </a:lnTo>
                <a:lnTo>
                  <a:pt x="792523" y="3"/>
                </a:lnTo>
                <a:cubicBezTo>
                  <a:pt x="804108" y="3"/>
                  <a:pt x="813499" y="392378"/>
                  <a:pt x="813499" y="876395"/>
                </a:cubicBez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7800" tIns="55587" rIns="55587" bIns="55587" numCol="1" spcCol="1270" anchor="ctr" anchorCtr="0">
            <a:noAutofit/>
          </a:bodyPr>
          <a:lstStyle/>
          <a:p>
            <a:pPr marL="228600" lvl="1" indent="-228600" algn="l" defTabSz="1111250">
              <a:lnSpc>
                <a:spcPct val="90000"/>
              </a:lnSpc>
              <a:spcBef>
                <a:spcPct val="0"/>
              </a:spcBef>
              <a:spcAft>
                <a:spcPct val="15000"/>
              </a:spcAft>
              <a:buChar char="••"/>
            </a:pPr>
            <a:r>
              <a:rPr lang="en-US" sz="2500" b="1" kern="1200" dirty="0"/>
              <a:t>State Board Adopted Common Core Standards</a:t>
            </a:r>
          </a:p>
        </p:txBody>
      </p:sp>
      <p:sp>
        <p:nvSpPr>
          <p:cNvPr id="6" name="Freeform 5"/>
          <p:cNvSpPr/>
          <p:nvPr/>
        </p:nvSpPr>
        <p:spPr>
          <a:xfrm>
            <a:off x="914400" y="2577835"/>
            <a:ext cx="876077" cy="1251538"/>
          </a:xfrm>
          <a:custGeom>
            <a:avLst/>
            <a:gdLst>
              <a:gd name="connsiteX0" fmla="*/ 0 w 1251537"/>
              <a:gd name="connsiteY0" fmla="*/ 0 h 876076"/>
              <a:gd name="connsiteX1" fmla="*/ 813499 w 1251537"/>
              <a:gd name="connsiteY1" fmla="*/ 0 h 876076"/>
              <a:gd name="connsiteX2" fmla="*/ 1251537 w 1251537"/>
              <a:gd name="connsiteY2" fmla="*/ 438038 h 876076"/>
              <a:gd name="connsiteX3" fmla="*/ 813499 w 1251537"/>
              <a:gd name="connsiteY3" fmla="*/ 876076 h 876076"/>
              <a:gd name="connsiteX4" fmla="*/ 0 w 1251537"/>
              <a:gd name="connsiteY4" fmla="*/ 876076 h 876076"/>
              <a:gd name="connsiteX5" fmla="*/ 438038 w 1251537"/>
              <a:gd name="connsiteY5" fmla="*/ 438038 h 876076"/>
              <a:gd name="connsiteX6" fmla="*/ 0 w 1251537"/>
              <a:gd name="connsiteY6" fmla="*/ 0 h 87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537" h="876076">
                <a:moveTo>
                  <a:pt x="1251536" y="0"/>
                </a:moveTo>
                <a:lnTo>
                  <a:pt x="1251536" y="569449"/>
                </a:lnTo>
                <a:lnTo>
                  <a:pt x="625769" y="876076"/>
                </a:lnTo>
                <a:lnTo>
                  <a:pt x="1" y="569449"/>
                </a:lnTo>
                <a:lnTo>
                  <a:pt x="1" y="0"/>
                </a:lnTo>
                <a:lnTo>
                  <a:pt x="625769" y="306627"/>
                </a:lnTo>
                <a:lnTo>
                  <a:pt x="1251536" y="0"/>
                </a:lnTo>
                <a:close/>
              </a:path>
            </a:pathLst>
          </a:custGeom>
        </p:spPr>
        <p:style>
          <a:lnRef idx="2">
            <a:schemeClr val="accent5">
              <a:hueOff val="1085675"/>
              <a:satOff val="3732"/>
              <a:lumOff val="-17909"/>
              <a:alphaOff val="0"/>
            </a:schemeClr>
          </a:lnRef>
          <a:fillRef idx="1">
            <a:schemeClr val="accent5">
              <a:hueOff val="1085675"/>
              <a:satOff val="3732"/>
              <a:lumOff val="-17909"/>
              <a:alphaOff val="0"/>
            </a:schemeClr>
          </a:fillRef>
          <a:effectRef idx="0">
            <a:schemeClr val="accent5">
              <a:hueOff val="1085675"/>
              <a:satOff val="3732"/>
              <a:lumOff val="-17909"/>
              <a:alphaOff val="0"/>
            </a:schemeClr>
          </a:effectRef>
          <a:fontRef idx="minor">
            <a:schemeClr val="lt1"/>
          </a:fontRef>
        </p:style>
        <p:txBody>
          <a:bodyPr spcFirstLastPara="0" vert="horz" wrap="square" lIns="12701" tIns="450738" rIns="12700" bIns="450739"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rPr>
              <a:t>March 2011</a:t>
            </a:r>
          </a:p>
        </p:txBody>
      </p:sp>
      <p:sp>
        <p:nvSpPr>
          <p:cNvPr id="8" name="Freeform 7"/>
          <p:cNvSpPr/>
          <p:nvPr/>
        </p:nvSpPr>
        <p:spPr>
          <a:xfrm>
            <a:off x="1790476" y="2554595"/>
            <a:ext cx="6134323" cy="813499"/>
          </a:xfrm>
          <a:custGeom>
            <a:avLst/>
            <a:gdLst>
              <a:gd name="connsiteX0" fmla="*/ 135586 w 813499"/>
              <a:gd name="connsiteY0" fmla="*/ 0 h 6134323"/>
              <a:gd name="connsiteX1" fmla="*/ 677913 w 813499"/>
              <a:gd name="connsiteY1" fmla="*/ 0 h 6134323"/>
              <a:gd name="connsiteX2" fmla="*/ 813499 w 813499"/>
              <a:gd name="connsiteY2" fmla="*/ 135586 h 6134323"/>
              <a:gd name="connsiteX3" fmla="*/ 813499 w 813499"/>
              <a:gd name="connsiteY3" fmla="*/ 6134323 h 6134323"/>
              <a:gd name="connsiteX4" fmla="*/ 813499 w 813499"/>
              <a:gd name="connsiteY4" fmla="*/ 6134323 h 6134323"/>
              <a:gd name="connsiteX5" fmla="*/ 0 w 813499"/>
              <a:gd name="connsiteY5" fmla="*/ 6134323 h 6134323"/>
              <a:gd name="connsiteX6" fmla="*/ 0 w 813499"/>
              <a:gd name="connsiteY6" fmla="*/ 6134323 h 6134323"/>
              <a:gd name="connsiteX7" fmla="*/ 0 w 813499"/>
              <a:gd name="connsiteY7" fmla="*/ 135586 h 6134323"/>
              <a:gd name="connsiteX8" fmla="*/ 135586 w 813499"/>
              <a:gd name="connsiteY8" fmla="*/ 0 h 613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3499" h="6134323">
                <a:moveTo>
                  <a:pt x="813499" y="1022411"/>
                </a:moveTo>
                <a:lnTo>
                  <a:pt x="813499" y="5111912"/>
                </a:lnTo>
                <a:cubicBezTo>
                  <a:pt x="813499" y="5676571"/>
                  <a:pt x="805449" y="6134319"/>
                  <a:pt x="795518" y="6134319"/>
                </a:cubicBezTo>
                <a:lnTo>
                  <a:pt x="0" y="6134319"/>
                </a:lnTo>
                <a:lnTo>
                  <a:pt x="0" y="6134319"/>
                </a:lnTo>
                <a:lnTo>
                  <a:pt x="0" y="4"/>
                </a:lnTo>
                <a:lnTo>
                  <a:pt x="0" y="4"/>
                </a:lnTo>
                <a:lnTo>
                  <a:pt x="795518" y="4"/>
                </a:lnTo>
                <a:cubicBezTo>
                  <a:pt x="805449" y="4"/>
                  <a:pt x="813499" y="457752"/>
                  <a:pt x="813499" y="1022411"/>
                </a:cubicBezTo>
                <a:close/>
              </a:path>
            </a:pathLst>
          </a:custGeom>
        </p:spPr>
        <p:style>
          <a:lnRef idx="2">
            <a:schemeClr val="accent5">
              <a:hueOff val="1085675"/>
              <a:satOff val="3732"/>
              <a:lumOff val="-1790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7800" tIns="55587" rIns="55587" bIns="55587" numCol="1" spcCol="1270" anchor="ctr" anchorCtr="0">
            <a:noAutofit/>
          </a:bodyPr>
          <a:lstStyle/>
          <a:p>
            <a:pPr marL="228600" lvl="1" indent="-228600" algn="l" defTabSz="1111250">
              <a:lnSpc>
                <a:spcPct val="90000"/>
              </a:lnSpc>
              <a:spcBef>
                <a:spcPct val="0"/>
              </a:spcBef>
              <a:spcAft>
                <a:spcPct val="15000"/>
              </a:spcAft>
              <a:buChar char="••"/>
            </a:pPr>
            <a:r>
              <a:rPr lang="en-US" sz="2500" b="1" kern="1200" dirty="0"/>
              <a:t>State Board Adopted Model Curriculum</a:t>
            </a:r>
          </a:p>
        </p:txBody>
      </p:sp>
      <p:sp>
        <p:nvSpPr>
          <p:cNvPr id="9" name="Freeform 8"/>
          <p:cNvSpPr/>
          <p:nvPr/>
        </p:nvSpPr>
        <p:spPr>
          <a:xfrm>
            <a:off x="914400" y="3765314"/>
            <a:ext cx="876077" cy="1505450"/>
          </a:xfrm>
          <a:custGeom>
            <a:avLst/>
            <a:gdLst>
              <a:gd name="connsiteX0" fmla="*/ 0 w 1505449"/>
              <a:gd name="connsiteY0" fmla="*/ 0 h 876076"/>
              <a:gd name="connsiteX1" fmla="*/ 1067411 w 1505449"/>
              <a:gd name="connsiteY1" fmla="*/ 0 h 876076"/>
              <a:gd name="connsiteX2" fmla="*/ 1505449 w 1505449"/>
              <a:gd name="connsiteY2" fmla="*/ 438038 h 876076"/>
              <a:gd name="connsiteX3" fmla="*/ 1067411 w 1505449"/>
              <a:gd name="connsiteY3" fmla="*/ 876076 h 876076"/>
              <a:gd name="connsiteX4" fmla="*/ 0 w 1505449"/>
              <a:gd name="connsiteY4" fmla="*/ 876076 h 876076"/>
              <a:gd name="connsiteX5" fmla="*/ 438038 w 1505449"/>
              <a:gd name="connsiteY5" fmla="*/ 438038 h 876076"/>
              <a:gd name="connsiteX6" fmla="*/ 0 w 1505449"/>
              <a:gd name="connsiteY6" fmla="*/ 0 h 87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49" h="876076">
                <a:moveTo>
                  <a:pt x="1505448" y="0"/>
                </a:moveTo>
                <a:lnTo>
                  <a:pt x="1505448" y="621165"/>
                </a:lnTo>
                <a:lnTo>
                  <a:pt x="752725" y="876076"/>
                </a:lnTo>
                <a:lnTo>
                  <a:pt x="1" y="621165"/>
                </a:lnTo>
                <a:lnTo>
                  <a:pt x="1" y="0"/>
                </a:lnTo>
                <a:lnTo>
                  <a:pt x="752725" y="254911"/>
                </a:lnTo>
                <a:lnTo>
                  <a:pt x="1505448" y="0"/>
                </a:lnTo>
                <a:close/>
              </a:path>
            </a:pathLst>
          </a:custGeom>
        </p:spPr>
        <p:style>
          <a:lnRef idx="2">
            <a:schemeClr val="accent5">
              <a:hueOff val="2171350"/>
              <a:satOff val="7464"/>
              <a:lumOff val="-35817"/>
              <a:alphaOff val="0"/>
            </a:schemeClr>
          </a:lnRef>
          <a:fillRef idx="1">
            <a:schemeClr val="accent5">
              <a:hueOff val="2171350"/>
              <a:satOff val="7464"/>
              <a:lumOff val="-35817"/>
              <a:alphaOff val="0"/>
            </a:schemeClr>
          </a:fillRef>
          <a:effectRef idx="0">
            <a:schemeClr val="accent5">
              <a:hueOff val="2171350"/>
              <a:satOff val="7464"/>
              <a:lumOff val="-35817"/>
              <a:alphaOff val="0"/>
            </a:schemeClr>
          </a:effectRef>
          <a:fontRef idx="minor">
            <a:schemeClr val="lt1"/>
          </a:fontRef>
        </p:style>
        <p:txBody>
          <a:bodyPr spcFirstLastPara="0" vert="horz" wrap="square" lIns="12701" tIns="450738" rIns="12700" bIns="450739" numCol="1" spcCol="1270" anchor="ctr" anchorCtr="0">
            <a:noAutofit/>
          </a:bodyPr>
          <a:lstStyle/>
          <a:p>
            <a:pPr lvl="0" algn="ctr" defTabSz="889000">
              <a:lnSpc>
                <a:spcPct val="90000"/>
              </a:lnSpc>
              <a:spcBef>
                <a:spcPct val="0"/>
              </a:spcBef>
              <a:spcAft>
                <a:spcPct val="35000"/>
              </a:spcAft>
            </a:pPr>
            <a:r>
              <a:rPr lang="en-US" sz="2000" b="1" kern="1200" dirty="0"/>
              <a:t>2012- 2014</a:t>
            </a:r>
          </a:p>
        </p:txBody>
      </p:sp>
      <p:sp>
        <p:nvSpPr>
          <p:cNvPr id="10" name="Freeform 9"/>
          <p:cNvSpPr/>
          <p:nvPr/>
        </p:nvSpPr>
        <p:spPr>
          <a:xfrm>
            <a:off x="1790475" y="3694017"/>
            <a:ext cx="6134324" cy="1210007"/>
          </a:xfrm>
          <a:custGeom>
            <a:avLst/>
            <a:gdLst>
              <a:gd name="connsiteX0" fmla="*/ 201672 w 1210006"/>
              <a:gd name="connsiteY0" fmla="*/ 0 h 6134323"/>
              <a:gd name="connsiteX1" fmla="*/ 1008334 w 1210006"/>
              <a:gd name="connsiteY1" fmla="*/ 0 h 6134323"/>
              <a:gd name="connsiteX2" fmla="*/ 1210006 w 1210006"/>
              <a:gd name="connsiteY2" fmla="*/ 201672 h 6134323"/>
              <a:gd name="connsiteX3" fmla="*/ 1210006 w 1210006"/>
              <a:gd name="connsiteY3" fmla="*/ 6134323 h 6134323"/>
              <a:gd name="connsiteX4" fmla="*/ 1210006 w 1210006"/>
              <a:gd name="connsiteY4" fmla="*/ 6134323 h 6134323"/>
              <a:gd name="connsiteX5" fmla="*/ 0 w 1210006"/>
              <a:gd name="connsiteY5" fmla="*/ 6134323 h 6134323"/>
              <a:gd name="connsiteX6" fmla="*/ 0 w 1210006"/>
              <a:gd name="connsiteY6" fmla="*/ 6134323 h 6134323"/>
              <a:gd name="connsiteX7" fmla="*/ 0 w 1210006"/>
              <a:gd name="connsiteY7" fmla="*/ 201672 h 6134323"/>
              <a:gd name="connsiteX8" fmla="*/ 201672 w 1210006"/>
              <a:gd name="connsiteY8" fmla="*/ 0 h 613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0006" h="6134323">
                <a:moveTo>
                  <a:pt x="1210006" y="1022411"/>
                </a:moveTo>
                <a:lnTo>
                  <a:pt x="1210006" y="5111912"/>
                </a:lnTo>
                <a:cubicBezTo>
                  <a:pt x="1210006" y="5676571"/>
                  <a:pt x="1192196" y="6134320"/>
                  <a:pt x="1170226" y="6134320"/>
                </a:cubicBezTo>
                <a:lnTo>
                  <a:pt x="0" y="6134320"/>
                </a:lnTo>
                <a:lnTo>
                  <a:pt x="0" y="6134320"/>
                </a:lnTo>
                <a:lnTo>
                  <a:pt x="0" y="3"/>
                </a:lnTo>
                <a:lnTo>
                  <a:pt x="0" y="3"/>
                </a:lnTo>
                <a:lnTo>
                  <a:pt x="1170226" y="3"/>
                </a:lnTo>
                <a:cubicBezTo>
                  <a:pt x="1192196" y="3"/>
                  <a:pt x="1210006" y="457752"/>
                  <a:pt x="1210006" y="1022411"/>
                </a:cubicBezTo>
                <a:close/>
              </a:path>
            </a:pathLst>
          </a:custGeom>
        </p:spPr>
        <p:style>
          <a:lnRef idx="2">
            <a:schemeClr val="accent5">
              <a:hueOff val="2171350"/>
              <a:satOff val="7464"/>
              <a:lumOff val="-3581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7801" tIns="74943" rIns="74943" bIns="74944" numCol="1" spcCol="1270" anchor="ctr" anchorCtr="0">
            <a:noAutofit/>
          </a:bodyPr>
          <a:lstStyle/>
          <a:p>
            <a:pPr marL="228600" lvl="1" indent="-228600" algn="l" defTabSz="1111250">
              <a:lnSpc>
                <a:spcPct val="90000"/>
              </a:lnSpc>
              <a:spcBef>
                <a:spcPct val="0"/>
              </a:spcBef>
              <a:spcAft>
                <a:spcPct val="15000"/>
              </a:spcAft>
              <a:buChar char="••"/>
            </a:pPr>
            <a:r>
              <a:rPr lang="en-US" sz="2500" b="1" kern="1200" dirty="0"/>
              <a:t>Assessment Development</a:t>
            </a:r>
          </a:p>
          <a:p>
            <a:pPr marL="342900" lvl="2" indent="-171450" algn="l" defTabSz="800100">
              <a:lnSpc>
                <a:spcPct val="90000"/>
              </a:lnSpc>
              <a:spcBef>
                <a:spcPct val="0"/>
              </a:spcBef>
              <a:spcAft>
                <a:spcPct val="15000"/>
              </a:spcAft>
              <a:buChar char="••"/>
            </a:pPr>
            <a:r>
              <a:rPr lang="en-US" sz="1800" i="1" kern="1200" dirty="0"/>
              <a:t>Test Development</a:t>
            </a:r>
          </a:p>
          <a:p>
            <a:pPr marL="342900" lvl="2" indent="-171450" algn="l" defTabSz="800100">
              <a:lnSpc>
                <a:spcPct val="90000"/>
              </a:lnSpc>
              <a:spcBef>
                <a:spcPct val="0"/>
              </a:spcBef>
              <a:spcAft>
                <a:spcPct val="15000"/>
              </a:spcAft>
              <a:buChar char="••"/>
            </a:pPr>
            <a:r>
              <a:rPr lang="en-US" sz="1800" i="1" kern="1200" dirty="0"/>
              <a:t>Field Test</a:t>
            </a:r>
          </a:p>
          <a:p>
            <a:pPr marL="342900" lvl="2" indent="-171450" algn="l" defTabSz="800100">
              <a:lnSpc>
                <a:spcPct val="90000"/>
              </a:lnSpc>
              <a:spcBef>
                <a:spcPct val="0"/>
              </a:spcBef>
              <a:spcAft>
                <a:spcPct val="15000"/>
              </a:spcAft>
              <a:buChar char="••"/>
            </a:pPr>
            <a:r>
              <a:rPr lang="en-US" sz="1800" i="1" kern="1200" dirty="0"/>
              <a:t>Standards Setting</a:t>
            </a:r>
          </a:p>
        </p:txBody>
      </p:sp>
      <p:sp>
        <p:nvSpPr>
          <p:cNvPr id="11" name="Freeform 10"/>
          <p:cNvSpPr/>
          <p:nvPr/>
        </p:nvSpPr>
        <p:spPr>
          <a:xfrm>
            <a:off x="914400" y="5135406"/>
            <a:ext cx="876077" cy="1251538"/>
          </a:xfrm>
          <a:custGeom>
            <a:avLst/>
            <a:gdLst>
              <a:gd name="connsiteX0" fmla="*/ 0 w 1251537"/>
              <a:gd name="connsiteY0" fmla="*/ 0 h 876076"/>
              <a:gd name="connsiteX1" fmla="*/ 813499 w 1251537"/>
              <a:gd name="connsiteY1" fmla="*/ 0 h 876076"/>
              <a:gd name="connsiteX2" fmla="*/ 1251537 w 1251537"/>
              <a:gd name="connsiteY2" fmla="*/ 438038 h 876076"/>
              <a:gd name="connsiteX3" fmla="*/ 813499 w 1251537"/>
              <a:gd name="connsiteY3" fmla="*/ 876076 h 876076"/>
              <a:gd name="connsiteX4" fmla="*/ 0 w 1251537"/>
              <a:gd name="connsiteY4" fmla="*/ 876076 h 876076"/>
              <a:gd name="connsiteX5" fmla="*/ 438038 w 1251537"/>
              <a:gd name="connsiteY5" fmla="*/ 438038 h 876076"/>
              <a:gd name="connsiteX6" fmla="*/ 0 w 1251537"/>
              <a:gd name="connsiteY6" fmla="*/ 0 h 87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537" h="876076">
                <a:moveTo>
                  <a:pt x="1251536" y="0"/>
                </a:moveTo>
                <a:lnTo>
                  <a:pt x="1251536" y="569449"/>
                </a:lnTo>
                <a:lnTo>
                  <a:pt x="625769" y="876076"/>
                </a:lnTo>
                <a:lnTo>
                  <a:pt x="1" y="569449"/>
                </a:lnTo>
                <a:lnTo>
                  <a:pt x="1" y="0"/>
                </a:lnTo>
                <a:lnTo>
                  <a:pt x="625769" y="306627"/>
                </a:lnTo>
                <a:lnTo>
                  <a:pt x="1251536" y="0"/>
                </a:lnTo>
                <a:close/>
              </a:path>
            </a:pathLst>
          </a:custGeom>
        </p:spPr>
        <p:style>
          <a:lnRef idx="2">
            <a:schemeClr val="accent5">
              <a:hueOff val="3257024"/>
              <a:satOff val="11196"/>
              <a:lumOff val="-53726"/>
              <a:alphaOff val="0"/>
            </a:schemeClr>
          </a:lnRef>
          <a:fillRef idx="1">
            <a:schemeClr val="accent5">
              <a:hueOff val="3257024"/>
              <a:satOff val="11196"/>
              <a:lumOff val="-53726"/>
              <a:alphaOff val="0"/>
            </a:schemeClr>
          </a:fillRef>
          <a:effectRef idx="0">
            <a:schemeClr val="accent5">
              <a:hueOff val="3257024"/>
              <a:satOff val="11196"/>
              <a:lumOff val="-53726"/>
              <a:alphaOff val="0"/>
            </a:schemeClr>
          </a:effectRef>
          <a:fontRef idx="minor">
            <a:schemeClr val="lt1"/>
          </a:fontRef>
        </p:style>
        <p:txBody>
          <a:bodyPr spcFirstLastPara="0" vert="horz" wrap="square" lIns="12701" tIns="450738" rIns="12700" bIns="450739" numCol="1" spcCol="1270" anchor="ctr" anchorCtr="0">
            <a:noAutofit/>
          </a:bodyPr>
          <a:lstStyle/>
          <a:p>
            <a:pPr lvl="0" algn="ctr" defTabSz="889000">
              <a:lnSpc>
                <a:spcPct val="90000"/>
              </a:lnSpc>
              <a:spcBef>
                <a:spcPct val="0"/>
              </a:spcBef>
              <a:spcAft>
                <a:spcPct val="35000"/>
              </a:spcAft>
            </a:pPr>
            <a:r>
              <a:rPr lang="en-US" sz="2000" b="1" kern="1200" dirty="0"/>
              <a:t>2014-2015</a:t>
            </a:r>
          </a:p>
        </p:txBody>
      </p:sp>
      <p:sp>
        <p:nvSpPr>
          <p:cNvPr id="12" name="Freeform 11"/>
          <p:cNvSpPr/>
          <p:nvPr/>
        </p:nvSpPr>
        <p:spPr>
          <a:xfrm>
            <a:off x="1790476" y="5135405"/>
            <a:ext cx="6134323" cy="813500"/>
          </a:xfrm>
          <a:custGeom>
            <a:avLst/>
            <a:gdLst>
              <a:gd name="connsiteX0" fmla="*/ 135586 w 813499"/>
              <a:gd name="connsiteY0" fmla="*/ 0 h 6134323"/>
              <a:gd name="connsiteX1" fmla="*/ 677913 w 813499"/>
              <a:gd name="connsiteY1" fmla="*/ 0 h 6134323"/>
              <a:gd name="connsiteX2" fmla="*/ 813499 w 813499"/>
              <a:gd name="connsiteY2" fmla="*/ 135586 h 6134323"/>
              <a:gd name="connsiteX3" fmla="*/ 813499 w 813499"/>
              <a:gd name="connsiteY3" fmla="*/ 6134323 h 6134323"/>
              <a:gd name="connsiteX4" fmla="*/ 813499 w 813499"/>
              <a:gd name="connsiteY4" fmla="*/ 6134323 h 6134323"/>
              <a:gd name="connsiteX5" fmla="*/ 0 w 813499"/>
              <a:gd name="connsiteY5" fmla="*/ 6134323 h 6134323"/>
              <a:gd name="connsiteX6" fmla="*/ 0 w 813499"/>
              <a:gd name="connsiteY6" fmla="*/ 6134323 h 6134323"/>
              <a:gd name="connsiteX7" fmla="*/ 0 w 813499"/>
              <a:gd name="connsiteY7" fmla="*/ 135586 h 6134323"/>
              <a:gd name="connsiteX8" fmla="*/ 135586 w 813499"/>
              <a:gd name="connsiteY8" fmla="*/ 0 h 613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3499" h="6134323">
                <a:moveTo>
                  <a:pt x="813499" y="1022411"/>
                </a:moveTo>
                <a:lnTo>
                  <a:pt x="813499" y="5111912"/>
                </a:lnTo>
                <a:cubicBezTo>
                  <a:pt x="813499" y="5676571"/>
                  <a:pt x="805449" y="6134319"/>
                  <a:pt x="795518" y="6134319"/>
                </a:cubicBezTo>
                <a:lnTo>
                  <a:pt x="0" y="6134319"/>
                </a:lnTo>
                <a:lnTo>
                  <a:pt x="0" y="6134319"/>
                </a:lnTo>
                <a:lnTo>
                  <a:pt x="0" y="4"/>
                </a:lnTo>
                <a:lnTo>
                  <a:pt x="0" y="4"/>
                </a:lnTo>
                <a:lnTo>
                  <a:pt x="795518" y="4"/>
                </a:lnTo>
                <a:cubicBezTo>
                  <a:pt x="805449" y="4"/>
                  <a:pt x="813499" y="457752"/>
                  <a:pt x="813499" y="1022411"/>
                </a:cubicBezTo>
                <a:close/>
              </a:path>
            </a:pathLst>
          </a:custGeom>
        </p:spPr>
        <p:style>
          <a:lnRef idx="2">
            <a:schemeClr val="accent5">
              <a:hueOff val="3257024"/>
              <a:satOff val="11196"/>
              <a:lumOff val="-5372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7800" tIns="55588" rIns="55587" bIns="55587" numCol="1" spcCol="1270" anchor="ctr" anchorCtr="0">
            <a:noAutofit/>
          </a:bodyPr>
          <a:lstStyle/>
          <a:p>
            <a:pPr marL="228600" lvl="1" indent="-228600" algn="l" defTabSz="1111250">
              <a:lnSpc>
                <a:spcPct val="90000"/>
              </a:lnSpc>
              <a:spcBef>
                <a:spcPct val="0"/>
              </a:spcBef>
              <a:spcAft>
                <a:spcPct val="15000"/>
              </a:spcAft>
              <a:buChar char="••"/>
            </a:pPr>
            <a:r>
              <a:rPr lang="en-US" sz="2500" b="1" i="0" kern="1200" dirty="0"/>
              <a:t>Assessments Operational – First Administration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eaLnBrk="1" hangingPunct="1">
              <a:defRPr/>
            </a:pPr>
            <a:r>
              <a:rPr lang="en-US" sz="5000" dirty="0">
                <a:solidFill>
                  <a:srgbClr val="C00000"/>
                </a:solidFill>
                <a:effectLst>
                  <a:outerShdw blurRad="38100" dist="38100" dir="2700000" algn="tl">
                    <a:srgbClr val="000000">
                      <a:alpha val="43137"/>
                    </a:srgbClr>
                  </a:outerShdw>
                </a:effectLst>
              </a:rPr>
              <a:t>Where are we now?</a:t>
            </a:r>
          </a:p>
        </p:txBody>
      </p:sp>
      <p:sp>
        <p:nvSpPr>
          <p:cNvPr id="27651" name="Content Placeholder 2"/>
          <p:cNvSpPr>
            <a:spLocks noGrp="1"/>
          </p:cNvSpPr>
          <p:nvPr>
            <p:ph idx="1"/>
          </p:nvPr>
        </p:nvSpPr>
        <p:spPr>
          <a:xfrm>
            <a:off x="609600" y="2362200"/>
            <a:ext cx="3733800" cy="2743200"/>
          </a:xfrm>
        </p:spPr>
        <p:txBody>
          <a:bodyPr/>
          <a:lstStyle/>
          <a:p>
            <a:pPr marL="0" indent="0" eaLnBrk="1" hangingPunct="1">
              <a:buFontTx/>
              <a:buNone/>
            </a:pPr>
            <a:r>
              <a:rPr lang="en-US" sz="3600" b="1" dirty="0">
                <a:solidFill>
                  <a:schemeClr val="accent2"/>
                </a:solidFill>
              </a:rPr>
              <a:t>Existing State </a:t>
            </a:r>
          </a:p>
          <a:p>
            <a:pPr marL="0" indent="0" eaLnBrk="1" hangingPunct="1">
              <a:buFontTx/>
              <a:buNone/>
            </a:pPr>
            <a:r>
              <a:rPr lang="en-US" sz="3600" b="1" dirty="0">
                <a:solidFill>
                  <a:schemeClr val="accent2"/>
                </a:solidFill>
              </a:rPr>
              <a:t>Assessments – </a:t>
            </a:r>
          </a:p>
          <a:p>
            <a:pPr marL="0" indent="0" eaLnBrk="1" hangingPunct="1">
              <a:buFontTx/>
              <a:buNone/>
            </a:pPr>
            <a:r>
              <a:rPr lang="en-US" sz="3600" b="1" dirty="0">
                <a:solidFill>
                  <a:schemeClr val="accent2"/>
                </a:solidFill>
              </a:rPr>
              <a:t>Transitional</a:t>
            </a:r>
          </a:p>
          <a:p>
            <a:pPr marL="0" indent="0" eaLnBrk="1" hangingPunct="1">
              <a:buFontTx/>
              <a:buNone/>
            </a:pPr>
            <a:r>
              <a:rPr lang="en-US" sz="3600" b="1" dirty="0">
                <a:solidFill>
                  <a:schemeClr val="accent2"/>
                </a:solidFill>
              </a:rPr>
              <a:t>Years</a:t>
            </a:r>
          </a:p>
          <a:p>
            <a:pPr marL="0" lvl="1" indent="0" eaLnBrk="1" hangingPunct="1">
              <a:buFontTx/>
              <a:buNone/>
            </a:pPr>
            <a:endParaRPr lang="en-US" sz="1600" dirty="0"/>
          </a:p>
          <a:p>
            <a:pPr marL="0" lvl="1" indent="0" eaLnBrk="1" hangingPunct="1">
              <a:buFontTx/>
              <a:buNone/>
            </a:pPr>
            <a:endParaRPr lang="en-US" sz="1600" dirty="0"/>
          </a:p>
          <a:p>
            <a:pPr marL="0" lvl="1" indent="0" eaLnBrk="1" hangingPunct="1">
              <a:buFontTx/>
              <a:buNone/>
            </a:pPr>
            <a:endParaRPr lang="en-US" sz="1600" dirty="0"/>
          </a:p>
          <a:p>
            <a:pPr marL="0" lvl="1" indent="0" eaLnBrk="1" hangingPunct="1">
              <a:buFontTx/>
              <a:buNone/>
            </a:pPr>
            <a:endParaRPr lang="en-US" sz="1600" dirty="0"/>
          </a:p>
          <a:p>
            <a:pPr marL="0" indent="0" eaLnBrk="1" hangingPunct="1">
              <a:buFontTx/>
              <a:buNone/>
            </a:pPr>
            <a:endParaRPr lang="en-US" sz="1200" b="1" dirty="0">
              <a:solidFill>
                <a:srgbClr val="0070C0"/>
              </a:solidFill>
            </a:endParaRPr>
          </a:p>
        </p:txBody>
      </p:sp>
      <p:pic>
        <p:nvPicPr>
          <p:cNvPr id="8" name="Content Placeholder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2435" y="2631531"/>
            <a:ext cx="4133084" cy="2755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solidFill>
                  <a:srgbClr val="C00000"/>
                </a:solidFill>
              </a:rPr>
              <a:t>Agenda</a:t>
            </a:r>
          </a:p>
        </p:txBody>
      </p:sp>
      <p:sp>
        <p:nvSpPr>
          <p:cNvPr id="7" name="Text Placeholder 6"/>
          <p:cNvSpPr>
            <a:spLocks noGrp="1"/>
          </p:cNvSpPr>
          <p:nvPr>
            <p:ph type="body" sz="quarter" idx="16"/>
          </p:nvPr>
        </p:nvSpPr>
        <p:spPr>
          <a:xfrm>
            <a:off x="762000" y="3886200"/>
            <a:ext cx="6629400" cy="838200"/>
          </a:xfrm>
        </p:spPr>
        <p:txBody>
          <a:bodyPr>
            <a:noAutofit/>
          </a:bodyPr>
          <a:lstStyle/>
          <a:p>
            <a:pPr lvl="1">
              <a:buFont typeface="Arial" pitchFamily="34" charset="0"/>
              <a:buChar char="•"/>
            </a:pPr>
            <a:r>
              <a:rPr lang="en-US" sz="3600" dirty="0"/>
              <a:t>Introduction</a:t>
            </a:r>
          </a:p>
          <a:p>
            <a:pPr lvl="1">
              <a:buFont typeface="Arial" pitchFamily="34" charset="0"/>
              <a:buChar char="•"/>
            </a:pPr>
            <a:r>
              <a:rPr lang="en-US" sz="3600" dirty="0"/>
              <a:t>Text Complexity</a:t>
            </a:r>
          </a:p>
          <a:p>
            <a:pPr lvl="1">
              <a:buFont typeface="Arial" pitchFamily="34" charset="0"/>
              <a:buChar char="•"/>
            </a:pPr>
            <a:r>
              <a:rPr lang="en-US" sz="3600" dirty="0"/>
              <a:t>Additional Documents</a:t>
            </a:r>
          </a:p>
          <a:p>
            <a:endParaRPr lang="en-US" sz="4000" dirty="0"/>
          </a:p>
        </p:txBody>
      </p:sp>
      <p:sp>
        <p:nvSpPr>
          <p:cNvPr id="17" name="TextBox 16"/>
          <p:cNvSpPr txBox="1"/>
          <p:nvPr/>
        </p:nvSpPr>
        <p:spPr>
          <a:xfrm>
            <a:off x="457200" y="1143000"/>
            <a:ext cx="3581400" cy="646331"/>
          </a:xfrm>
          <a:prstGeom prst="rect">
            <a:avLst/>
          </a:prstGeom>
          <a:noFill/>
        </p:spPr>
        <p:txBody>
          <a:bodyPr wrap="square" rtlCol="0">
            <a:spAutoFit/>
          </a:bodyPr>
          <a:lstStyle/>
          <a:p>
            <a:r>
              <a:rPr lang="en-US" sz="3600" b="1" dirty="0"/>
              <a:t>Session I </a:t>
            </a:r>
          </a:p>
        </p:txBody>
      </p:sp>
      <p:sp>
        <p:nvSpPr>
          <p:cNvPr id="18" name="TextBox 17"/>
          <p:cNvSpPr txBox="1"/>
          <p:nvPr/>
        </p:nvSpPr>
        <p:spPr>
          <a:xfrm>
            <a:off x="457200" y="3124200"/>
            <a:ext cx="3581400" cy="646331"/>
          </a:xfrm>
          <a:prstGeom prst="rect">
            <a:avLst/>
          </a:prstGeom>
          <a:noFill/>
        </p:spPr>
        <p:txBody>
          <a:bodyPr wrap="square" rtlCol="0">
            <a:spAutoFit/>
          </a:bodyPr>
          <a:lstStyle/>
          <a:p>
            <a:r>
              <a:rPr lang="en-US" sz="3600" b="1" dirty="0"/>
              <a:t>Session II </a:t>
            </a:r>
          </a:p>
        </p:txBody>
      </p:sp>
      <p:sp>
        <p:nvSpPr>
          <p:cNvPr id="6" name="Rectangle 5"/>
          <p:cNvSpPr/>
          <p:nvPr/>
        </p:nvSpPr>
        <p:spPr>
          <a:xfrm>
            <a:off x="838200" y="1752600"/>
            <a:ext cx="5784850" cy="1311128"/>
          </a:xfrm>
          <a:prstGeom prst="rect">
            <a:avLst/>
          </a:prstGeom>
        </p:spPr>
        <p:txBody>
          <a:bodyPr wrap="square">
            <a:spAutoFit/>
          </a:bodyPr>
          <a:lstStyle/>
          <a:p>
            <a:pPr marL="742950" lvl="1" indent="-285750">
              <a:spcBef>
                <a:spcPct val="20000"/>
              </a:spcBef>
              <a:buFont typeface="Arial" pitchFamily="34" charset="0"/>
              <a:buChar char="•"/>
            </a:pPr>
            <a:r>
              <a:rPr lang="en-US" sz="3600" dirty="0">
                <a:solidFill>
                  <a:prstClr val="black"/>
                </a:solidFill>
              </a:rPr>
              <a:t>Assessment Update</a:t>
            </a:r>
          </a:p>
          <a:p>
            <a:pPr marL="742950" lvl="1" indent="-285750">
              <a:spcBef>
                <a:spcPct val="20000"/>
              </a:spcBef>
              <a:buFont typeface="Arial" pitchFamily="34" charset="0"/>
              <a:buChar char="•"/>
            </a:pPr>
            <a:r>
              <a:rPr lang="en-US" sz="3600" dirty="0">
                <a:solidFill>
                  <a:prstClr val="black"/>
                </a:solidFill>
              </a:rPr>
              <a:t>Model Curriculum</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solidFill>
                  <a:srgbClr val="C00000"/>
                </a:solidFill>
                <a:effectLst>
                  <a:outerShdw blurRad="38100" dist="38100" dir="2700000" algn="tl">
                    <a:srgbClr val="000000">
                      <a:alpha val="43137"/>
                    </a:srgbClr>
                  </a:outerShdw>
                </a:effectLst>
              </a:rPr>
              <a:t>The Transitional Years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1828800"/>
            <a:ext cx="7772400" cy="4419600"/>
          </a:xfrm>
        </p:spPr>
        <p:txBody>
          <a:bodyPr/>
          <a:lstStyle/>
          <a:p>
            <a:pPr marL="0" indent="0" eaLnBrk="1" hangingPunct="1">
              <a:spcAft>
                <a:spcPts val="600"/>
              </a:spcAft>
              <a:buFontTx/>
              <a:buNone/>
              <a:defRPr/>
            </a:pPr>
            <a:r>
              <a:rPr lang="en-US" sz="2800" b="1" dirty="0">
                <a:solidFill>
                  <a:srgbClr val="262673"/>
                </a:solidFill>
              </a:rPr>
              <a:t>Kindergarten Readiness Assessment – Literacy (KRA-L)</a:t>
            </a:r>
          </a:p>
          <a:p>
            <a:pPr marL="688975" lvl="1" indent="-460375" eaLnBrk="1" hangingPunct="1">
              <a:buFontTx/>
              <a:buBlip>
                <a:blip r:embed="rId2"/>
              </a:buBlip>
              <a:defRPr/>
            </a:pPr>
            <a:r>
              <a:rPr lang="en-US" sz="2600" dirty="0">
                <a:solidFill>
                  <a:srgbClr val="C00000"/>
                </a:solidFill>
              </a:rPr>
              <a:t>Development started to expand content areas:  </a:t>
            </a:r>
          </a:p>
          <a:p>
            <a:pPr marL="974725" lvl="1" indent="-460375" eaLnBrk="1" hangingPunct="1">
              <a:buFontTx/>
              <a:buBlip>
                <a:blip r:embed="rId3"/>
              </a:buBlip>
              <a:defRPr/>
            </a:pPr>
            <a:r>
              <a:rPr lang="en-US" sz="2400" dirty="0">
                <a:solidFill>
                  <a:srgbClr val="262673"/>
                </a:solidFill>
              </a:rPr>
              <a:t>Mathematics</a:t>
            </a:r>
          </a:p>
          <a:p>
            <a:pPr marL="974725" lvl="1" indent="-460375" eaLnBrk="1" hangingPunct="1">
              <a:buFontTx/>
              <a:buBlip>
                <a:blip r:embed="rId3"/>
              </a:buBlip>
              <a:defRPr/>
            </a:pPr>
            <a:r>
              <a:rPr lang="en-US" sz="2400" dirty="0">
                <a:solidFill>
                  <a:srgbClr val="262673"/>
                </a:solidFill>
              </a:rPr>
              <a:t>Physical well-being and motor development (including adaptive skills)</a:t>
            </a:r>
          </a:p>
          <a:p>
            <a:pPr marL="974725" lvl="1" indent="-460375" eaLnBrk="1" hangingPunct="1">
              <a:spcAft>
                <a:spcPts val="600"/>
              </a:spcAft>
              <a:buFontTx/>
              <a:buBlip>
                <a:blip r:embed="rId3"/>
              </a:buBlip>
              <a:defRPr/>
            </a:pPr>
            <a:r>
              <a:rPr lang="en-US" sz="2400" dirty="0">
                <a:solidFill>
                  <a:srgbClr val="262673"/>
                </a:solidFill>
              </a:rPr>
              <a:t>Social and emotional development</a:t>
            </a:r>
          </a:p>
          <a:p>
            <a:pPr marL="0" indent="0" eaLnBrk="1" hangingPunct="1">
              <a:buFontTx/>
              <a:buNone/>
              <a:defRPr/>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The Transitional Years</a:t>
            </a:r>
            <a:endParaRPr lang="en-US" dirty="0"/>
          </a:p>
        </p:txBody>
      </p:sp>
      <p:sp>
        <p:nvSpPr>
          <p:cNvPr id="3" name="Content Placeholder 2"/>
          <p:cNvSpPr>
            <a:spLocks noGrp="1"/>
          </p:cNvSpPr>
          <p:nvPr>
            <p:ph idx="1"/>
          </p:nvPr>
        </p:nvSpPr>
        <p:spPr>
          <a:xfrm>
            <a:off x="441960" y="1965026"/>
            <a:ext cx="8244840" cy="4740574"/>
          </a:xfrm>
        </p:spPr>
        <p:txBody>
          <a:bodyPr>
            <a:normAutofit/>
          </a:bodyPr>
          <a:lstStyle/>
          <a:p>
            <a:pPr marL="0" indent="0">
              <a:buNone/>
            </a:pPr>
            <a:r>
              <a:rPr lang="en-US" dirty="0">
                <a:solidFill>
                  <a:srgbClr val="0070C0"/>
                </a:solidFill>
              </a:rPr>
              <a:t>K-3 Diagnostics</a:t>
            </a:r>
          </a:p>
          <a:p>
            <a:pPr marL="688975" lvl="1" indent="-460375"/>
            <a:r>
              <a:rPr lang="en-US" dirty="0"/>
              <a:t>Ready for districts to use in school year 2012-13</a:t>
            </a:r>
          </a:p>
          <a:p>
            <a:pPr marL="688975" lvl="1" indent="-460375"/>
            <a:r>
              <a:rPr lang="en-US" b="1" dirty="0">
                <a:solidFill>
                  <a:srgbClr val="FF0000"/>
                </a:solidFill>
              </a:rPr>
              <a:t>Will not </a:t>
            </a:r>
            <a:r>
              <a:rPr lang="en-US" dirty="0"/>
              <a:t>be available for viewing prior to the 2012-2013 school year</a:t>
            </a:r>
          </a:p>
          <a:p>
            <a:pPr marL="60325" indent="0">
              <a:buNone/>
            </a:pPr>
            <a:r>
              <a:rPr lang="en-US" dirty="0">
                <a:solidFill>
                  <a:srgbClr val="0070C0"/>
                </a:solidFill>
              </a:rPr>
              <a:t>OTELA</a:t>
            </a:r>
          </a:p>
          <a:p>
            <a:pPr marL="625475" indent="-396875">
              <a:buFont typeface="Gill Sans MT" pitchFamily="34" charset="0"/>
              <a:buChar char="–"/>
            </a:pPr>
            <a:r>
              <a:rPr lang="en-US" sz="2800" dirty="0"/>
              <a:t>Required for students identified as ELL</a:t>
            </a:r>
          </a:p>
          <a:p>
            <a:pPr marL="625475" indent="-396875">
              <a:buFont typeface="Gill Sans MT" pitchFamily="34" charset="0"/>
              <a:buChar char="–"/>
            </a:pPr>
            <a:r>
              <a:rPr lang="en-US" sz="2800" dirty="0"/>
              <a:t>Process started to realign to CCSS</a:t>
            </a:r>
          </a:p>
          <a:p>
            <a:pPr marL="625475" indent="-396875">
              <a:buFont typeface="Gill Sans MT" pitchFamily="34" charset="0"/>
              <a:buChar char="–"/>
            </a:pPr>
            <a:r>
              <a:rPr lang="en-US" sz="2800" dirty="0"/>
              <a:t>Decision needed on developing new ELP to assess realigned to CCSS</a:t>
            </a:r>
          </a:p>
        </p:txBody>
      </p:sp>
      <p:pic>
        <p:nvPicPr>
          <p:cNvPr id="4098" name="Picture 2" descr="C:\Users\Paula.Mahaley\AppData\Local\Microsoft\Windows\Temporary Internet Files\Content.IE5\KX1ASI1F\MP90043947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1295400"/>
            <a:ext cx="1905000" cy="1271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531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solidFill>
                  <a:srgbClr val="C00000"/>
                </a:solidFill>
                <a:effectLst>
                  <a:outerShdw blurRad="38100" dist="38100" dir="2700000" algn="tl">
                    <a:srgbClr val="000000">
                      <a:alpha val="43137"/>
                    </a:srgbClr>
                  </a:outerShdw>
                </a:effectLst>
              </a:rPr>
              <a:t>The Transitional Years</a:t>
            </a:r>
          </a:p>
        </p:txBody>
      </p:sp>
      <p:sp>
        <p:nvSpPr>
          <p:cNvPr id="3" name="Content Placeholder 2"/>
          <p:cNvSpPr>
            <a:spLocks noGrp="1"/>
          </p:cNvSpPr>
          <p:nvPr>
            <p:ph idx="1"/>
          </p:nvPr>
        </p:nvSpPr>
        <p:spPr>
          <a:xfrm>
            <a:off x="914400" y="2133600"/>
            <a:ext cx="7519987" cy="2819400"/>
          </a:xfrm>
        </p:spPr>
        <p:txBody>
          <a:bodyPr/>
          <a:lstStyle/>
          <a:p>
            <a:pPr marL="0" indent="0" eaLnBrk="1" hangingPunct="1">
              <a:buFontTx/>
              <a:buNone/>
              <a:defRPr/>
            </a:pPr>
            <a:r>
              <a:rPr lang="en-US" sz="3000" b="1" dirty="0">
                <a:solidFill>
                  <a:schemeClr val="accent2">
                    <a:lumMod val="75000"/>
                  </a:schemeClr>
                </a:solidFill>
              </a:rPr>
              <a:t>K-3 Diagnostics</a:t>
            </a:r>
          </a:p>
          <a:p>
            <a:pPr marL="688975" lvl="1" indent="-460375" eaLnBrk="1" hangingPunct="1">
              <a:buBlip>
                <a:blip r:embed="rId3"/>
              </a:buBlip>
              <a:defRPr/>
            </a:pPr>
            <a:r>
              <a:rPr lang="en-US" sz="2600" dirty="0">
                <a:solidFill>
                  <a:schemeClr val="accent2">
                    <a:lumMod val="75000"/>
                  </a:schemeClr>
                </a:solidFill>
              </a:rPr>
              <a:t>Process has started to realign to CCSS </a:t>
            </a:r>
          </a:p>
          <a:p>
            <a:pPr marL="688975" lvl="1" indent="-460375" eaLnBrk="1" hangingPunct="1">
              <a:buBlip>
                <a:blip r:embed="rId3"/>
              </a:buBlip>
              <a:defRPr/>
            </a:pPr>
            <a:r>
              <a:rPr lang="en-US" sz="2600" dirty="0">
                <a:solidFill>
                  <a:schemeClr val="accent2">
                    <a:lumMod val="75000"/>
                  </a:schemeClr>
                </a:solidFill>
              </a:rPr>
              <a:t>Minor modifications to fill gaps</a:t>
            </a:r>
          </a:p>
          <a:p>
            <a:pPr marL="688975" lvl="1" indent="-460375" eaLnBrk="1" hangingPunct="1">
              <a:buBlip>
                <a:blip r:embed="rId3"/>
              </a:buBlip>
              <a:defRPr/>
            </a:pPr>
            <a:r>
              <a:rPr lang="en-US" sz="2600" dirty="0">
                <a:solidFill>
                  <a:schemeClr val="accent2">
                    <a:lumMod val="75000"/>
                  </a:schemeClr>
                </a:solidFill>
              </a:rPr>
              <a:t>Ready for districts to use in school year 2012-13</a:t>
            </a:r>
          </a:p>
          <a:p>
            <a:pPr marL="688975" lvl="1" indent="-460375" eaLnBrk="1" hangingPunct="1">
              <a:defRPr/>
            </a:pPr>
            <a:endParaRPr lang="en-US" sz="2400" dirty="0">
              <a:solidFill>
                <a:schemeClr val="accent2">
                  <a:lumMod val="75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1143000"/>
          </a:xfrm>
          <a:extLst/>
        </p:spPr>
        <p:txBody>
          <a:bodyPr>
            <a:scene3d>
              <a:camera prst="orthographicFront"/>
              <a:lightRig rig="threePt" dir="t"/>
            </a:scene3d>
            <a:sp3d extrusionH="57150">
              <a:bevelT w="38100" h="38100"/>
            </a:sp3d>
          </a:bodyPr>
          <a:lstStyle/>
          <a:p>
            <a:pPr eaLnBrk="1" hangingPunct="1">
              <a:defRPr/>
            </a:pPr>
            <a:r>
              <a:rPr lang="en-US" dirty="0">
                <a:solidFill>
                  <a:srgbClr val="C00000"/>
                </a:solidFill>
                <a:effectLst>
                  <a:outerShdw blurRad="38100" dist="38100" dir="2700000" algn="tl">
                    <a:srgbClr val="000000">
                      <a:alpha val="43137"/>
                    </a:srgbClr>
                  </a:outerShdw>
                </a:effectLst>
              </a:rPr>
              <a:t>The Transitional Years</a:t>
            </a:r>
          </a:p>
        </p:txBody>
      </p:sp>
      <p:sp>
        <p:nvSpPr>
          <p:cNvPr id="3" name="Content Placeholder 2"/>
          <p:cNvSpPr>
            <a:spLocks noGrp="1"/>
          </p:cNvSpPr>
          <p:nvPr>
            <p:ph idx="1"/>
          </p:nvPr>
        </p:nvSpPr>
        <p:spPr>
          <a:xfrm>
            <a:off x="457200" y="1600200"/>
            <a:ext cx="8229600" cy="4800600"/>
          </a:xfrm>
        </p:spPr>
        <p:txBody>
          <a:bodyPr>
            <a:normAutofit/>
          </a:bodyPr>
          <a:lstStyle/>
          <a:p>
            <a:pPr marL="0" indent="0" eaLnBrk="1" hangingPunct="1">
              <a:buFontTx/>
              <a:buNone/>
              <a:defRPr/>
            </a:pPr>
            <a:r>
              <a:rPr lang="en-US" sz="2800" b="1" dirty="0">
                <a:solidFill>
                  <a:srgbClr val="C00000"/>
                </a:solidFill>
              </a:rPr>
              <a:t>Ohio Achievement Assessments (OAA)*</a:t>
            </a:r>
          </a:p>
          <a:p>
            <a:pPr marL="804863" lvl="1" indent="-414338" eaLnBrk="1" hangingPunct="1">
              <a:spcAft>
                <a:spcPts val="1200"/>
              </a:spcAft>
              <a:buBlip>
                <a:blip r:embed="rId2"/>
              </a:buBlip>
              <a:defRPr/>
            </a:pPr>
            <a:r>
              <a:rPr lang="en-US" sz="2400" dirty="0">
                <a:solidFill>
                  <a:schemeClr val="accent2">
                    <a:lumMod val="75000"/>
                  </a:schemeClr>
                </a:solidFill>
              </a:rPr>
              <a:t>Continue to be administered until ORC is revised to address end date</a:t>
            </a:r>
          </a:p>
          <a:p>
            <a:pPr marL="0" lvl="1" indent="0" eaLnBrk="1" hangingPunct="1">
              <a:buFontTx/>
              <a:buNone/>
              <a:defRPr/>
            </a:pPr>
            <a:r>
              <a:rPr lang="en-US" b="1" dirty="0">
                <a:solidFill>
                  <a:srgbClr val="C00000"/>
                </a:solidFill>
              </a:rPr>
              <a:t>Ohio Graduations Tests (OGT)*</a:t>
            </a:r>
          </a:p>
          <a:p>
            <a:pPr marL="803275" lvl="1" indent="-406400" eaLnBrk="1" hangingPunct="1">
              <a:buBlip>
                <a:blip r:embed="rId2"/>
              </a:buBlip>
              <a:defRPr/>
            </a:pPr>
            <a:r>
              <a:rPr lang="en-US" sz="2400" dirty="0">
                <a:solidFill>
                  <a:schemeClr val="accent2">
                    <a:lumMod val="75000"/>
                  </a:schemeClr>
                </a:solidFill>
              </a:rPr>
              <a:t>Continue to be administered</a:t>
            </a:r>
          </a:p>
          <a:p>
            <a:pPr marL="803275" lvl="1" indent="-406400" eaLnBrk="1" hangingPunct="1">
              <a:buBlip>
                <a:blip r:embed="rId2"/>
              </a:buBlip>
              <a:defRPr/>
            </a:pPr>
            <a:r>
              <a:rPr lang="en-US" sz="2400" dirty="0">
                <a:solidFill>
                  <a:schemeClr val="accent2">
                    <a:lumMod val="75000"/>
                  </a:schemeClr>
                </a:solidFill>
              </a:rPr>
              <a:t>ORC states OGT will be phased out and replaced with new system (national standardized assessment and end-of-course exams) but no timeline given</a:t>
            </a:r>
          </a:p>
          <a:p>
            <a:pPr marL="0" lvl="1" indent="0" eaLnBrk="1" hangingPunct="1">
              <a:buFontTx/>
              <a:buNone/>
              <a:defRPr/>
            </a:pPr>
            <a:r>
              <a:rPr lang="en-US" dirty="0">
                <a:solidFill>
                  <a:schemeClr val="accent2">
                    <a:lumMod val="75000"/>
                  </a:schemeClr>
                </a:solidFill>
              </a:rPr>
              <a:t>*</a:t>
            </a:r>
            <a:r>
              <a:rPr lang="en-US" sz="1900" dirty="0">
                <a:solidFill>
                  <a:schemeClr val="accent2">
                    <a:lumMod val="75000"/>
                  </a:schemeClr>
                </a:solidFill>
              </a:rPr>
              <a:t>OAA and OGT assess the standards adopted in 2001 and 2002</a:t>
            </a:r>
          </a:p>
          <a:p>
            <a:pPr marL="0" lvl="1" indent="0" eaLnBrk="1" hangingPunct="1">
              <a:buFontTx/>
              <a:buNone/>
              <a:defRPr/>
            </a:pPr>
            <a:endParaRPr lang="en-US" dirty="0">
              <a:solidFill>
                <a:schemeClr val="accent2">
                  <a:lumMod val="75000"/>
                </a:schemeClr>
              </a:solidFill>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600200"/>
          </a:xfrm>
        </p:spPr>
        <p:txBody>
          <a:bodyPr>
            <a:normAutofit fontScale="90000"/>
          </a:bodyPr>
          <a:lstStyle/>
          <a:p>
            <a:pPr>
              <a:defRPr/>
            </a:pPr>
            <a:r>
              <a:rPr lang="en-US" sz="3800" dirty="0">
                <a:solidFill>
                  <a:srgbClr val="C00000"/>
                </a:solidFill>
                <a:effectLst>
                  <a:outerShdw blurRad="38100" dist="38100" dir="2700000" algn="tl">
                    <a:srgbClr val="000000">
                      <a:alpha val="43137"/>
                    </a:srgbClr>
                  </a:outerShdw>
                </a:effectLst>
              </a:rPr>
              <a:t>The Transitional Years</a:t>
            </a:r>
            <a:br>
              <a:rPr lang="en-US" sz="3600" dirty="0">
                <a:solidFill>
                  <a:srgbClr val="C00000"/>
                </a:solidFill>
                <a:effectLst>
                  <a:outerShdw blurRad="38100" dist="38100" dir="2700000" algn="tl">
                    <a:srgbClr val="000000">
                      <a:alpha val="43137"/>
                    </a:srgbClr>
                  </a:outerShdw>
                </a:effectLst>
              </a:rPr>
            </a:br>
            <a:r>
              <a:rPr lang="en-US" sz="3600" dirty="0">
                <a:solidFill>
                  <a:schemeClr val="accent2">
                    <a:lumMod val="75000"/>
                  </a:schemeClr>
                </a:solidFill>
                <a:effectLst>
                  <a:outerShdw blurRad="38100" dist="38100" dir="2700000" algn="tl">
                    <a:srgbClr val="000000">
                      <a:alpha val="43137"/>
                    </a:srgbClr>
                  </a:outerShdw>
                </a:effectLst>
              </a:rPr>
              <a:t>HB153 July 2011</a:t>
            </a:r>
            <a:br>
              <a:rPr lang="en-US" sz="3600" dirty="0">
                <a:solidFill>
                  <a:schemeClr val="accent2">
                    <a:lumMod val="75000"/>
                  </a:schemeClr>
                </a:solidFill>
                <a:effectLst>
                  <a:outerShdw blurRad="38100" dist="38100" dir="2700000" algn="tl">
                    <a:srgbClr val="000000">
                      <a:alpha val="43137"/>
                    </a:srgbClr>
                  </a:outerShdw>
                </a:effectLst>
              </a:rPr>
            </a:br>
            <a:r>
              <a:rPr lang="en-US" sz="3600" dirty="0">
                <a:solidFill>
                  <a:schemeClr val="accent2">
                    <a:lumMod val="75000"/>
                  </a:schemeClr>
                </a:solidFill>
                <a:effectLst>
                  <a:outerShdw blurRad="38100" dist="38100" dir="2700000" algn="tl">
                    <a:srgbClr val="000000">
                      <a:alpha val="43137"/>
                    </a:srgbClr>
                  </a:outerShdw>
                </a:effectLst>
              </a:rPr>
              <a:t>Restates from HB1</a:t>
            </a:r>
            <a:endParaRPr lang="en-US" sz="3600" dirty="0"/>
          </a:p>
        </p:txBody>
      </p:sp>
      <p:sp>
        <p:nvSpPr>
          <p:cNvPr id="3" name="Content Placeholder 2"/>
          <p:cNvSpPr>
            <a:spLocks noGrp="1"/>
          </p:cNvSpPr>
          <p:nvPr>
            <p:ph idx="1"/>
          </p:nvPr>
        </p:nvSpPr>
        <p:spPr>
          <a:xfrm>
            <a:off x="1066800" y="2667000"/>
            <a:ext cx="7162800" cy="2590800"/>
          </a:xfrm>
        </p:spPr>
        <p:txBody>
          <a:bodyPr/>
          <a:lstStyle/>
          <a:p>
            <a:pPr marL="0" indent="0" eaLnBrk="1" hangingPunct="1">
              <a:spcAft>
                <a:spcPts val="600"/>
              </a:spcAft>
              <a:buFontTx/>
              <a:buNone/>
              <a:defRPr/>
            </a:pPr>
            <a:r>
              <a:rPr lang="en-US" sz="2800" b="1" dirty="0">
                <a:solidFill>
                  <a:srgbClr val="C00000"/>
                </a:solidFill>
              </a:rPr>
              <a:t>Elementary, Middle and High School </a:t>
            </a:r>
          </a:p>
          <a:p>
            <a:pPr lvl="1" indent="-514350" eaLnBrk="1" hangingPunct="1">
              <a:spcAft>
                <a:spcPts val="600"/>
              </a:spcAft>
              <a:buBlip>
                <a:blip r:embed="rId3"/>
              </a:buBlip>
              <a:defRPr/>
            </a:pPr>
            <a:r>
              <a:rPr lang="en-US" sz="2400" dirty="0">
                <a:solidFill>
                  <a:schemeClr val="accent2">
                    <a:lumMod val="75000"/>
                  </a:schemeClr>
                </a:solidFill>
              </a:rPr>
              <a:t>Combine reading and writing into a single English language arts assessment</a:t>
            </a:r>
          </a:p>
          <a:p>
            <a:pPr lvl="1" indent="-514350" eaLnBrk="1" hangingPunct="1">
              <a:spcAft>
                <a:spcPts val="1800"/>
              </a:spcAft>
              <a:buBlip>
                <a:blip r:embed="rId3"/>
              </a:buBlip>
              <a:defRPr/>
            </a:pPr>
            <a:r>
              <a:rPr lang="en-US" sz="2400" dirty="0">
                <a:solidFill>
                  <a:schemeClr val="accent2">
                    <a:lumMod val="75000"/>
                  </a:schemeClr>
                </a:solidFill>
              </a:rPr>
              <a:t>Establish 3 performance levels (instead of 5)</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2057400"/>
          </a:xfrm>
        </p:spPr>
        <p:txBody>
          <a:bodyPr/>
          <a:lstStyle/>
          <a:p>
            <a:pPr>
              <a:defRPr/>
            </a:pPr>
            <a:r>
              <a:rPr lang="en-US" sz="3800" dirty="0">
                <a:solidFill>
                  <a:srgbClr val="C00000"/>
                </a:solidFill>
                <a:effectLst>
                  <a:outerShdw blurRad="38100" dist="38100" dir="2700000" algn="tl">
                    <a:srgbClr val="000000">
                      <a:alpha val="43137"/>
                    </a:srgbClr>
                  </a:outerShdw>
                </a:effectLst>
              </a:rPr>
              <a:t>The Transitional Years</a:t>
            </a:r>
            <a:br>
              <a:rPr lang="en-US" sz="3600" dirty="0">
                <a:solidFill>
                  <a:srgbClr val="C00000"/>
                </a:solidFill>
                <a:effectLst>
                  <a:outerShdw blurRad="38100" dist="38100" dir="2700000" algn="tl">
                    <a:srgbClr val="000000">
                      <a:alpha val="43137"/>
                    </a:srgbClr>
                  </a:outerShdw>
                </a:effectLst>
              </a:rPr>
            </a:br>
            <a:r>
              <a:rPr lang="en-US" sz="3600" dirty="0">
                <a:solidFill>
                  <a:schemeClr val="accent2">
                    <a:lumMod val="75000"/>
                  </a:schemeClr>
                </a:solidFill>
                <a:effectLst>
                  <a:outerShdw blurRad="38100" dist="38100" dir="2700000" algn="tl">
                    <a:srgbClr val="000000">
                      <a:alpha val="43137"/>
                    </a:srgbClr>
                  </a:outerShdw>
                </a:effectLst>
              </a:rPr>
              <a:t>HB153 July 2011</a:t>
            </a:r>
            <a:br>
              <a:rPr lang="en-US" sz="3600" dirty="0">
                <a:solidFill>
                  <a:schemeClr val="accent2">
                    <a:lumMod val="75000"/>
                  </a:schemeClr>
                </a:solidFill>
                <a:effectLst>
                  <a:outerShdw blurRad="38100" dist="38100" dir="2700000" algn="tl">
                    <a:srgbClr val="000000">
                      <a:alpha val="43137"/>
                    </a:srgbClr>
                  </a:outerShdw>
                </a:effectLst>
              </a:rPr>
            </a:br>
            <a:r>
              <a:rPr lang="en-US" sz="3600" dirty="0">
                <a:solidFill>
                  <a:schemeClr val="accent2">
                    <a:lumMod val="75000"/>
                  </a:schemeClr>
                </a:solidFill>
                <a:effectLst>
                  <a:outerShdw blurRad="38100" dist="38100" dir="2700000" algn="tl">
                    <a:srgbClr val="000000">
                      <a:alpha val="43137"/>
                    </a:srgbClr>
                  </a:outerShdw>
                </a:effectLst>
              </a:rPr>
              <a:t>Changes</a:t>
            </a:r>
          </a:p>
        </p:txBody>
      </p:sp>
      <p:sp>
        <p:nvSpPr>
          <p:cNvPr id="3" name="Content Placeholder 2"/>
          <p:cNvSpPr>
            <a:spLocks noGrp="1"/>
          </p:cNvSpPr>
          <p:nvPr>
            <p:ph idx="1"/>
          </p:nvPr>
        </p:nvSpPr>
        <p:spPr>
          <a:xfrm>
            <a:off x="1371600" y="2514600"/>
            <a:ext cx="5842000" cy="3505200"/>
          </a:xfrm>
          <a:extLst/>
        </p:spPr>
        <p:txBody>
          <a:bodyPr/>
          <a:lstStyle/>
          <a:p>
            <a:pPr marL="57150" indent="0">
              <a:spcAft>
                <a:spcPts val="1800"/>
              </a:spcAft>
              <a:buFontTx/>
              <a:buNone/>
              <a:defRPr/>
            </a:pPr>
            <a:r>
              <a:rPr lang="en-US" sz="3000" b="1" dirty="0">
                <a:solidFill>
                  <a:srgbClr val="C00000"/>
                </a:solidFill>
              </a:rPr>
              <a:t>High School</a:t>
            </a:r>
          </a:p>
          <a:p>
            <a:pPr marL="512763" indent="-338138">
              <a:spcAft>
                <a:spcPts val="600"/>
              </a:spcAft>
              <a:buFontTx/>
              <a:buBlip>
                <a:blip r:embed="rId3"/>
              </a:buBlip>
              <a:defRPr/>
            </a:pPr>
            <a:r>
              <a:rPr lang="en-US" sz="2700" dirty="0">
                <a:solidFill>
                  <a:schemeClr val="accent2">
                    <a:lumMod val="75000"/>
                  </a:schemeClr>
                </a:solidFill>
              </a:rPr>
              <a:t>National Standardized Assessment</a:t>
            </a:r>
          </a:p>
          <a:p>
            <a:pPr marL="512763" indent="-338138">
              <a:spcAft>
                <a:spcPts val="600"/>
              </a:spcAft>
              <a:buFontTx/>
              <a:buBlip>
                <a:blip r:embed="rId3"/>
              </a:buBlip>
              <a:defRPr/>
            </a:pPr>
            <a:r>
              <a:rPr lang="en-US" sz="2700" dirty="0">
                <a:solidFill>
                  <a:schemeClr val="accent2">
                    <a:lumMod val="75000"/>
                  </a:schemeClr>
                </a:solidFill>
              </a:rPr>
              <a:t>Series of End of Course exams</a:t>
            </a:r>
          </a:p>
          <a:p>
            <a:pPr marL="512763" indent="-338138">
              <a:spcAft>
                <a:spcPts val="600"/>
              </a:spcAft>
              <a:buFontTx/>
              <a:buBlip>
                <a:blip r:embed="rId3"/>
              </a:buBlip>
              <a:defRPr/>
            </a:pPr>
            <a:r>
              <a:rPr lang="en-US" sz="2700" strike="sngStrike" dirty="0">
                <a:solidFill>
                  <a:srgbClr val="FF0000"/>
                </a:solidFill>
              </a:rPr>
              <a:t>Senior Project</a:t>
            </a:r>
          </a:p>
          <a:p>
            <a:pPr lvl="1" eaLnBrk="1" hangingPunct="1">
              <a:buFontTx/>
              <a:buNone/>
              <a:defRPr/>
            </a:pPr>
            <a:endParaRPr lang="en-US" dirty="0"/>
          </a:p>
        </p:txBody>
      </p:sp>
      <p:sp>
        <p:nvSpPr>
          <p:cNvPr id="29700" name="Slide Number Placeholder 3"/>
          <p:cNvSpPr>
            <a:spLocks noGrp="1"/>
          </p:cNvSpPr>
          <p:nvPr>
            <p:ph type="sldNum" sz="quarter" idx="12"/>
          </p:nvPr>
        </p:nvSpPr>
        <p:spPr>
          <a:noFill/>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A5287E33-65CE-4627-B5B9-CAE177A08731}" type="slidenum">
              <a:rPr lang="en-US" sz="1400"/>
              <a:pPr/>
              <a:t>25</a:t>
            </a:fld>
            <a:endParaRPr lang="en-US" sz="1400" dirty="0"/>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solidFill>
                  <a:srgbClr val="C00000"/>
                </a:solidFill>
                <a:effectLst>
                  <a:outerShdw blurRad="38100" dist="38100" dir="2700000" algn="tl">
                    <a:srgbClr val="000000">
                      <a:alpha val="43137"/>
                    </a:srgbClr>
                  </a:outerShdw>
                </a:effectLst>
              </a:rPr>
              <a:t>The Transitional Years</a:t>
            </a:r>
          </a:p>
        </p:txBody>
      </p:sp>
      <p:sp>
        <p:nvSpPr>
          <p:cNvPr id="3" name="Content Placeholder 2"/>
          <p:cNvSpPr>
            <a:spLocks noGrp="1"/>
          </p:cNvSpPr>
          <p:nvPr>
            <p:ph idx="1"/>
          </p:nvPr>
        </p:nvSpPr>
        <p:spPr>
          <a:xfrm>
            <a:off x="457200" y="1905000"/>
            <a:ext cx="8229600" cy="4343400"/>
          </a:xfrm>
        </p:spPr>
        <p:txBody>
          <a:bodyPr/>
          <a:lstStyle/>
          <a:p>
            <a:pPr marL="0" indent="0" eaLnBrk="1" hangingPunct="1">
              <a:spcAft>
                <a:spcPts val="600"/>
              </a:spcAft>
              <a:buFontTx/>
              <a:buNone/>
              <a:defRPr/>
            </a:pPr>
            <a:r>
              <a:rPr lang="en-US" sz="3000" b="1" dirty="0">
                <a:solidFill>
                  <a:schemeClr val="accent2">
                    <a:lumMod val="75000"/>
                  </a:schemeClr>
                </a:solidFill>
              </a:rPr>
              <a:t>Alternate Assessment for Students with Disabilities (AASWD) </a:t>
            </a:r>
            <a:r>
              <a:rPr lang="en-US" sz="2600" dirty="0">
                <a:solidFill>
                  <a:schemeClr val="accent2">
                    <a:lumMod val="75000"/>
                  </a:schemeClr>
                </a:solidFill>
              </a:rPr>
              <a:t>– </a:t>
            </a:r>
            <a:r>
              <a:rPr lang="en-US" sz="2700" dirty="0">
                <a:solidFill>
                  <a:srgbClr val="C00000"/>
                </a:solidFill>
              </a:rPr>
              <a:t>alternate OAA and OGT for students with severe cognitive disabilities</a:t>
            </a:r>
          </a:p>
          <a:p>
            <a:pPr marL="688975" lvl="1" indent="-460375" eaLnBrk="1" hangingPunct="1">
              <a:spcAft>
                <a:spcPts val="600"/>
              </a:spcAft>
              <a:buFontTx/>
              <a:buBlip>
                <a:blip r:embed="rId3"/>
              </a:buBlip>
              <a:defRPr/>
            </a:pPr>
            <a:r>
              <a:rPr lang="en-US" sz="2700" dirty="0">
                <a:solidFill>
                  <a:schemeClr val="accent2">
                    <a:lumMod val="75000"/>
                  </a:schemeClr>
                </a:solidFill>
              </a:rPr>
              <a:t>Development has started for online assessment</a:t>
            </a:r>
          </a:p>
          <a:p>
            <a:pPr marL="688975" lvl="1" indent="-460375" eaLnBrk="1" hangingPunct="1">
              <a:spcAft>
                <a:spcPts val="600"/>
              </a:spcAft>
              <a:buFontTx/>
              <a:buBlip>
                <a:blip r:embed="rId3"/>
              </a:buBlip>
              <a:defRPr/>
            </a:pPr>
            <a:r>
              <a:rPr lang="en-US" sz="2700" dirty="0">
                <a:solidFill>
                  <a:schemeClr val="accent2">
                    <a:lumMod val="75000"/>
                  </a:schemeClr>
                </a:solidFill>
              </a:rPr>
              <a:t>No longer the portfolio format – students will be given tasks, scores recorded by test administrator online</a:t>
            </a:r>
          </a:p>
          <a:p>
            <a:pPr marL="688975" lvl="1" indent="-460375" eaLnBrk="1" hangingPunct="1">
              <a:buFontTx/>
              <a:buBlip>
                <a:blip r:embed="rId3"/>
              </a:buBlip>
              <a:defRPr/>
            </a:pPr>
            <a:r>
              <a:rPr lang="en-US" sz="2700" dirty="0">
                <a:solidFill>
                  <a:schemeClr val="accent2">
                    <a:lumMod val="75000"/>
                  </a:schemeClr>
                </a:solidFill>
              </a:rPr>
              <a:t>Operational spring 2013</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Revised Standards</a:t>
            </a:r>
          </a:p>
        </p:txBody>
      </p:sp>
      <p:sp>
        <p:nvSpPr>
          <p:cNvPr id="3" name="Content Placeholder 2"/>
          <p:cNvSpPr>
            <a:spLocks noGrp="1"/>
          </p:cNvSpPr>
          <p:nvPr>
            <p:ph idx="1"/>
          </p:nvPr>
        </p:nvSpPr>
        <p:spPr/>
        <p:txBody>
          <a:bodyPr/>
          <a:lstStyle/>
          <a:p>
            <a:r>
              <a:rPr lang="en-US" dirty="0"/>
              <a:t>Are not stand-alone reform</a:t>
            </a:r>
          </a:p>
          <a:p>
            <a:r>
              <a:rPr lang="en-US" dirty="0"/>
              <a:t>Will take us half-way up the mountain</a:t>
            </a:r>
          </a:p>
          <a:p>
            <a:pPr marL="0" indent="0">
              <a:buNone/>
            </a:pPr>
            <a:endParaRPr lang="en-US" dirty="0"/>
          </a:p>
          <a:p>
            <a:pPr marL="0" indent="0">
              <a:buNone/>
            </a:pPr>
            <a:r>
              <a:rPr lang="en-US" dirty="0"/>
              <a:t>TO REACH THE SUMMIT</a:t>
            </a:r>
          </a:p>
          <a:p>
            <a:r>
              <a:rPr lang="en-US" dirty="0"/>
              <a:t>Effective curricula</a:t>
            </a:r>
          </a:p>
          <a:p>
            <a:r>
              <a:rPr lang="en-US" dirty="0"/>
              <a:t>Effective professional development</a:t>
            </a:r>
          </a:p>
          <a:p>
            <a:r>
              <a:rPr lang="en-US" dirty="0"/>
              <a:t>Effective instruction</a:t>
            </a:r>
          </a:p>
        </p:txBody>
      </p:sp>
    </p:spTree>
    <p:extLst>
      <p:ext uri="{BB962C8B-B14F-4D97-AF65-F5344CB8AC3E}">
        <p14:creationId xmlns:p14="http://schemas.microsoft.com/office/powerpoint/2010/main" val="121960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924799" cy="1371600"/>
          </a:xfrm>
        </p:spPr>
        <p:txBody>
          <a:bodyPr>
            <a:noAutofit/>
          </a:bodyPr>
          <a:lstStyle/>
          <a:p>
            <a:r>
              <a:rPr lang="en-US" sz="4000" dirty="0"/>
              <a:t>What Should </a:t>
            </a:r>
            <a:br>
              <a:rPr lang="en-US" sz="4000" dirty="0"/>
            </a:br>
            <a:r>
              <a:rPr lang="en-US" sz="4000" dirty="0"/>
              <a:t>Districts Do Now?</a:t>
            </a:r>
          </a:p>
        </p:txBody>
      </p:sp>
      <p:sp>
        <p:nvSpPr>
          <p:cNvPr id="3" name="Content Placeholder 2"/>
          <p:cNvSpPr>
            <a:spLocks noGrp="1"/>
          </p:cNvSpPr>
          <p:nvPr>
            <p:ph idx="1"/>
          </p:nvPr>
        </p:nvSpPr>
        <p:spPr>
          <a:xfrm>
            <a:off x="457200" y="1524000"/>
            <a:ext cx="8077200" cy="5029200"/>
          </a:xfrm>
        </p:spPr>
        <p:txBody>
          <a:bodyPr>
            <a:normAutofit fontScale="92500" lnSpcReduction="10000"/>
          </a:bodyPr>
          <a:lstStyle/>
          <a:p>
            <a:r>
              <a:rPr lang="en-US" sz="2800" b="1" dirty="0"/>
              <a:t>Become familiar with:</a:t>
            </a:r>
          </a:p>
          <a:p>
            <a:pPr lvl="1"/>
            <a:r>
              <a:rPr lang="en-US" sz="2500" dirty="0"/>
              <a:t>Common Core State Standards </a:t>
            </a:r>
          </a:p>
          <a:p>
            <a:pPr lvl="1"/>
            <a:r>
              <a:rPr lang="en-US" sz="2500" dirty="0"/>
              <a:t>Revised standards</a:t>
            </a:r>
          </a:p>
          <a:p>
            <a:pPr lvl="1">
              <a:spcAft>
                <a:spcPts val="600"/>
              </a:spcAft>
            </a:pPr>
            <a:r>
              <a:rPr lang="en-US" sz="2500" dirty="0"/>
              <a:t>Model curricula for each</a:t>
            </a:r>
          </a:p>
          <a:p>
            <a:pPr>
              <a:spcAft>
                <a:spcPts val="600"/>
              </a:spcAft>
            </a:pPr>
            <a:r>
              <a:rPr lang="en-US" sz="2800" b="1" dirty="0"/>
              <a:t>Utilize crosswalks and comparative analyses to identify changes in content and levels of rigor</a:t>
            </a:r>
          </a:p>
          <a:p>
            <a:pPr>
              <a:spcAft>
                <a:spcPts val="600"/>
              </a:spcAft>
            </a:pPr>
            <a:r>
              <a:rPr lang="en-US" sz="2800" b="1" dirty="0"/>
              <a:t>Assure</a:t>
            </a:r>
            <a:r>
              <a:rPr lang="en-US" sz="2800" dirty="0"/>
              <a:t> that all students have access to </a:t>
            </a:r>
            <a:r>
              <a:rPr lang="en-US" sz="2800" dirty="0">
                <a:solidFill>
                  <a:schemeClr val="accent1"/>
                </a:solidFill>
              </a:rPr>
              <a:t>high quality </a:t>
            </a:r>
            <a:r>
              <a:rPr lang="en-US" sz="2800" dirty="0"/>
              <a:t>instruction and </a:t>
            </a:r>
            <a:r>
              <a:rPr lang="en-US" sz="2800" dirty="0">
                <a:solidFill>
                  <a:schemeClr val="accent1"/>
                </a:solidFill>
              </a:rPr>
              <a:t>challenging </a:t>
            </a:r>
            <a:r>
              <a:rPr lang="en-US" sz="2800" dirty="0"/>
              <a:t>curriculum</a:t>
            </a:r>
          </a:p>
          <a:p>
            <a:pPr>
              <a:spcAft>
                <a:spcPts val="600"/>
              </a:spcAft>
            </a:pPr>
            <a:r>
              <a:rPr lang="en-US" sz="2800" b="1" dirty="0"/>
              <a:t>Develop </a:t>
            </a:r>
            <a:r>
              <a:rPr lang="en-US" sz="2800" dirty="0">
                <a:solidFill>
                  <a:schemeClr val="accent1"/>
                </a:solidFill>
              </a:rPr>
              <a:t>support structures </a:t>
            </a:r>
            <a:r>
              <a:rPr lang="en-US" sz="2800" dirty="0"/>
              <a:t>for struggling students </a:t>
            </a:r>
          </a:p>
          <a:p>
            <a:pPr>
              <a:spcAft>
                <a:spcPts val="600"/>
              </a:spcAft>
            </a:pPr>
            <a:r>
              <a:rPr lang="en-US" sz="2800" b="1" dirty="0"/>
              <a:t>Watch</a:t>
            </a:r>
            <a:r>
              <a:rPr lang="en-US" sz="2800" dirty="0"/>
              <a:t> for new </a:t>
            </a:r>
            <a:r>
              <a:rPr lang="en-US" sz="2800" dirty="0">
                <a:solidFill>
                  <a:schemeClr val="accent1"/>
                </a:solidFill>
              </a:rPr>
              <a:t>opportunities </a:t>
            </a:r>
            <a:r>
              <a:rPr lang="en-US" sz="2800" dirty="0"/>
              <a:t>and </a:t>
            </a:r>
            <a:r>
              <a:rPr lang="en-US" sz="2800" dirty="0">
                <a:solidFill>
                  <a:schemeClr val="accent1"/>
                </a:solidFill>
              </a:rPr>
              <a:t>resources</a:t>
            </a:r>
          </a:p>
          <a:p>
            <a:r>
              <a:rPr lang="en-US" sz="2800" b="1" dirty="0"/>
              <a:t>Be skeptical </a:t>
            </a:r>
            <a:r>
              <a:rPr lang="en-US" sz="2800" dirty="0"/>
              <a:t>of </a:t>
            </a:r>
            <a:r>
              <a:rPr lang="en-US" sz="2800" dirty="0">
                <a:solidFill>
                  <a:schemeClr val="accent1"/>
                </a:solidFill>
              </a:rPr>
              <a:t>easy alignment </a:t>
            </a:r>
            <a:r>
              <a:rPr lang="en-US" sz="2800" dirty="0"/>
              <a:t>and </a:t>
            </a:r>
            <a:r>
              <a:rPr lang="en-US" sz="2800" dirty="0">
                <a:solidFill>
                  <a:schemeClr val="accent1"/>
                </a:solidFill>
              </a:rPr>
              <a:t>quick fixes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04800"/>
            <a:ext cx="7772400" cy="1143000"/>
          </a:xfrm>
        </p:spPr>
        <p:txBody>
          <a:bodyPr>
            <a:normAutofit/>
          </a:bodyPr>
          <a:lstStyle/>
          <a:p>
            <a:r>
              <a:rPr lang="en-US" dirty="0"/>
              <a:t>District Next Steps</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350426551"/>
              </p:ext>
            </p:extLst>
          </p:nvPr>
        </p:nvGraphicFramePr>
        <p:xfrm>
          <a:off x="457200" y="1524000"/>
          <a:ext cx="8382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pPr eaLnBrk="1" hangingPunct="1">
              <a:defRPr/>
            </a:pPr>
            <a:r>
              <a:rPr lang="en-US" sz="4000" dirty="0">
                <a:solidFill>
                  <a:srgbClr val="C00000"/>
                </a:solidFill>
                <a:effectLst>
                  <a:outerShdw blurRad="38100" dist="38100" dir="2700000" algn="tl">
                    <a:srgbClr val="000000">
                      <a:alpha val="43137"/>
                    </a:srgbClr>
                  </a:outerShdw>
                </a:effectLst>
              </a:rPr>
              <a:t>New Generation of Assessments</a:t>
            </a:r>
            <a:endParaRPr lang="en-US" sz="4000" dirty="0">
              <a:solidFill>
                <a:srgbClr val="C00000"/>
              </a:solidFill>
            </a:endParaRPr>
          </a:p>
        </p:txBody>
      </p:sp>
      <p:sp>
        <p:nvSpPr>
          <p:cNvPr id="3" name="Content Placeholder 2"/>
          <p:cNvSpPr>
            <a:spLocks noGrp="1"/>
          </p:cNvSpPr>
          <p:nvPr>
            <p:ph idx="1"/>
          </p:nvPr>
        </p:nvSpPr>
        <p:spPr>
          <a:xfrm>
            <a:off x="914400" y="1828800"/>
            <a:ext cx="7010400" cy="4267200"/>
          </a:xfrm>
        </p:spPr>
        <p:txBody>
          <a:bodyPr>
            <a:normAutofit lnSpcReduction="10000"/>
          </a:bodyPr>
          <a:lstStyle/>
          <a:p>
            <a:pPr marL="0" indent="0" algn="ctr" eaLnBrk="1" hangingPunct="1">
              <a:lnSpc>
                <a:spcPct val="130000"/>
              </a:lnSpc>
              <a:buFontTx/>
              <a:buNone/>
              <a:defRPr/>
            </a:pPr>
            <a:r>
              <a:rPr lang="en-US" sz="3000" i="1" dirty="0">
                <a:solidFill>
                  <a:schemeClr val="accent2">
                    <a:lumMod val="75000"/>
                  </a:schemeClr>
                </a:solidFill>
              </a:rPr>
              <a:t>“The state board of education, the superintendent of public instruction, and the chancellor of the Ohio board of regents shall develop </a:t>
            </a:r>
            <a:r>
              <a:rPr lang="en-US" sz="3000" b="1" dirty="0">
                <a:solidFill>
                  <a:srgbClr val="C00000"/>
                </a:solidFill>
                <a:effectLst>
                  <a:outerShdw blurRad="50800" dist="38100" algn="l" rotWithShape="0">
                    <a:prstClr val="black">
                      <a:alpha val="40000"/>
                    </a:prstClr>
                  </a:outerShdw>
                </a:effectLst>
              </a:rPr>
              <a:t>a system of college and work ready assessments… </a:t>
            </a:r>
            <a:r>
              <a:rPr lang="en-US" sz="3000" i="1" dirty="0">
                <a:solidFill>
                  <a:schemeClr val="accent2">
                    <a:lumMod val="75000"/>
                  </a:schemeClr>
                </a:solidFill>
              </a:rPr>
              <a:t>The system shall replace the Ohio graduation tests…”</a:t>
            </a:r>
          </a:p>
          <a:p>
            <a:pPr marL="0" indent="0" algn="r" eaLnBrk="1" hangingPunct="1">
              <a:buFontTx/>
              <a:buNone/>
              <a:defRPr/>
            </a:pPr>
            <a:endParaRPr lang="en-US" sz="2000" i="1" dirty="0">
              <a:solidFill>
                <a:schemeClr val="accent2">
                  <a:lumMod val="75000"/>
                </a:schemeClr>
              </a:solidFill>
              <a:cs typeface="Times New Roman" pitchFamily="18" charset="0"/>
            </a:endParaRPr>
          </a:p>
          <a:p>
            <a:pPr marL="0" indent="0" algn="r" eaLnBrk="1" hangingPunct="1">
              <a:buFontTx/>
              <a:buNone/>
              <a:defRPr/>
            </a:pPr>
            <a:r>
              <a:rPr lang="en-US" sz="2000" i="1" dirty="0" err="1">
                <a:solidFill>
                  <a:schemeClr val="accent2">
                    <a:lumMod val="75000"/>
                  </a:schemeClr>
                </a:solidFill>
                <a:cs typeface="Times New Roman" pitchFamily="18" charset="0"/>
              </a:rPr>
              <a:t>ORC</a:t>
            </a:r>
            <a:r>
              <a:rPr lang="en-US" sz="2000" i="1" dirty="0">
                <a:solidFill>
                  <a:schemeClr val="accent2">
                    <a:lumMod val="75000"/>
                  </a:schemeClr>
                </a:solidFill>
                <a:cs typeface="Times New Roman" pitchFamily="18" charset="0"/>
              </a:rPr>
              <a:t> § </a:t>
            </a:r>
            <a:r>
              <a:rPr lang="en-US" sz="2000" i="1" dirty="0">
                <a:solidFill>
                  <a:schemeClr val="accent2">
                    <a:lumMod val="75000"/>
                  </a:schemeClr>
                </a:solidFill>
              </a:rPr>
              <a:t>3301.0712</a:t>
            </a:r>
            <a:endParaRPr lang="en-US" sz="2000" i="1" dirty="0">
              <a:solidFill>
                <a:schemeClr val="accent2">
                  <a:lumMod val="75000"/>
                </a:schemeClr>
              </a:solidFill>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828800"/>
            <a:ext cx="7848600" cy="4724400"/>
          </a:xfrm>
        </p:spPr>
        <p:txBody>
          <a:bodyPr>
            <a:noAutofit/>
          </a:bodyPr>
          <a:lstStyle/>
          <a:p>
            <a:pPr marL="320040" indent="0" eaLnBrk="1" fontAlgn="auto" hangingPunct="1">
              <a:lnSpc>
                <a:spcPct val="120000"/>
              </a:lnSpc>
              <a:spcBef>
                <a:spcPts val="600"/>
              </a:spcBef>
              <a:spcAft>
                <a:spcPts val="0"/>
              </a:spcAft>
              <a:buFont typeface="Wingdings 2"/>
              <a:buNone/>
              <a:defRPr/>
            </a:pPr>
            <a:r>
              <a:rPr lang="en-US" sz="3000" b="1" i="1" dirty="0">
                <a:solidFill>
                  <a:schemeClr val="accent4"/>
                </a:solidFill>
                <a:effectLst>
                  <a:outerShdw blurRad="38100" dist="38100" dir="2700000" algn="tl">
                    <a:srgbClr val="000000">
                      <a:alpha val="43137"/>
                    </a:srgbClr>
                  </a:outerShdw>
                </a:effectLst>
                <a:cs typeface="Times New Roman" pitchFamily="18" charset="0"/>
              </a:rPr>
              <a:t>…</a:t>
            </a:r>
            <a:r>
              <a:rPr lang="en-US" sz="3000" b="1" dirty="0">
                <a:solidFill>
                  <a:schemeClr val="accent4"/>
                </a:solidFill>
                <a:effectLst>
                  <a:outerShdw blurRad="38100" dist="38100" dir="2700000" algn="tl">
                    <a:srgbClr val="000000">
                      <a:alpha val="43137"/>
                    </a:srgbClr>
                  </a:outerShdw>
                </a:effectLst>
                <a:cs typeface="Times New Roman" pitchFamily="18" charset="0"/>
              </a:rPr>
              <a:t>the state board shall adopt a model curriculum</a:t>
            </a:r>
            <a:r>
              <a:rPr lang="en-US" sz="3000" b="1" i="1" dirty="0">
                <a:solidFill>
                  <a:schemeClr val="accent4"/>
                </a:solidFill>
                <a:cs typeface="Times New Roman" pitchFamily="18" charset="0"/>
              </a:rPr>
              <a:t>… </a:t>
            </a:r>
            <a:r>
              <a:rPr lang="en-US" sz="3000" b="1" i="1" dirty="0"/>
              <a:t>The model curriculum shall be aligned with the standards, </a:t>
            </a:r>
            <a:r>
              <a:rPr lang="en-US" sz="3000" b="1" dirty="0">
                <a:solidFill>
                  <a:schemeClr val="accent4"/>
                </a:solidFill>
                <a:effectLst>
                  <a:outerShdw blurRad="38100" dist="38100" dir="2700000" algn="tl">
                    <a:srgbClr val="000000">
                      <a:alpha val="43137"/>
                    </a:srgbClr>
                  </a:outerShdw>
                </a:effectLst>
                <a:cs typeface="Times New Roman" pitchFamily="18" charset="0"/>
              </a:rPr>
              <a:t>to ensure that the academic content and skills</a:t>
            </a:r>
            <a:r>
              <a:rPr lang="en-US" sz="3000" b="1" dirty="0">
                <a:solidFill>
                  <a:schemeClr val="accent2">
                    <a:lumMod val="75000"/>
                  </a:schemeClr>
                </a:solidFill>
                <a:effectLst>
                  <a:outerShdw blurRad="38100" dist="38100" dir="2700000" algn="tl">
                    <a:srgbClr val="000000">
                      <a:alpha val="43137"/>
                    </a:srgbClr>
                  </a:outerShdw>
                </a:effectLst>
                <a:cs typeface="Times New Roman" pitchFamily="18" charset="0"/>
              </a:rPr>
              <a:t> </a:t>
            </a:r>
            <a:r>
              <a:rPr lang="en-US" sz="3000" b="1" i="1" dirty="0"/>
              <a:t>specified for each grade level </a:t>
            </a:r>
            <a:r>
              <a:rPr lang="en-US" sz="3000" b="1" dirty="0">
                <a:solidFill>
                  <a:schemeClr val="accent4"/>
                </a:solidFill>
                <a:effectLst>
                  <a:outerShdw blurRad="38100" dist="38100" dir="2700000" algn="tl">
                    <a:srgbClr val="000000">
                      <a:alpha val="43137"/>
                    </a:srgbClr>
                  </a:outerShdw>
                </a:effectLst>
                <a:cs typeface="Times New Roman" pitchFamily="18" charset="0"/>
              </a:rPr>
              <a:t>are taught </a:t>
            </a:r>
            <a:r>
              <a:rPr lang="en-US" sz="3000" b="1" i="1" dirty="0"/>
              <a:t>to students, and shall demonstrate vertical articulation and emphasize coherence, focus, and rigor. </a:t>
            </a:r>
            <a:r>
              <a:rPr lang="en-US" sz="2500" b="1" i="1" dirty="0"/>
              <a:t>(Adopted March 2011)</a:t>
            </a:r>
            <a:endParaRPr lang="en-US" sz="2500" dirty="0"/>
          </a:p>
          <a:p>
            <a:pPr marL="0" indent="0" algn="r" eaLnBrk="1" fontAlgn="auto" hangingPunct="1">
              <a:lnSpc>
                <a:spcPct val="110000"/>
              </a:lnSpc>
              <a:spcBef>
                <a:spcPts val="0"/>
              </a:spcBef>
              <a:spcAft>
                <a:spcPts val="0"/>
              </a:spcAft>
              <a:buFont typeface="Wingdings 2"/>
              <a:buNone/>
              <a:defRPr/>
            </a:pPr>
            <a:r>
              <a:rPr lang="en-US" sz="2000" i="1" dirty="0"/>
              <a:t>ORC §3301.079(B)</a:t>
            </a:r>
          </a:p>
        </p:txBody>
      </p:sp>
      <p:sp>
        <p:nvSpPr>
          <p:cNvPr id="136194" name="Title 2"/>
          <p:cNvSpPr>
            <a:spLocks noGrp="1"/>
          </p:cNvSpPr>
          <p:nvPr>
            <p:ph type="title"/>
          </p:nvPr>
        </p:nvSpPr>
        <p:spPr>
          <a:xfrm>
            <a:off x="381000" y="304800"/>
            <a:ext cx="8382000" cy="1371600"/>
          </a:xfrm>
        </p:spPr>
        <p:txBody>
          <a:bodyPr>
            <a:noAutofit/>
          </a:bodyPr>
          <a:lstStyle/>
          <a:p>
            <a:pPr eaLnBrk="1" fontAlgn="auto" hangingPunct="1">
              <a:spcAft>
                <a:spcPts val="0"/>
              </a:spcAft>
              <a:defRPr/>
            </a:pPr>
            <a:r>
              <a:rPr lang="en-US" sz="4400" b="1" dirty="0">
                <a:solidFill>
                  <a:schemeClr val="accent2">
                    <a:lumMod val="75000"/>
                  </a:schemeClr>
                </a:solidFill>
                <a:effectLst>
                  <a:outerShdw blurRad="38100" dist="38100" dir="2700000" algn="tl">
                    <a:srgbClr val="000000">
                      <a:alpha val="43137"/>
                    </a:srgbClr>
                  </a:outerShdw>
                </a:effectLst>
              </a:rPr>
              <a:t>House Bill 1:</a:t>
            </a:r>
            <a:br>
              <a:rPr lang="en-US" sz="4400" b="1" dirty="0">
                <a:solidFill>
                  <a:schemeClr val="accent2">
                    <a:lumMod val="75000"/>
                  </a:schemeClr>
                </a:solidFill>
                <a:effectLst>
                  <a:outerShdw blurRad="38100" dist="38100" dir="2700000" algn="tl">
                    <a:srgbClr val="000000">
                      <a:alpha val="43137"/>
                    </a:srgbClr>
                  </a:outerShdw>
                </a:effectLst>
              </a:rPr>
            </a:br>
            <a:r>
              <a:rPr lang="en-US" sz="4400" b="1" dirty="0">
                <a:solidFill>
                  <a:schemeClr val="accent2">
                    <a:lumMod val="75000"/>
                  </a:schemeClr>
                </a:solidFill>
                <a:effectLst>
                  <a:outerShdw blurRad="38100" dist="38100" dir="2700000" algn="tl">
                    <a:srgbClr val="000000">
                      <a:alpha val="43137"/>
                    </a:srgbClr>
                  </a:outerShdw>
                </a:effectLst>
              </a:rPr>
              <a:t>Model Curriculum</a:t>
            </a: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Autofit/>
          </a:bodyPr>
          <a:lstStyle/>
          <a:p>
            <a:r>
              <a:rPr lang="en-US" dirty="0"/>
              <a:t>Goals of Model Curricula</a:t>
            </a:r>
          </a:p>
        </p:txBody>
      </p:sp>
      <p:sp>
        <p:nvSpPr>
          <p:cNvPr id="2" name="Content Placeholder 1"/>
          <p:cNvSpPr>
            <a:spLocks noGrp="1"/>
          </p:cNvSpPr>
          <p:nvPr>
            <p:ph idx="1"/>
          </p:nvPr>
        </p:nvSpPr>
        <p:spPr>
          <a:xfrm>
            <a:off x="762000" y="1600200"/>
            <a:ext cx="7696200" cy="5029200"/>
          </a:xfrm>
        </p:spPr>
        <p:txBody>
          <a:bodyPr>
            <a:normAutofit/>
          </a:bodyPr>
          <a:lstStyle/>
          <a:p>
            <a:pPr>
              <a:spcAft>
                <a:spcPts val="1200"/>
              </a:spcAft>
              <a:buNone/>
            </a:pPr>
            <a:r>
              <a:rPr lang="en-US" sz="3500" b="1" dirty="0"/>
              <a:t>To help teachers: </a:t>
            </a:r>
          </a:p>
          <a:p>
            <a:pPr>
              <a:spcAft>
                <a:spcPts val="1200"/>
              </a:spcAft>
            </a:pPr>
            <a:r>
              <a:rPr lang="en-US" sz="3000" dirty="0"/>
              <a:t>Reach a </a:t>
            </a:r>
            <a:r>
              <a:rPr lang="en-US" sz="3000" b="1" dirty="0">
                <a:solidFill>
                  <a:schemeClr val="accent1"/>
                </a:solidFill>
              </a:rPr>
              <a:t>shared understanding </a:t>
            </a:r>
            <a:r>
              <a:rPr lang="en-US" sz="3000" dirty="0"/>
              <a:t>of the intent of the Common Core and revised standards </a:t>
            </a:r>
          </a:p>
          <a:p>
            <a:pPr>
              <a:spcAft>
                <a:spcPts val="1200"/>
              </a:spcAft>
            </a:pPr>
            <a:r>
              <a:rPr lang="en-US" sz="3000" dirty="0"/>
              <a:t>Provide </a:t>
            </a:r>
            <a:r>
              <a:rPr lang="en-US" sz="3000" b="1" dirty="0">
                <a:solidFill>
                  <a:schemeClr val="accent1"/>
                </a:solidFill>
              </a:rPr>
              <a:t>differentiated instruction </a:t>
            </a:r>
            <a:r>
              <a:rPr lang="en-US" sz="3000" dirty="0"/>
              <a:t>for</a:t>
            </a:r>
            <a:r>
              <a:rPr lang="en-US" sz="3000" b="1" dirty="0"/>
              <a:t> </a:t>
            </a:r>
            <a:r>
              <a:rPr lang="en-US" sz="3000" dirty="0"/>
              <a:t>diverse learners</a:t>
            </a:r>
          </a:p>
          <a:p>
            <a:pPr>
              <a:spcAft>
                <a:spcPts val="1200"/>
              </a:spcAft>
            </a:pPr>
            <a:r>
              <a:rPr lang="en-US" sz="3000" dirty="0"/>
              <a:t>Find </a:t>
            </a:r>
            <a:r>
              <a:rPr lang="en-US" sz="3000" b="1" dirty="0">
                <a:solidFill>
                  <a:schemeClr val="accent1"/>
                </a:solidFill>
              </a:rPr>
              <a:t>resources that match </a:t>
            </a:r>
            <a:r>
              <a:rPr lang="en-US" sz="3000" dirty="0"/>
              <a:t>higher expectations and support technological applications</a:t>
            </a:r>
            <a:endParaRPr lang="en-US" sz="30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066800"/>
          </a:xfrm>
        </p:spPr>
        <p:txBody>
          <a:bodyPr/>
          <a:lstStyle/>
          <a:p>
            <a:r>
              <a:rPr lang="en-US" sz="4000" dirty="0"/>
              <a:t>Model Curricula</a:t>
            </a:r>
          </a:p>
        </p:txBody>
      </p:sp>
      <p:sp>
        <p:nvSpPr>
          <p:cNvPr id="3" name="Content Placeholder 2"/>
          <p:cNvSpPr>
            <a:spLocks noGrp="1"/>
          </p:cNvSpPr>
          <p:nvPr>
            <p:ph idx="1"/>
          </p:nvPr>
        </p:nvSpPr>
        <p:spPr>
          <a:xfrm>
            <a:off x="304800" y="1676400"/>
            <a:ext cx="8305800" cy="4800600"/>
          </a:xfrm>
        </p:spPr>
        <p:txBody>
          <a:bodyPr/>
          <a:lstStyle/>
          <a:p>
            <a:pPr>
              <a:spcAft>
                <a:spcPts val="1200"/>
              </a:spcAft>
              <a:buNone/>
            </a:pPr>
            <a:r>
              <a:rPr lang="en-US" sz="3000" b="1" dirty="0">
                <a:solidFill>
                  <a:schemeClr val="accent3"/>
                </a:solidFill>
              </a:rPr>
              <a:t>	</a:t>
            </a:r>
            <a:r>
              <a:rPr lang="en-US" b="1" dirty="0">
                <a:solidFill>
                  <a:schemeClr val="accent2">
                    <a:lumMod val="75000"/>
                  </a:schemeClr>
                </a:solidFill>
              </a:rPr>
              <a:t>774</a:t>
            </a:r>
            <a:r>
              <a:rPr lang="en-US" b="1" dirty="0">
                <a:solidFill>
                  <a:schemeClr val="accent3"/>
                </a:solidFill>
              </a:rPr>
              <a:t> </a:t>
            </a:r>
            <a:r>
              <a:rPr lang="en-US" b="1" dirty="0"/>
              <a:t>Model Curricula have been developed across all four content areas:</a:t>
            </a:r>
          </a:p>
          <a:p>
            <a:pPr lvl="1">
              <a:spcAft>
                <a:spcPts val="1200"/>
              </a:spcAft>
            </a:pPr>
            <a:r>
              <a:rPr lang="en-US" sz="2900" dirty="0"/>
              <a:t>A model curricula for </a:t>
            </a:r>
            <a:r>
              <a:rPr lang="en-US" sz="2900" dirty="0">
                <a:solidFill>
                  <a:schemeClr val="accent1"/>
                </a:solidFill>
              </a:rPr>
              <a:t>each cluster </a:t>
            </a:r>
            <a:r>
              <a:rPr lang="en-US" sz="2900" dirty="0"/>
              <a:t>in </a:t>
            </a:r>
            <a:r>
              <a:rPr lang="en-US" sz="2900" b="1" dirty="0"/>
              <a:t>mathematics</a:t>
            </a:r>
            <a:r>
              <a:rPr lang="en-US" sz="2900" dirty="0"/>
              <a:t> for grades K-12 </a:t>
            </a:r>
          </a:p>
          <a:p>
            <a:pPr lvl="1">
              <a:spcAft>
                <a:spcPts val="1200"/>
              </a:spcAft>
            </a:pPr>
            <a:r>
              <a:rPr lang="en-US" sz="2900" dirty="0"/>
              <a:t>A model curricula for </a:t>
            </a:r>
            <a:r>
              <a:rPr lang="en-US" sz="2900" dirty="0">
                <a:solidFill>
                  <a:schemeClr val="accent1"/>
                </a:solidFill>
              </a:rPr>
              <a:t>each topic </a:t>
            </a:r>
            <a:r>
              <a:rPr lang="en-US" sz="2900" dirty="0"/>
              <a:t>in </a:t>
            </a:r>
            <a:r>
              <a:rPr lang="en-US" sz="2900" b="1" dirty="0"/>
              <a:t>English language arts </a:t>
            </a:r>
            <a:r>
              <a:rPr lang="en-US" sz="2900" dirty="0"/>
              <a:t>for grades K-12 </a:t>
            </a:r>
          </a:p>
          <a:p>
            <a:pPr lvl="1">
              <a:spcAft>
                <a:spcPts val="1200"/>
              </a:spcAft>
            </a:pPr>
            <a:r>
              <a:rPr lang="en-US" sz="2900" dirty="0"/>
              <a:t>A model curricula for </a:t>
            </a:r>
            <a:r>
              <a:rPr lang="en-US" sz="2900" dirty="0">
                <a:solidFill>
                  <a:schemeClr val="accent1"/>
                </a:solidFill>
              </a:rPr>
              <a:t>each content statement </a:t>
            </a:r>
            <a:r>
              <a:rPr lang="en-US" sz="2900" dirty="0"/>
              <a:t>in </a:t>
            </a:r>
            <a:r>
              <a:rPr lang="en-US" sz="2900" b="1" dirty="0"/>
              <a:t>science and social studies </a:t>
            </a:r>
            <a:r>
              <a:rPr lang="en-US" sz="2900" dirty="0"/>
              <a:t>for grades PreK-12</a:t>
            </a: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752600"/>
            <a:ext cx="7543800" cy="4618037"/>
          </a:xfrm>
        </p:spPr>
        <p:txBody>
          <a:bodyPr>
            <a:normAutofit/>
          </a:bodyPr>
          <a:lstStyle/>
          <a:p>
            <a:pPr>
              <a:spcAft>
                <a:spcPts val="600"/>
              </a:spcAft>
              <a:buClrTx/>
            </a:pPr>
            <a:r>
              <a:rPr lang="en-US" sz="3200" b="1" dirty="0"/>
              <a:t>Content Elaboration</a:t>
            </a:r>
          </a:p>
          <a:p>
            <a:pPr lvl="1">
              <a:spcAft>
                <a:spcPts val="600"/>
              </a:spcAft>
              <a:buClr>
                <a:schemeClr val="accent2">
                  <a:lumMod val="75000"/>
                </a:schemeClr>
              </a:buClr>
            </a:pPr>
            <a:r>
              <a:rPr lang="en-US" sz="3000" dirty="0"/>
              <a:t> Detailed information on the content and skills addressed at a grade level, grade band and course </a:t>
            </a:r>
          </a:p>
          <a:p>
            <a:pPr>
              <a:spcAft>
                <a:spcPts val="600"/>
              </a:spcAft>
              <a:buClrTx/>
            </a:pPr>
            <a:r>
              <a:rPr lang="en-US" sz="3000" dirty="0"/>
              <a:t> </a:t>
            </a:r>
            <a:r>
              <a:rPr lang="en-US" b="1" dirty="0"/>
              <a:t>Expectations for Learning</a:t>
            </a:r>
          </a:p>
          <a:p>
            <a:pPr lvl="1">
              <a:spcAft>
                <a:spcPts val="600"/>
              </a:spcAft>
              <a:buClr>
                <a:schemeClr val="accent2">
                  <a:lumMod val="75000"/>
                </a:schemeClr>
              </a:buClr>
            </a:pPr>
            <a:r>
              <a:rPr lang="en-US" sz="3000" dirty="0"/>
              <a:t>Recommendations for how students may be evaluated</a:t>
            </a:r>
          </a:p>
          <a:p>
            <a:pPr lvl="2">
              <a:spcAft>
                <a:spcPts val="600"/>
              </a:spcAft>
            </a:pPr>
            <a:r>
              <a:rPr lang="en-US" i="1" dirty="0"/>
              <a:t>Applies only to science and social studies  </a:t>
            </a:r>
          </a:p>
          <a:p>
            <a:pPr lvl="1">
              <a:spcAft>
                <a:spcPts val="600"/>
              </a:spcAft>
              <a:buClr>
                <a:schemeClr val="accent2">
                  <a:lumMod val="75000"/>
                </a:schemeClr>
              </a:buClr>
            </a:pPr>
            <a:endParaRPr lang="en-US" dirty="0"/>
          </a:p>
          <a:p>
            <a:pPr lvl="1"/>
            <a:endParaRPr lang="en-US" dirty="0"/>
          </a:p>
        </p:txBody>
      </p:sp>
      <p:sp>
        <p:nvSpPr>
          <p:cNvPr id="6" name="Title 1"/>
          <p:cNvSpPr>
            <a:spLocks noGrp="1"/>
          </p:cNvSpPr>
          <p:nvPr>
            <p:ph type="title"/>
          </p:nvPr>
        </p:nvSpPr>
        <p:spPr>
          <a:xfrm>
            <a:off x="457200" y="228600"/>
            <a:ext cx="8229600" cy="1295400"/>
          </a:xfrm>
        </p:spPr>
        <p:txBody>
          <a:bodyPr/>
          <a:lstStyle/>
          <a:p>
            <a:r>
              <a:rPr lang="en-US" dirty="0"/>
              <a:t>Model Curricula Components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8382000" cy="4618037"/>
          </a:xfrm>
        </p:spPr>
        <p:txBody>
          <a:bodyPr/>
          <a:lstStyle/>
          <a:p>
            <a:pPr>
              <a:buClrTx/>
            </a:pPr>
            <a:r>
              <a:rPr lang="en-US" b="1" dirty="0"/>
              <a:t>Instructional Strategies and Resources</a:t>
            </a:r>
          </a:p>
          <a:p>
            <a:pPr lvl="1">
              <a:buClr>
                <a:schemeClr val="accent2">
                  <a:lumMod val="75000"/>
                </a:schemeClr>
              </a:buClr>
            </a:pPr>
            <a:r>
              <a:rPr lang="en-US" dirty="0"/>
              <a:t>Guidance and support for instructional, curricular and assessment design </a:t>
            </a:r>
          </a:p>
          <a:p>
            <a:pPr lvl="1">
              <a:spcAft>
                <a:spcPts val="1200"/>
              </a:spcAft>
              <a:buClr>
                <a:schemeClr val="accent2">
                  <a:lumMod val="75000"/>
                </a:schemeClr>
              </a:buClr>
            </a:pPr>
            <a:r>
              <a:rPr lang="en-US" dirty="0"/>
              <a:t>Links to resources for diverse learners</a:t>
            </a:r>
          </a:p>
          <a:p>
            <a:pPr>
              <a:buClrTx/>
            </a:pPr>
            <a:r>
              <a:rPr lang="en-US" b="1" dirty="0"/>
              <a:t>Content Specific Sections</a:t>
            </a:r>
          </a:p>
          <a:p>
            <a:pPr lvl="1">
              <a:buClr>
                <a:schemeClr val="accent2">
                  <a:lumMod val="75000"/>
                </a:schemeClr>
              </a:buClr>
            </a:pPr>
            <a:r>
              <a:rPr lang="en-US" dirty="0"/>
              <a:t>Address elements specific to a subject area, such as</a:t>
            </a:r>
          </a:p>
          <a:p>
            <a:pPr lvl="2"/>
            <a:r>
              <a:rPr lang="en-US" dirty="0"/>
              <a:t>Misconceptions (science and mathematics) </a:t>
            </a:r>
          </a:p>
          <a:p>
            <a:pPr lvl="2"/>
            <a:r>
              <a:rPr lang="en-US" dirty="0"/>
              <a:t>Enduring Understandings (English language arts and social studies)</a:t>
            </a:r>
          </a:p>
          <a:p>
            <a:pPr lvl="1"/>
            <a:endParaRPr lang="en-US" dirty="0"/>
          </a:p>
        </p:txBody>
      </p:sp>
      <p:sp>
        <p:nvSpPr>
          <p:cNvPr id="5" name="Title 1"/>
          <p:cNvSpPr>
            <a:spLocks noGrp="1"/>
          </p:cNvSpPr>
          <p:nvPr>
            <p:ph type="title"/>
          </p:nvPr>
        </p:nvSpPr>
        <p:spPr>
          <a:xfrm>
            <a:off x="457200" y="228600"/>
            <a:ext cx="8229600" cy="1295400"/>
          </a:xfrm>
        </p:spPr>
        <p:txBody>
          <a:bodyPr/>
          <a:lstStyle/>
          <a:p>
            <a:r>
              <a:rPr lang="en-US" dirty="0"/>
              <a:t>Model Curricula Components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09600" y="1676400"/>
            <a:ext cx="7696200" cy="4191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solidFill>
                <a:srgbClr val="FFCC00"/>
              </a:solidFill>
            </a:endParaRPr>
          </a:p>
        </p:txBody>
      </p:sp>
      <p:pic>
        <p:nvPicPr>
          <p:cNvPr id="138243" name="Content Placeholder 14" descr="Picture1.png"/>
          <p:cNvPicPr>
            <a:picLocks noGrp="1" noChangeAspect="1"/>
          </p:cNvPicPr>
          <p:nvPr>
            <p:ph idx="1"/>
          </p:nvPr>
        </p:nvPicPr>
        <p:blipFill>
          <a:blip r:embed="rId3" cstate="print"/>
          <a:srcRect/>
          <a:stretch>
            <a:fillRect/>
          </a:stretch>
        </p:blipFill>
        <p:spPr>
          <a:xfrm>
            <a:off x="457200" y="1371600"/>
            <a:ext cx="8134350" cy="4541838"/>
          </a:xfrm>
        </p:spPr>
      </p:pic>
      <p:sp>
        <p:nvSpPr>
          <p:cNvPr id="2" name="Title 1"/>
          <p:cNvSpPr>
            <a:spLocks noGrp="1"/>
          </p:cNvSpPr>
          <p:nvPr>
            <p:ph type="title"/>
          </p:nvPr>
        </p:nvSpPr>
        <p:spPr>
          <a:xfrm>
            <a:off x="304800" y="457200"/>
            <a:ext cx="8610600" cy="914400"/>
          </a:xfrm>
        </p:spPr>
        <p:txBody>
          <a:bodyPr>
            <a:noAutofit/>
          </a:bodyPr>
          <a:lstStyle/>
          <a:p>
            <a:pPr eaLnBrk="1" fontAlgn="auto" hangingPunct="1">
              <a:spcAft>
                <a:spcPts val="0"/>
              </a:spcAft>
              <a:defRPr/>
            </a:pPr>
            <a:r>
              <a:rPr lang="en-US" sz="4400" b="1">
                <a:solidFill>
                  <a:schemeClr val="accent2">
                    <a:lumMod val="75000"/>
                  </a:schemeClr>
                </a:solidFill>
                <a:effectLst>
                  <a:outerShdw blurRad="38100" dist="38100" dir="2700000" algn="tl">
                    <a:srgbClr val="000000">
                      <a:alpha val="43137"/>
                    </a:srgbClr>
                  </a:outerShdw>
                </a:effectLst>
              </a:rPr>
              <a:t>Model Curriculum Template</a:t>
            </a:r>
            <a:endParaRPr lang="en-US" sz="4400" b="1" dirty="0">
              <a:solidFill>
                <a:schemeClr val="accent2">
                  <a:lumMod val="75000"/>
                </a:schemeClr>
              </a:solidFill>
              <a:effectLst>
                <a:outerShdw blurRad="38100" dist="38100" dir="2700000" algn="tl">
                  <a:srgbClr val="000000">
                    <a:alpha val="43137"/>
                  </a:srgbClr>
                </a:outerShdw>
              </a:effectLst>
            </a:endParaRPr>
          </a:p>
        </p:txBody>
      </p:sp>
      <p:sp>
        <p:nvSpPr>
          <p:cNvPr id="10" name="Rounded Rectangle 9"/>
          <p:cNvSpPr/>
          <p:nvPr/>
        </p:nvSpPr>
        <p:spPr>
          <a:xfrm>
            <a:off x="7010400" y="2209800"/>
            <a:ext cx="1828800" cy="1143000"/>
          </a:xfrm>
          <a:prstGeom prst="roundRect">
            <a:avLst/>
          </a:prstGeom>
          <a:solidFill>
            <a:srgbClr val="FFFF99"/>
          </a:solidFill>
        </p:spPr>
        <p:style>
          <a:lnRef idx="1">
            <a:schemeClr val="accent3"/>
          </a:lnRef>
          <a:fillRef idx="2">
            <a:schemeClr val="accent3"/>
          </a:fillRef>
          <a:effectRef idx="1">
            <a:schemeClr val="accent3"/>
          </a:effectRef>
          <a:fontRef idx="minor">
            <a:schemeClr val="dk1"/>
          </a:fontRef>
        </p:style>
        <p:txBody>
          <a:bodyPr anchor="ctr"/>
          <a:lstStyle/>
          <a:p>
            <a:pPr>
              <a:defRPr/>
            </a:pPr>
            <a:r>
              <a:rPr lang="en-US" sz="1600" b="1" dirty="0">
                <a:solidFill>
                  <a:srgbClr val="000000"/>
                </a:solidFill>
              </a:rPr>
              <a:t>Instructional Strategies and Resources</a:t>
            </a:r>
          </a:p>
        </p:txBody>
      </p:sp>
      <p:sp>
        <p:nvSpPr>
          <p:cNvPr id="16" name="Rounded Rectangular Callout 15"/>
          <p:cNvSpPr/>
          <p:nvPr/>
        </p:nvSpPr>
        <p:spPr bwMode="auto">
          <a:xfrm>
            <a:off x="533400" y="4343400"/>
            <a:ext cx="1295400" cy="755952"/>
          </a:xfrm>
          <a:prstGeom prst="wedgeRoundRectCallout">
            <a:avLst>
              <a:gd name="adj1" fmla="val 62398"/>
              <a:gd name="adj2" fmla="val 103329"/>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spAutoFit/>
          </a:bodyPr>
          <a:lstStyle/>
          <a:p>
            <a:pPr fontAlgn="base">
              <a:lnSpc>
                <a:spcPct val="80000"/>
              </a:lnSpc>
              <a:spcBef>
                <a:spcPct val="20000"/>
              </a:spcBef>
              <a:spcAft>
                <a:spcPct val="0"/>
              </a:spcAft>
              <a:defRPr/>
            </a:pPr>
            <a:r>
              <a:rPr lang="en-US" sz="1600" b="1" dirty="0">
                <a:solidFill>
                  <a:srgbClr val="000000"/>
                </a:solidFill>
                <a:latin typeface="Arial" charset="0"/>
              </a:rPr>
              <a:t>Content Specific Sections</a:t>
            </a:r>
          </a:p>
        </p:txBody>
      </p:sp>
      <p:sp>
        <p:nvSpPr>
          <p:cNvPr id="13" name="Rounded Rectangular Callout 12"/>
          <p:cNvSpPr/>
          <p:nvPr/>
        </p:nvSpPr>
        <p:spPr bwMode="auto">
          <a:xfrm>
            <a:off x="2057400" y="3733800"/>
            <a:ext cx="1828800" cy="646986"/>
          </a:xfrm>
          <a:prstGeom prst="wedgeRoundRectCallout">
            <a:avLst>
              <a:gd name="adj1" fmla="val -56211"/>
              <a:gd name="adj2" fmla="val -110481"/>
              <a:gd name="adj3" fmla="val 16667"/>
            </a:avLst>
          </a:prstGeom>
          <a:solidFill>
            <a:srgbClr val="CCCCFF"/>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square">
            <a:spAutoFit/>
          </a:bodyPr>
          <a:lstStyle/>
          <a:p>
            <a:pPr marL="53975" indent="-53975">
              <a:defRPr/>
            </a:pPr>
            <a:r>
              <a:rPr lang="en-US" sz="1600" b="1" dirty="0">
                <a:solidFill>
                  <a:schemeClr val="tx1"/>
                </a:solidFill>
              </a:rPr>
              <a:t>Expectations for Learning </a:t>
            </a:r>
          </a:p>
        </p:txBody>
      </p:sp>
      <p:sp>
        <p:nvSpPr>
          <p:cNvPr id="14" name="Rounded Rectangular Callout 13"/>
          <p:cNvSpPr/>
          <p:nvPr/>
        </p:nvSpPr>
        <p:spPr bwMode="auto">
          <a:xfrm>
            <a:off x="2666999" y="1981200"/>
            <a:ext cx="1876865" cy="715089"/>
          </a:xfrm>
          <a:prstGeom prst="wedgeRoundRectCallout">
            <a:avLst>
              <a:gd name="adj1" fmla="val -96845"/>
              <a:gd name="adj2" fmla="val 56005"/>
              <a:gd name="adj3" fmla="val 16667"/>
            </a:avLst>
          </a:prstGeom>
          <a:solidFill>
            <a:srgbClr val="9FE6FF"/>
          </a:solid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square">
            <a:spAutoFit/>
          </a:bodyPr>
          <a:lstStyle/>
          <a:p>
            <a:pPr>
              <a:defRPr/>
            </a:pPr>
            <a:r>
              <a:rPr lang="en-US" b="1" dirty="0">
                <a:solidFill>
                  <a:srgbClr val="000000"/>
                </a:solidFill>
              </a:rPr>
              <a:t>Content Elaborations</a:t>
            </a:r>
          </a:p>
        </p:txBody>
      </p:sp>
      <p:cxnSp>
        <p:nvCxnSpPr>
          <p:cNvPr id="18" name="Straight Arrow Connector 17"/>
          <p:cNvCxnSpPr>
            <a:stCxn id="10" idx="1"/>
          </p:cNvCxnSpPr>
          <p:nvPr/>
        </p:nvCxnSpPr>
        <p:spPr bwMode="auto">
          <a:xfrm rot="10800000">
            <a:off x="5334000" y="2743200"/>
            <a:ext cx="1676400" cy="38100"/>
          </a:xfrm>
          <a:prstGeom prst="straightConnector1">
            <a:avLst/>
          </a:prstGeom>
          <a:ln>
            <a:solidFill>
              <a:srgbClr val="FFFF99"/>
            </a:solidFill>
            <a:headEnd type="none" w="med" len="med"/>
            <a:tailEnd type="arrow"/>
          </a:ln>
        </p:spPr>
        <p:style>
          <a:lnRef idx="3">
            <a:schemeClr val="accent3"/>
          </a:lnRef>
          <a:fillRef idx="0">
            <a:schemeClr val="accent3"/>
          </a:fillRef>
          <a:effectRef idx="2">
            <a:schemeClr val="accent3"/>
          </a:effectRef>
          <a:fontRef idx="minor">
            <a:schemeClr val="tx1"/>
          </a:fontRef>
        </p:style>
      </p:cxnSp>
      <p:cxnSp>
        <p:nvCxnSpPr>
          <p:cNvPr id="19" name="Straight Arrow Connector 18"/>
          <p:cNvCxnSpPr/>
          <p:nvPr/>
        </p:nvCxnSpPr>
        <p:spPr bwMode="auto">
          <a:xfrm rot="10800000" flipV="1">
            <a:off x="4953000" y="2819400"/>
            <a:ext cx="2057400" cy="1066800"/>
          </a:xfrm>
          <a:prstGeom prst="straightConnector1">
            <a:avLst/>
          </a:prstGeom>
          <a:ln>
            <a:solidFill>
              <a:srgbClr val="FFFF99"/>
            </a:solidFill>
            <a:headEnd type="none" w="med" len="med"/>
            <a:tailEnd type="arrow"/>
          </a:ln>
        </p:spPr>
        <p:style>
          <a:lnRef idx="3">
            <a:schemeClr val="accent3"/>
          </a:lnRef>
          <a:fillRef idx="0">
            <a:schemeClr val="accent3"/>
          </a:fillRef>
          <a:effectRef idx="2">
            <a:schemeClr val="accent3"/>
          </a:effectRef>
          <a:fontRef idx="minor">
            <a:schemeClr val="tx1"/>
          </a:fontRef>
        </p:style>
      </p:cxnSp>
      <p:cxnSp>
        <p:nvCxnSpPr>
          <p:cNvPr id="17" name="Straight Arrow Connector 16"/>
          <p:cNvCxnSpPr>
            <a:stCxn id="10" idx="1"/>
          </p:cNvCxnSpPr>
          <p:nvPr/>
        </p:nvCxnSpPr>
        <p:spPr bwMode="auto">
          <a:xfrm rot="10800000" flipV="1">
            <a:off x="5257800" y="2781300"/>
            <a:ext cx="1752600" cy="495300"/>
          </a:xfrm>
          <a:prstGeom prst="straightConnector1">
            <a:avLst/>
          </a:prstGeom>
          <a:ln>
            <a:solidFill>
              <a:srgbClr val="FFFF99"/>
            </a:solidFill>
            <a:headEnd type="none" w="med" len="med"/>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60006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Standards and Model Curricula Resources</a:t>
            </a:r>
          </a:p>
        </p:txBody>
      </p:sp>
      <p:pic>
        <p:nvPicPr>
          <p:cNvPr id="135170" name="Picture 2">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9"/>
          <a:stretch/>
        </p:blipFill>
        <p:spPr bwMode="auto">
          <a:xfrm>
            <a:off x="1200150" y="3733800"/>
            <a:ext cx="6763190" cy="2752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1828799"/>
            <a:ext cx="8305800" cy="2246769"/>
          </a:xfrm>
          <a:prstGeom prst="rect">
            <a:avLst/>
          </a:prstGeom>
          <a:noFill/>
        </p:spPr>
        <p:txBody>
          <a:bodyPr wrap="square" rtlCol="0">
            <a:spAutoFit/>
          </a:bodyPr>
          <a:lstStyle/>
          <a:p>
            <a:r>
              <a:rPr lang="en-US" sz="2800" b="1" dirty="0"/>
              <a:t>From the ODE homepage at education.ohio.gov:</a:t>
            </a:r>
          </a:p>
          <a:p>
            <a:pPr marL="457200" indent="-457200">
              <a:buFont typeface="Arial" pitchFamily="34" charset="0"/>
              <a:buChar char="•"/>
            </a:pPr>
            <a:r>
              <a:rPr lang="en-US" sz="2800" dirty="0"/>
              <a:t>Click “Academic Content Standards”</a:t>
            </a:r>
          </a:p>
          <a:p>
            <a:pPr marL="457200" indent="-457200">
              <a:buFont typeface="Arial" pitchFamily="34" charset="0"/>
              <a:buChar char="•"/>
            </a:pPr>
            <a:r>
              <a:rPr lang="en-US" sz="2800" dirty="0"/>
              <a:t>Then choose Revised Academic Content Standards and Model Curriculum Development </a:t>
            </a:r>
          </a:p>
          <a:p>
            <a:pPr algn="ctr"/>
            <a:endParaRPr lang="en-US" sz="2800" b="1" dirty="0"/>
          </a:p>
        </p:txBody>
      </p:sp>
      <p:sp>
        <p:nvSpPr>
          <p:cNvPr id="6" name="Oval 5"/>
          <p:cNvSpPr/>
          <p:nvPr/>
        </p:nvSpPr>
        <p:spPr bwMode="auto">
          <a:xfrm>
            <a:off x="3276600" y="5491163"/>
            <a:ext cx="2133600" cy="304800"/>
          </a:xfrm>
          <a:prstGeom prst="ellipse">
            <a:avLst/>
          </a:prstGeom>
          <a:noFill/>
          <a:ln w="5715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84367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24" t="14389" r="4395" b="9738"/>
          <a:stretch/>
        </p:blipFill>
        <p:spPr bwMode="auto">
          <a:xfrm>
            <a:off x="0" y="228600"/>
            <a:ext cx="9144001"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eft Arrow 4"/>
          <p:cNvSpPr/>
          <p:nvPr/>
        </p:nvSpPr>
        <p:spPr>
          <a:xfrm rot="19814489">
            <a:off x="6560521" y="4496296"/>
            <a:ext cx="1905000" cy="228600"/>
          </a:xfrm>
          <a:prstGeom prst="lef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3300"/>
              </a:solidFill>
            </a:endParaRPr>
          </a:p>
        </p:txBody>
      </p:sp>
    </p:spTree>
    <p:extLst>
      <p:ext uri="{BB962C8B-B14F-4D97-AF65-F5344CB8AC3E}">
        <p14:creationId xmlns:p14="http://schemas.microsoft.com/office/powerpoint/2010/main" val="1285012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240" r="1745" b="1240"/>
          <a:stretch/>
        </p:blipFill>
        <p:spPr>
          <a:xfrm>
            <a:off x="0" y="85060"/>
            <a:ext cx="8984512" cy="6315740"/>
          </a:xfrm>
          <a:prstGeom prst="rect">
            <a:avLst/>
          </a:prstGeom>
        </p:spPr>
      </p:pic>
      <p:sp>
        <p:nvSpPr>
          <p:cNvPr id="3" name="Left Arrow 2"/>
          <p:cNvSpPr/>
          <p:nvPr/>
        </p:nvSpPr>
        <p:spPr>
          <a:xfrm>
            <a:off x="5715000" y="4527881"/>
            <a:ext cx="19050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5136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3795227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76400"/>
            <a:ext cx="7772400" cy="3733800"/>
          </a:xfrm>
        </p:spPr>
        <p:txBody>
          <a:bodyPr>
            <a:normAutofit fontScale="92500" lnSpcReduction="10000"/>
          </a:bodyPr>
          <a:lstStyle/>
          <a:p>
            <a:pPr eaLnBrk="1" hangingPunct="1">
              <a:spcAft>
                <a:spcPts val="1200"/>
              </a:spcAft>
              <a:buFontTx/>
              <a:buBlip>
                <a:blip r:embed="rId2"/>
              </a:buBlip>
              <a:defRPr/>
            </a:pPr>
            <a:r>
              <a:rPr lang="en-US" sz="2600" dirty="0">
                <a:solidFill>
                  <a:schemeClr val="accent2">
                    <a:lumMod val="75000"/>
                  </a:schemeClr>
                </a:solidFill>
              </a:rPr>
              <a:t>More rigorous tests measuring student progress toward </a:t>
            </a:r>
            <a:r>
              <a:rPr lang="en-US" sz="2600" b="1" dirty="0">
                <a:solidFill>
                  <a:schemeClr val="accent2">
                    <a:lumMod val="75000"/>
                  </a:schemeClr>
                </a:solidFill>
              </a:rPr>
              <a:t>“</a:t>
            </a:r>
            <a:r>
              <a:rPr lang="en-US" sz="2600" b="1" dirty="0">
                <a:solidFill>
                  <a:srgbClr val="C00000"/>
                </a:solidFill>
              </a:rPr>
              <a:t>college and career readiness</a:t>
            </a:r>
            <a:r>
              <a:rPr lang="en-US" sz="2600" b="1" dirty="0">
                <a:solidFill>
                  <a:schemeClr val="accent2">
                    <a:lumMod val="75000"/>
                  </a:schemeClr>
                </a:solidFill>
              </a:rPr>
              <a:t>” </a:t>
            </a:r>
            <a:endParaRPr lang="en-US" sz="2600" dirty="0">
              <a:solidFill>
                <a:schemeClr val="accent2">
                  <a:lumMod val="75000"/>
                </a:schemeClr>
              </a:solidFill>
            </a:endParaRPr>
          </a:p>
          <a:p>
            <a:pPr eaLnBrk="1" hangingPunct="1">
              <a:spcAft>
                <a:spcPts val="1200"/>
              </a:spcAft>
              <a:buFontTx/>
              <a:buBlip>
                <a:blip r:embed="rId2"/>
              </a:buBlip>
              <a:defRPr/>
            </a:pPr>
            <a:r>
              <a:rPr lang="en-US" sz="2600" dirty="0">
                <a:solidFill>
                  <a:schemeClr val="accent2">
                    <a:lumMod val="75000"/>
                  </a:schemeClr>
                </a:solidFill>
              </a:rPr>
              <a:t>Have </a:t>
            </a:r>
            <a:r>
              <a:rPr lang="en-US" sz="2600" b="1" dirty="0">
                <a:solidFill>
                  <a:srgbClr val="C00000"/>
                </a:solidFill>
              </a:rPr>
              <a:t>common, comparable scores </a:t>
            </a:r>
            <a:r>
              <a:rPr lang="en-US" sz="2600" dirty="0">
                <a:solidFill>
                  <a:schemeClr val="accent2">
                    <a:lumMod val="75000"/>
                  </a:schemeClr>
                </a:solidFill>
              </a:rPr>
              <a:t>across member states, and across consortia </a:t>
            </a:r>
          </a:p>
          <a:p>
            <a:pPr eaLnBrk="1" hangingPunct="1">
              <a:spcAft>
                <a:spcPts val="1200"/>
              </a:spcAft>
              <a:buFontTx/>
              <a:buBlip>
                <a:blip r:embed="rId2"/>
              </a:buBlip>
              <a:defRPr/>
            </a:pPr>
            <a:r>
              <a:rPr lang="en-US" sz="2600" dirty="0">
                <a:solidFill>
                  <a:schemeClr val="accent2">
                    <a:lumMod val="75000"/>
                  </a:schemeClr>
                </a:solidFill>
              </a:rPr>
              <a:t>Provide </a:t>
            </a:r>
            <a:r>
              <a:rPr lang="en-US" sz="2600" b="1" dirty="0">
                <a:solidFill>
                  <a:srgbClr val="C00000"/>
                </a:solidFill>
              </a:rPr>
              <a:t>achievement and growth information </a:t>
            </a:r>
            <a:r>
              <a:rPr lang="en-US" sz="2600" dirty="0">
                <a:solidFill>
                  <a:schemeClr val="accent2">
                    <a:lumMod val="75000"/>
                  </a:schemeClr>
                </a:solidFill>
              </a:rPr>
              <a:t>to help make better educational decisions and professional development opportunities </a:t>
            </a:r>
          </a:p>
          <a:p>
            <a:pPr marL="0" indent="0" eaLnBrk="1" hangingPunct="1">
              <a:buFontTx/>
              <a:buNone/>
              <a:defRPr/>
            </a:pPr>
            <a:endParaRPr lang="en-US" sz="1400" b="1" dirty="0"/>
          </a:p>
          <a:p>
            <a:pPr marL="0" indent="0" eaLnBrk="1" hangingPunct="1">
              <a:buFontTx/>
              <a:buNone/>
              <a:defRPr/>
            </a:pPr>
            <a:endParaRPr lang="en-US" sz="1400" b="1" dirty="0"/>
          </a:p>
          <a:p>
            <a:pPr marL="0" indent="0" algn="r" eaLnBrk="1" hangingPunct="1">
              <a:buFontTx/>
              <a:buNone/>
              <a:defRPr/>
            </a:pPr>
            <a:r>
              <a:rPr lang="en-US" sz="1400" b="1" dirty="0"/>
              <a:t>Source: Federal Register / Vol. 75, No. 68 / Friday, April 9, 2010 pp. 18171-85</a:t>
            </a:r>
            <a:endParaRPr lang="en-US" sz="1400" dirty="0"/>
          </a:p>
        </p:txBody>
      </p:sp>
      <p:sp>
        <p:nvSpPr>
          <p:cNvPr id="5" name="Title 1"/>
          <p:cNvSpPr>
            <a:spLocks noGrp="1"/>
          </p:cNvSpPr>
          <p:nvPr>
            <p:ph type="title"/>
          </p:nvPr>
        </p:nvSpPr>
        <p:spPr>
          <a:xfrm>
            <a:off x="685800" y="533400"/>
            <a:ext cx="7772400" cy="1143000"/>
          </a:xfrm>
        </p:spPr>
        <p:txBody>
          <a:bodyPr/>
          <a:lstStyle/>
          <a:p>
            <a:pPr eaLnBrk="1" hangingPunct="1">
              <a:defRPr/>
            </a:pPr>
            <a:r>
              <a:rPr lang="en-US" sz="4000" dirty="0">
                <a:solidFill>
                  <a:srgbClr val="C00000"/>
                </a:solidFill>
                <a:effectLst>
                  <a:outerShdw blurRad="38100" dist="38100" dir="2700000" algn="tl">
                    <a:srgbClr val="000000">
                      <a:alpha val="43137"/>
                    </a:srgbClr>
                  </a:outerShdw>
                </a:effectLst>
              </a:rPr>
              <a:t>New Generation of Assessments</a:t>
            </a:r>
            <a:endParaRPr lang="en-US" sz="4000" dirty="0">
              <a:solidFill>
                <a:srgbClr val="C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33" t="4143" r="5357" b="14589"/>
          <a:stretch/>
        </p:blipFill>
        <p:spPr bwMode="auto">
          <a:xfrm>
            <a:off x="1" y="228601"/>
            <a:ext cx="91440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76200" y="914400"/>
            <a:ext cx="8991600" cy="685800"/>
          </a:xfrm>
          <a:prstGeom prst="rect">
            <a:avLst/>
          </a:prstGeom>
          <a:solidFill>
            <a:schemeClr val="accent1">
              <a:lumMod val="50000"/>
              <a:alpha val="74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3" name="Rectangle 2"/>
          <p:cNvSpPr/>
          <p:nvPr/>
        </p:nvSpPr>
        <p:spPr bwMode="auto">
          <a:xfrm>
            <a:off x="76200" y="1600200"/>
            <a:ext cx="8991600" cy="609600"/>
          </a:xfrm>
          <a:prstGeom prst="rect">
            <a:avLst/>
          </a:prstGeom>
          <a:solidFill>
            <a:schemeClr val="accent2">
              <a:lumMod val="60000"/>
              <a:lumOff val="40000"/>
              <a:alpha val="68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4" name="Rectangle 3"/>
          <p:cNvSpPr/>
          <p:nvPr/>
        </p:nvSpPr>
        <p:spPr bwMode="auto">
          <a:xfrm>
            <a:off x="76200" y="2209800"/>
            <a:ext cx="8991600" cy="304800"/>
          </a:xfrm>
          <a:prstGeom prst="rect">
            <a:avLst/>
          </a:prstGeom>
          <a:solidFill>
            <a:srgbClr val="C00000">
              <a:alpha val="6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5" name="Rectangle 4"/>
          <p:cNvSpPr/>
          <p:nvPr/>
        </p:nvSpPr>
        <p:spPr bwMode="auto">
          <a:xfrm>
            <a:off x="76200" y="2514600"/>
            <a:ext cx="3505200" cy="2667000"/>
          </a:xfrm>
          <a:prstGeom prst="rect">
            <a:avLst/>
          </a:prstGeom>
          <a:solidFill>
            <a:srgbClr val="00B050">
              <a:alpha val="54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6" name="Rectangle 5"/>
          <p:cNvSpPr/>
          <p:nvPr/>
        </p:nvSpPr>
        <p:spPr bwMode="auto">
          <a:xfrm>
            <a:off x="76200" y="5181600"/>
            <a:ext cx="3505200" cy="685800"/>
          </a:xfrm>
          <a:prstGeom prst="rect">
            <a:avLst/>
          </a:prstGeom>
          <a:solidFill>
            <a:schemeClr val="accent5">
              <a:lumMod val="25000"/>
              <a:alpha val="62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7" name="Rectangle 6"/>
          <p:cNvSpPr/>
          <p:nvPr/>
        </p:nvSpPr>
        <p:spPr bwMode="auto">
          <a:xfrm>
            <a:off x="3581400" y="2514600"/>
            <a:ext cx="5486400" cy="838201"/>
          </a:xfrm>
          <a:prstGeom prst="rect">
            <a:avLst/>
          </a:prstGeom>
          <a:solidFill>
            <a:srgbClr val="7030A0">
              <a:alpha val="7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8" name="Rectangle 7"/>
          <p:cNvSpPr/>
          <p:nvPr/>
        </p:nvSpPr>
        <p:spPr bwMode="auto">
          <a:xfrm>
            <a:off x="3581400" y="3352801"/>
            <a:ext cx="5486400" cy="761999"/>
          </a:xfrm>
          <a:prstGeom prst="rect">
            <a:avLst/>
          </a:prstGeom>
          <a:solidFill>
            <a:srgbClr val="00B0F0">
              <a:alpha val="71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9" name="Rectangle 8"/>
          <p:cNvSpPr/>
          <p:nvPr/>
        </p:nvSpPr>
        <p:spPr bwMode="auto">
          <a:xfrm>
            <a:off x="3581400" y="4114800"/>
            <a:ext cx="5486400" cy="1219200"/>
          </a:xfrm>
          <a:prstGeom prst="rect">
            <a:avLst/>
          </a:prstGeom>
          <a:solidFill>
            <a:srgbClr val="4172DF">
              <a:alpha val="7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10" name="Rectangle 9"/>
          <p:cNvSpPr/>
          <p:nvPr/>
        </p:nvSpPr>
        <p:spPr bwMode="auto">
          <a:xfrm>
            <a:off x="3581400" y="5334000"/>
            <a:ext cx="5486400" cy="533400"/>
          </a:xfrm>
          <a:prstGeom prst="rect">
            <a:avLst/>
          </a:prstGeom>
          <a:solidFill>
            <a:srgbClr val="FF9900">
              <a:alpha val="69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11" name="Rectangle 10"/>
          <p:cNvSpPr/>
          <p:nvPr/>
        </p:nvSpPr>
        <p:spPr bwMode="auto">
          <a:xfrm>
            <a:off x="76200" y="5867400"/>
            <a:ext cx="8991600" cy="457200"/>
          </a:xfrm>
          <a:prstGeom prst="rect">
            <a:avLst/>
          </a:prstGeom>
          <a:solidFill>
            <a:srgbClr val="E901B7">
              <a:alpha val="68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21451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heel(1)">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heel(1)">
                                      <p:cBhvr>
                                        <p:cTn id="42" dur="2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heel(1)">
                                      <p:cBhvr>
                                        <p:cTn id="47" dur="2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heel(1)">
                                      <p:cBhvr>
                                        <p:cTn id="5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371600"/>
            <a:ext cx="5943600" cy="2554545"/>
          </a:xfrm>
          <a:prstGeom prst="rect">
            <a:avLst/>
          </a:prstGeom>
          <a:noFill/>
        </p:spPr>
        <p:txBody>
          <a:bodyPr wrap="square" rtlCol="0">
            <a:spAutoFit/>
          </a:bodyPr>
          <a:lstStyle/>
          <a:p>
            <a:r>
              <a:rPr lang="en-US" sz="8000" dirty="0">
                <a:solidFill>
                  <a:srgbClr val="C00000"/>
                </a:solidFill>
              </a:rPr>
              <a:t>Session II</a:t>
            </a:r>
          </a:p>
          <a:p>
            <a:endParaRPr lang="en-US" sz="4000" dirty="0"/>
          </a:p>
          <a:p>
            <a:pPr lvl="2">
              <a:buFont typeface="Arial" pitchFamily="34" charset="0"/>
              <a:buChar char="•"/>
            </a:pPr>
            <a:endParaRPr lang="en-US" sz="4000" dirty="0"/>
          </a:p>
        </p:txBody>
      </p:sp>
      <p:sp>
        <p:nvSpPr>
          <p:cNvPr id="3" name="Rectangle 2"/>
          <p:cNvSpPr/>
          <p:nvPr/>
        </p:nvSpPr>
        <p:spPr>
          <a:xfrm>
            <a:off x="2133600" y="3048000"/>
            <a:ext cx="6172200" cy="1754326"/>
          </a:xfrm>
          <a:prstGeom prst="rect">
            <a:avLst/>
          </a:prstGeom>
        </p:spPr>
        <p:txBody>
          <a:bodyPr wrap="square">
            <a:spAutoFit/>
          </a:bodyPr>
          <a:lstStyle/>
          <a:p>
            <a:pPr lvl="1">
              <a:buFont typeface="Arial" pitchFamily="34" charset="0"/>
              <a:buChar char="•"/>
            </a:pPr>
            <a:r>
              <a:rPr lang="en-US" sz="3600" dirty="0"/>
              <a:t>Introduction</a:t>
            </a:r>
          </a:p>
          <a:p>
            <a:pPr lvl="1">
              <a:buFont typeface="Arial" pitchFamily="34" charset="0"/>
              <a:buChar char="•"/>
            </a:pPr>
            <a:r>
              <a:rPr lang="en-US" sz="3600" dirty="0"/>
              <a:t>Text Complexity</a:t>
            </a:r>
          </a:p>
          <a:p>
            <a:pPr lvl="1">
              <a:buFont typeface="Arial" pitchFamily="34" charset="0"/>
              <a:buChar char="•"/>
            </a:pPr>
            <a:r>
              <a:rPr lang="en-US" sz="3600" dirty="0"/>
              <a:t>Additional Documents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305800" cy="1371600"/>
          </a:xfrm>
        </p:spPr>
        <p:txBody>
          <a:bodyPr>
            <a:noAutofit/>
          </a:bodyPr>
          <a:lstStyle/>
          <a:p>
            <a:pPr eaLnBrk="1" fontAlgn="auto" hangingPunct="1">
              <a:spcAft>
                <a:spcPts val="0"/>
              </a:spcAft>
              <a:defRPr/>
            </a:pPr>
            <a:r>
              <a:rPr lang="en-US" dirty="0">
                <a:solidFill>
                  <a:srgbClr val="C00000"/>
                </a:solidFill>
                <a:effectLst>
                  <a:outerShdw blurRad="38100" dist="38100" dir="2700000" algn="tl">
                    <a:srgbClr val="000000">
                      <a:alpha val="43137"/>
                    </a:srgbClr>
                  </a:outerShdw>
                </a:effectLst>
              </a:rPr>
              <a:t>Ohio’s Academic Standards</a:t>
            </a:r>
            <a:endParaRPr lang="en-US" b="1" dirty="0">
              <a:solidFill>
                <a:srgbClr val="C00000"/>
              </a:solidFill>
              <a:effectLst>
                <a:outerShdw blurRad="38100" dist="38100" dir="2700000" algn="tl">
                  <a:srgbClr val="000000">
                    <a:alpha val="43137"/>
                  </a:srgbClr>
                </a:outerShdw>
              </a:effectLst>
              <a:ea typeface="+mn-ea"/>
              <a:cs typeface="+mn-cs"/>
            </a:endParaRPr>
          </a:p>
        </p:txBody>
      </p:sp>
      <p:sp>
        <p:nvSpPr>
          <p:cNvPr id="5" name="Text Placeholder 4"/>
          <p:cNvSpPr>
            <a:spLocks noGrp="1"/>
          </p:cNvSpPr>
          <p:nvPr>
            <p:ph type="body" sz="quarter" idx="13"/>
          </p:nvPr>
        </p:nvSpPr>
        <p:spPr>
          <a:xfrm>
            <a:off x="609600" y="1981200"/>
            <a:ext cx="8001000" cy="3505200"/>
          </a:xfrm>
        </p:spPr>
        <p:txBody>
          <a:bodyPr>
            <a:normAutofit/>
          </a:bodyPr>
          <a:lstStyle/>
          <a:p>
            <a:pPr marL="0" indent="0" algn="ctr" eaLnBrk="1" hangingPunct="1">
              <a:lnSpc>
                <a:spcPct val="130000"/>
              </a:lnSpc>
              <a:spcAft>
                <a:spcPts val="0"/>
              </a:spcAft>
              <a:defRPr/>
            </a:pPr>
            <a:r>
              <a:rPr lang="en-US" sz="3000" dirty="0">
                <a:solidFill>
                  <a:schemeClr val="accent2">
                    <a:lumMod val="75000"/>
                  </a:schemeClr>
                </a:solidFill>
              </a:rPr>
              <a:t>“The standards shall specify… the core academic content and skills… that will allow each student to be </a:t>
            </a:r>
            <a:r>
              <a:rPr lang="en-US" sz="3000" b="1" dirty="0">
                <a:solidFill>
                  <a:srgbClr val="C00000"/>
                </a:solidFill>
              </a:rPr>
              <a:t>prepared for postsecondary instruction and the workplace </a:t>
            </a:r>
            <a:r>
              <a:rPr lang="en-US" sz="3000" dirty="0">
                <a:solidFill>
                  <a:schemeClr val="accent2">
                    <a:lumMod val="75000"/>
                  </a:schemeClr>
                </a:solidFill>
              </a:rPr>
              <a:t>for success in the twenty-first century.” </a:t>
            </a:r>
          </a:p>
          <a:p>
            <a:pPr marL="0" indent="0" algn="r" eaLnBrk="1" hangingPunct="1">
              <a:lnSpc>
                <a:spcPct val="110000"/>
              </a:lnSpc>
              <a:spcAft>
                <a:spcPts val="0"/>
              </a:spcAft>
              <a:defRPr/>
            </a:pPr>
            <a:r>
              <a:rPr lang="en-US" sz="2200" dirty="0" err="1">
                <a:solidFill>
                  <a:schemeClr val="accent2">
                    <a:lumMod val="75000"/>
                  </a:schemeClr>
                </a:solidFill>
              </a:rPr>
              <a:t>ORC</a:t>
            </a:r>
            <a:r>
              <a:rPr lang="en-US" sz="2200" dirty="0">
                <a:solidFill>
                  <a:schemeClr val="accent2">
                    <a:lumMod val="75000"/>
                  </a:schemeClr>
                </a:solidFill>
              </a:rPr>
              <a:t> § 3301.079(A)(1)(a)</a:t>
            </a: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Box 4"/>
          <p:cNvSpPr txBox="1">
            <a:spLocks noChangeArrowheads="1"/>
          </p:cNvSpPr>
          <p:nvPr/>
        </p:nvSpPr>
        <p:spPr bwMode="auto">
          <a:xfrm>
            <a:off x="76200" y="6324600"/>
            <a:ext cx="9067800" cy="323850"/>
          </a:xfrm>
          <a:prstGeom prst="rect">
            <a:avLst/>
          </a:prstGeom>
          <a:noFill/>
          <a:ln w="9525">
            <a:noFill/>
            <a:miter lim="800000"/>
            <a:headEnd/>
            <a:tailEnd/>
          </a:ln>
        </p:spPr>
        <p:txBody>
          <a:bodyPr>
            <a:spAutoFit/>
          </a:bodyPr>
          <a:lstStyle/>
          <a:p>
            <a:r>
              <a:rPr lang="en-US" sz="1500" i="1" dirty="0">
                <a:solidFill>
                  <a:prstClr val="black"/>
                </a:solidFill>
              </a:rPr>
              <a:t>ACT, “The Conditions of College &amp; Career Readiness, Class of 2010: Ohio.”</a:t>
            </a:r>
          </a:p>
        </p:txBody>
      </p:sp>
      <p:sp>
        <p:nvSpPr>
          <p:cNvPr id="11" name="Title 10"/>
          <p:cNvSpPr>
            <a:spLocks noGrp="1"/>
          </p:cNvSpPr>
          <p:nvPr>
            <p:ph type="title"/>
          </p:nvPr>
        </p:nvSpPr>
        <p:spPr/>
        <p:txBody>
          <a:bodyPr>
            <a:normAutofit fontScale="90000"/>
          </a:bodyPr>
          <a:lstStyle/>
          <a:p>
            <a:r>
              <a:rPr lang="en-US" dirty="0"/>
              <a:t>Are Ohio Students </a:t>
            </a:r>
            <a:br>
              <a:rPr lang="en-US" dirty="0"/>
            </a:br>
            <a:r>
              <a:rPr lang="en-US" dirty="0"/>
              <a:t>Ready for College?</a:t>
            </a:r>
          </a:p>
        </p:txBody>
      </p:sp>
      <p:graphicFrame>
        <p:nvGraphicFramePr>
          <p:cNvPr id="13" name="Content Placeholder 12"/>
          <p:cNvGraphicFramePr>
            <a:graphicFrameLocks noGrp="1"/>
          </p:cNvGraphicFramePr>
          <p:nvPr>
            <p:ph idx="1"/>
          </p:nvPr>
        </p:nvGraphicFramePr>
        <p:xfrm>
          <a:off x="685800" y="1676400"/>
          <a:ext cx="7772400" cy="4648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1143000"/>
          </a:xfrm>
        </p:spPr>
        <p:txBody>
          <a:bodyPr>
            <a:normAutofit fontScale="90000"/>
          </a:bodyPr>
          <a:lstStyle/>
          <a:p>
            <a:r>
              <a:rPr lang="en-US" sz="4000" dirty="0"/>
              <a:t>Jobs Will Require More Education &amp; Training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7257214"/>
              </p:ext>
            </p:extLst>
          </p:nvPr>
        </p:nvGraphicFramePr>
        <p:xfrm>
          <a:off x="533400" y="1559657"/>
          <a:ext cx="3886200" cy="381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1690791391"/>
              </p:ext>
            </p:extLst>
          </p:nvPr>
        </p:nvGraphicFramePr>
        <p:xfrm>
          <a:off x="4636226" y="1600200"/>
          <a:ext cx="3886200" cy="38100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1524000" y="5293457"/>
            <a:ext cx="6019800" cy="1046440"/>
          </a:xfrm>
          <a:prstGeom prst="rect">
            <a:avLst/>
          </a:prstGeom>
          <a:noFill/>
        </p:spPr>
        <p:txBody>
          <a:bodyPr wrap="square" rtlCol="0">
            <a:spAutoFit/>
          </a:bodyPr>
          <a:lstStyle/>
          <a:p>
            <a:pPr algn="ctr"/>
            <a:r>
              <a:rPr lang="en-US" sz="3100" b="1" dirty="0">
                <a:solidFill>
                  <a:schemeClr val="accent1"/>
                </a:solidFill>
              </a:rPr>
              <a:t>NO COLLEGE REQUIRED</a:t>
            </a:r>
          </a:p>
          <a:p>
            <a:pPr algn="ctr"/>
            <a:r>
              <a:rPr lang="en-US" sz="3100" b="1" dirty="0">
                <a:solidFill>
                  <a:schemeClr val="accent2"/>
                </a:solidFill>
              </a:rPr>
              <a:t>COLLEGE REQUIRED</a:t>
            </a:r>
          </a:p>
        </p:txBody>
      </p:sp>
      <p:sp>
        <p:nvSpPr>
          <p:cNvPr id="7" name="Rectangle 6"/>
          <p:cNvSpPr/>
          <p:nvPr/>
        </p:nvSpPr>
        <p:spPr>
          <a:xfrm>
            <a:off x="76200" y="6336268"/>
            <a:ext cx="9067800" cy="369332"/>
          </a:xfrm>
          <a:prstGeom prst="rect">
            <a:avLst/>
          </a:prstGeom>
        </p:spPr>
        <p:txBody>
          <a:bodyPr wrap="square">
            <a:spAutoFit/>
          </a:bodyPr>
          <a:lstStyle/>
          <a:p>
            <a:pPr algn="ctr"/>
            <a:r>
              <a:rPr lang="en-US" b="1" i="1" dirty="0">
                <a:cs typeface="Arial" pitchFamily="34" charset="0"/>
              </a:rPr>
              <a:t>Source:  </a:t>
            </a:r>
            <a:r>
              <a:rPr lang="en-US" i="1" dirty="0"/>
              <a:t>Georgetown Center on Education and the Workforce, 2010.</a:t>
            </a:r>
            <a:endParaRPr lang="en-US" i="1" dirty="0">
              <a:cs typeface="Arial" pitchFamily="34" charset="0"/>
            </a:endParaRPr>
          </a:p>
        </p:txBody>
      </p:sp>
    </p:spTree>
    <p:extLst>
      <p:ext uri="{BB962C8B-B14F-4D97-AF65-F5344CB8AC3E}">
        <p14:creationId xmlns:p14="http://schemas.microsoft.com/office/powerpoint/2010/main" val="600487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752600"/>
            <a:ext cx="7924800" cy="4724400"/>
          </a:xfrm>
        </p:spPr>
        <p:txBody>
          <a:bodyPr/>
          <a:lstStyle/>
          <a:p>
            <a:pPr>
              <a:spcAft>
                <a:spcPts val="1200"/>
              </a:spcAft>
              <a:buNone/>
            </a:pPr>
            <a:r>
              <a:rPr lang="en-US" sz="3400" b="1" dirty="0"/>
              <a:t>Being qualified for:</a:t>
            </a:r>
          </a:p>
          <a:p>
            <a:pPr lvl="1">
              <a:spcAft>
                <a:spcPts val="1200"/>
              </a:spcAft>
              <a:buClr>
                <a:schemeClr val="tx1"/>
              </a:buClr>
            </a:pPr>
            <a:r>
              <a:rPr lang="en-US" sz="3300" dirty="0"/>
              <a:t>A degree-granting </a:t>
            </a:r>
            <a:r>
              <a:rPr lang="en-US" sz="3300" b="1" dirty="0">
                <a:solidFill>
                  <a:schemeClr val="accent1"/>
                </a:solidFill>
              </a:rPr>
              <a:t>postsecondary education</a:t>
            </a:r>
            <a:r>
              <a:rPr lang="en-US" sz="3300" dirty="0"/>
              <a:t>, without remediation</a:t>
            </a:r>
          </a:p>
          <a:p>
            <a:pPr lvl="1">
              <a:spcAft>
                <a:spcPts val="1200"/>
              </a:spcAft>
              <a:buClr>
                <a:schemeClr val="tx1"/>
              </a:buClr>
            </a:pPr>
            <a:r>
              <a:rPr lang="en-US" sz="3300" dirty="0"/>
              <a:t>A</a:t>
            </a:r>
            <a:r>
              <a:rPr lang="en-US" sz="3300" b="1" dirty="0"/>
              <a:t> </a:t>
            </a:r>
            <a:r>
              <a:rPr lang="en-US" sz="3300" b="1" dirty="0">
                <a:solidFill>
                  <a:schemeClr val="accent1"/>
                </a:solidFill>
              </a:rPr>
              <a:t>chosen career</a:t>
            </a:r>
            <a:r>
              <a:rPr lang="en-US" sz="3300" dirty="0"/>
              <a:t>, ready for advanced training.  </a:t>
            </a:r>
          </a:p>
        </p:txBody>
      </p:sp>
      <p:pic>
        <p:nvPicPr>
          <p:cNvPr id="3077" name="Picture 5" descr="C:\Users\Brittany.Barrett\AppData\Local\Microsoft\Windows\Temporary Internet Files\Content.IE5\5HWYVHM9\MP900439443[1].jpg"/>
          <p:cNvPicPr>
            <a:picLocks noChangeAspect="1" noChangeArrowheads="1"/>
          </p:cNvPicPr>
          <p:nvPr/>
        </p:nvPicPr>
        <p:blipFill>
          <a:blip r:embed="rId3" cstate="print"/>
          <a:srcRect/>
          <a:stretch>
            <a:fillRect/>
          </a:stretch>
        </p:blipFill>
        <p:spPr bwMode="auto">
          <a:xfrm>
            <a:off x="4648200" y="4419600"/>
            <a:ext cx="3238337" cy="2161976"/>
          </a:xfrm>
          <a:prstGeom prst="rect">
            <a:avLst/>
          </a:prstGeom>
          <a:ln>
            <a:noFill/>
          </a:ln>
          <a:effectLst>
            <a:softEdge rad="112500"/>
          </a:effectLst>
        </p:spPr>
      </p:pic>
      <p:sp>
        <p:nvSpPr>
          <p:cNvPr id="5" name="Title 4"/>
          <p:cNvSpPr>
            <a:spLocks noGrp="1"/>
          </p:cNvSpPr>
          <p:nvPr>
            <p:ph type="title"/>
          </p:nvPr>
        </p:nvSpPr>
        <p:spPr/>
        <p:txBody>
          <a:bodyPr>
            <a:normAutofit fontScale="90000"/>
          </a:bodyPr>
          <a:lstStyle/>
          <a:p>
            <a:r>
              <a:rPr lang="en-US" dirty="0"/>
              <a:t>What is College and Career Readiness?</a:t>
            </a:r>
          </a:p>
        </p:txBody>
      </p:sp>
      <p:cxnSp>
        <p:nvCxnSpPr>
          <p:cNvPr id="4" name="Straight Arrow Connector 3"/>
          <p:cNvCxnSpPr/>
          <p:nvPr/>
        </p:nvCxnSpPr>
        <p:spPr bwMode="auto">
          <a:xfrm flipH="1">
            <a:off x="7086600" y="2514600"/>
            <a:ext cx="1371600" cy="8382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fade">
                                      <p:cBhvr>
                                        <p:cTn id="10" dur="1000"/>
                                        <p:tgtEl>
                                          <p:spTgt spid="3077"/>
                                        </p:tgtEl>
                                      </p:cBhvr>
                                    </p:animEffect>
                                  </p:childTnLst>
                                </p:cTn>
                              </p:par>
                            </p:childTnLst>
                          </p:cTn>
                        </p:par>
                        <p:par>
                          <p:cTn id="11" fill="hold">
                            <p:stCondLst>
                              <p:cond delay="1000"/>
                            </p:stCondLst>
                            <p:childTnLst>
                              <p:par>
                                <p:cTn id="12" presetID="10" presetClass="entr" presetSubtype="0" fill="hold" nodeType="afterEffect">
                                  <p:stCondLst>
                                    <p:cond delay="50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Text Complexity</a:t>
            </a:r>
          </a:p>
        </p:txBody>
      </p:sp>
      <p:pic>
        <p:nvPicPr>
          <p:cNvPr id="77825" name="Picture 1" descr="C:\Documents and Settings\asantee.BUCKEYE\My Documents\My Pictures\Graduation Slideshow Pics\P6020131.JPG"/>
          <p:cNvPicPr>
            <a:picLocks noChangeAspect="1" noChangeArrowheads="1"/>
          </p:cNvPicPr>
          <p:nvPr/>
        </p:nvPicPr>
        <p:blipFill>
          <a:blip r:embed="rId3" cstate="print"/>
          <a:srcRect t="2880" b="7834"/>
          <a:stretch>
            <a:fillRect/>
          </a:stretch>
        </p:blipFill>
        <p:spPr bwMode="auto">
          <a:xfrm>
            <a:off x="533400" y="2667000"/>
            <a:ext cx="3527552" cy="2362200"/>
          </a:xfrm>
          <a:prstGeom prst="rect">
            <a:avLst/>
          </a:prstGeom>
          <a:noFill/>
        </p:spPr>
      </p:pic>
      <p:sp>
        <p:nvSpPr>
          <p:cNvPr id="5" name="TextBox 4"/>
          <p:cNvSpPr txBox="1"/>
          <p:nvPr/>
        </p:nvSpPr>
        <p:spPr>
          <a:xfrm>
            <a:off x="2895600" y="1524000"/>
            <a:ext cx="3657600" cy="769441"/>
          </a:xfrm>
          <a:prstGeom prst="rect">
            <a:avLst/>
          </a:prstGeom>
          <a:noFill/>
        </p:spPr>
        <p:txBody>
          <a:bodyPr wrap="square" rtlCol="0">
            <a:spAutoFit/>
          </a:bodyPr>
          <a:lstStyle/>
          <a:p>
            <a:r>
              <a:rPr lang="en-US" sz="4400" dirty="0"/>
              <a:t>It is all about </a:t>
            </a:r>
          </a:p>
        </p:txBody>
      </p:sp>
      <p:sp>
        <p:nvSpPr>
          <p:cNvPr id="6" name="TextBox 5"/>
          <p:cNvSpPr txBox="1"/>
          <p:nvPr/>
        </p:nvSpPr>
        <p:spPr>
          <a:xfrm>
            <a:off x="762000" y="5029200"/>
            <a:ext cx="8001000" cy="707886"/>
          </a:xfrm>
          <a:prstGeom prst="rect">
            <a:avLst/>
          </a:prstGeom>
          <a:noFill/>
        </p:spPr>
        <p:txBody>
          <a:bodyPr wrap="square" rtlCol="0">
            <a:spAutoFit/>
          </a:bodyPr>
          <a:lstStyle/>
          <a:p>
            <a:r>
              <a:rPr lang="en-US" sz="4000" dirty="0"/>
              <a:t>  the band            and         the range</a:t>
            </a:r>
          </a:p>
        </p:txBody>
      </p:sp>
      <p:pic>
        <p:nvPicPr>
          <p:cNvPr id="77826" name="Picture 2" descr="C:\Documents and Settings\asantee.BUCKEYE\Local Settings\Temporary Internet Files\Content.IE5\YW95MN74\MP900442978[1].jpg"/>
          <p:cNvPicPr>
            <a:picLocks noChangeAspect="1" noChangeArrowheads="1"/>
          </p:cNvPicPr>
          <p:nvPr/>
        </p:nvPicPr>
        <p:blipFill>
          <a:blip r:embed="rId4" cstate="print"/>
          <a:srcRect l="15414"/>
          <a:stretch>
            <a:fillRect/>
          </a:stretch>
        </p:blipFill>
        <p:spPr bwMode="auto">
          <a:xfrm>
            <a:off x="5181600" y="2667000"/>
            <a:ext cx="3571876" cy="2362199"/>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Standards’ Model of Text Complexity</a:t>
            </a:r>
          </a:p>
        </p:txBody>
      </p:sp>
      <p:pic>
        <p:nvPicPr>
          <p:cNvPr id="108546" name="Picture 2"/>
          <p:cNvPicPr>
            <a:picLocks noChangeAspect="1" noChangeArrowheads="1"/>
          </p:cNvPicPr>
          <p:nvPr/>
        </p:nvPicPr>
        <p:blipFill>
          <a:blip r:embed="rId2" cstate="print"/>
          <a:srcRect b="4155"/>
          <a:stretch>
            <a:fillRect/>
          </a:stretch>
        </p:blipFill>
        <p:spPr bwMode="auto">
          <a:xfrm>
            <a:off x="2514600" y="1524000"/>
            <a:ext cx="4210699" cy="3810000"/>
          </a:xfrm>
          <a:prstGeom prst="rect">
            <a:avLst/>
          </a:prstGeom>
          <a:noFill/>
          <a:ln w="9525">
            <a:noFill/>
            <a:miter lim="800000"/>
            <a:headEnd/>
            <a:tailEnd/>
          </a:ln>
        </p:spPr>
      </p:pic>
      <p:sp>
        <p:nvSpPr>
          <p:cNvPr id="5" name="TextBox 4"/>
          <p:cNvSpPr txBox="1"/>
          <p:nvPr/>
        </p:nvSpPr>
        <p:spPr>
          <a:xfrm>
            <a:off x="1066800" y="5715001"/>
            <a:ext cx="7239000" cy="1384995"/>
          </a:xfrm>
          <a:prstGeom prst="rect">
            <a:avLst/>
          </a:prstGeom>
          <a:noFill/>
        </p:spPr>
        <p:txBody>
          <a:bodyPr wrap="square" rtlCol="0">
            <a:spAutoFit/>
          </a:bodyPr>
          <a:lstStyle/>
          <a:p>
            <a:r>
              <a:rPr lang="en-US" sz="1400" dirty="0"/>
              <a:t>Common Core State Standards for English Language Arts &amp; Literacy in History/Social Studies,</a:t>
            </a:r>
          </a:p>
          <a:p>
            <a:r>
              <a:rPr lang="en-US" sz="1400" dirty="0"/>
              <a:t>Science, and Technical Subjects, Appendix A: page 4 </a:t>
            </a:r>
            <a:r>
              <a:rPr lang="en-US" sz="1400" dirty="0">
                <a:hlinkClick r:id="rId3"/>
              </a:rPr>
              <a:t>http://www.ode.state.oh.us/GD/Templates/Pages/ODE/ODEDetail.aspx?page=3&amp;TopicRelationID=1699&amp;ContentID=86942</a:t>
            </a:r>
            <a:r>
              <a:rPr lang="en-US" sz="1400" dirty="0"/>
              <a:t> </a:t>
            </a:r>
          </a:p>
          <a:p>
            <a:endParaRPr lang="en-US" sz="1400" dirty="0"/>
          </a:p>
          <a:p>
            <a:endParaRPr lang="en-US" sz="1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533400" y="2514600"/>
            <a:ext cx="8229600" cy="4038600"/>
          </a:xfrm>
        </p:spPr>
        <p:txBody>
          <a:bodyPr>
            <a:normAutofit/>
          </a:bodyPr>
          <a:lstStyle/>
          <a:p>
            <a:pPr>
              <a:buNone/>
            </a:pPr>
            <a:r>
              <a:rPr lang="en-US" dirty="0"/>
              <a:t>    In the Standards, </a:t>
            </a:r>
            <a:r>
              <a:rPr lang="en-US" i="1" dirty="0"/>
              <a:t>qualitative dimensions</a:t>
            </a:r>
            <a:r>
              <a:rPr lang="en-US" dirty="0"/>
              <a:t> and </a:t>
            </a:r>
            <a:r>
              <a:rPr lang="en-US" i="1" dirty="0"/>
              <a:t>qualitative factors</a:t>
            </a:r>
            <a:r>
              <a:rPr lang="en-US" dirty="0"/>
              <a:t> refer to those aspects of text complexity best measured or only measurable by an attentive human reader, such as levels of </a:t>
            </a:r>
            <a:r>
              <a:rPr lang="en-US" b="1" dirty="0"/>
              <a:t>meaning or purpose; structure; language conventionality and clarity; and knowledge demands</a:t>
            </a:r>
            <a:r>
              <a:rPr lang="en-US" dirty="0"/>
              <a:t>. </a:t>
            </a:r>
            <a:endParaRPr lang="en-US" sz="2800" dirty="0"/>
          </a:p>
          <a:p>
            <a:endParaRPr lang="en-US" dirty="0"/>
          </a:p>
        </p:txBody>
      </p:sp>
      <p:sp>
        <p:nvSpPr>
          <p:cNvPr id="2" name="Title 1"/>
          <p:cNvSpPr>
            <a:spLocks noGrp="1"/>
          </p:cNvSpPr>
          <p:nvPr>
            <p:ph type="title"/>
          </p:nvPr>
        </p:nvSpPr>
        <p:spPr>
          <a:xfrm>
            <a:off x="304800" y="609600"/>
            <a:ext cx="8229600" cy="838200"/>
          </a:xfrm>
        </p:spPr>
        <p:txBody>
          <a:bodyPr>
            <a:normAutofit fontScale="90000"/>
          </a:bodyPr>
          <a:lstStyle/>
          <a:p>
            <a:r>
              <a:rPr lang="en-US" dirty="0">
                <a:solidFill>
                  <a:schemeClr val="tx1"/>
                </a:solidFill>
              </a:rPr>
              <a:t>Qualitative Dimensions of Text Complexity</a:t>
            </a:r>
          </a:p>
        </p:txBody>
      </p:sp>
      <p:pic>
        <p:nvPicPr>
          <p:cNvPr id="4" name="Picture 2"/>
          <p:cNvPicPr>
            <a:picLocks noChangeAspect="1" noChangeArrowheads="1"/>
          </p:cNvPicPr>
          <p:nvPr/>
        </p:nvPicPr>
        <p:blipFill>
          <a:blip r:embed="rId2" cstate="print"/>
          <a:srcRect b="4155"/>
          <a:stretch>
            <a:fillRect/>
          </a:stretch>
        </p:blipFill>
        <p:spPr bwMode="auto">
          <a:xfrm>
            <a:off x="5562600" y="990600"/>
            <a:ext cx="1600200" cy="1447921"/>
          </a:xfrm>
          <a:prstGeom prst="rect">
            <a:avLst/>
          </a:prstGeom>
          <a:noFill/>
          <a:ln w="9525">
            <a:noFill/>
            <a:miter lim="800000"/>
            <a:headEnd/>
            <a:tailEnd/>
          </a:ln>
        </p:spPr>
      </p:pic>
      <p:sp>
        <p:nvSpPr>
          <p:cNvPr id="6" name="TextBox 5"/>
          <p:cNvSpPr txBox="1"/>
          <p:nvPr/>
        </p:nvSpPr>
        <p:spPr>
          <a:xfrm>
            <a:off x="762000" y="2743200"/>
            <a:ext cx="5715000" cy="369332"/>
          </a:xfrm>
          <a:prstGeom prst="rect">
            <a:avLst/>
          </a:prstGeom>
          <a:noFill/>
        </p:spPr>
        <p:txBody>
          <a:bodyPr wrap="square" rtlCol="0">
            <a:spAutoFit/>
          </a:bodyPr>
          <a:lstStyle/>
          <a:p>
            <a:endParaRPr lang="en-US" dirty="0"/>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1219200" y="2971800"/>
            <a:ext cx="7086600" cy="3200400"/>
          </a:xfrm>
        </p:spPr>
        <p:txBody>
          <a:bodyPr>
            <a:normAutofit/>
          </a:bodyPr>
          <a:lstStyle/>
          <a:p>
            <a:pPr>
              <a:buNone/>
            </a:pPr>
            <a:r>
              <a:rPr lang="en-US" dirty="0"/>
              <a:t>   The terms </a:t>
            </a:r>
            <a:r>
              <a:rPr lang="en-US" i="1" dirty="0"/>
              <a:t>quantitative dimensions</a:t>
            </a:r>
            <a:r>
              <a:rPr lang="en-US" dirty="0"/>
              <a:t> and </a:t>
            </a:r>
            <a:r>
              <a:rPr lang="en-US" i="1" dirty="0"/>
              <a:t>quantitative factors</a:t>
            </a:r>
            <a:r>
              <a:rPr lang="en-US" dirty="0"/>
              <a:t> refer to those aspects of text complexity, such as </a:t>
            </a:r>
            <a:r>
              <a:rPr lang="en-US" b="1" dirty="0"/>
              <a:t>word length </a:t>
            </a:r>
            <a:r>
              <a:rPr lang="en-US" dirty="0"/>
              <a:t>or </a:t>
            </a:r>
            <a:r>
              <a:rPr lang="en-US" b="1" dirty="0"/>
              <a:t>frequency, sentence length, and text cohesion</a:t>
            </a:r>
            <a:r>
              <a:rPr lang="en-US" dirty="0"/>
              <a:t>. </a:t>
            </a:r>
          </a:p>
          <a:p>
            <a:pPr>
              <a:buNone/>
            </a:pPr>
            <a:r>
              <a:rPr lang="en-US" dirty="0"/>
              <a:t>    </a:t>
            </a:r>
          </a:p>
          <a:p>
            <a:pPr>
              <a:buNone/>
            </a:pPr>
            <a:endParaRPr lang="en-US" dirty="0"/>
          </a:p>
        </p:txBody>
      </p:sp>
      <p:sp>
        <p:nvSpPr>
          <p:cNvPr id="2" name="Title 1"/>
          <p:cNvSpPr>
            <a:spLocks noGrp="1"/>
          </p:cNvSpPr>
          <p:nvPr>
            <p:ph type="title"/>
          </p:nvPr>
        </p:nvSpPr>
        <p:spPr>
          <a:xfrm>
            <a:off x="304800" y="609600"/>
            <a:ext cx="8229600" cy="838200"/>
          </a:xfrm>
        </p:spPr>
        <p:txBody>
          <a:bodyPr>
            <a:normAutofit fontScale="90000"/>
          </a:bodyPr>
          <a:lstStyle/>
          <a:p>
            <a:r>
              <a:rPr lang="en-US" dirty="0">
                <a:solidFill>
                  <a:schemeClr val="tx1"/>
                </a:solidFill>
              </a:rPr>
              <a:t>Quantitative Dimensions of Text Complexity</a:t>
            </a:r>
          </a:p>
        </p:txBody>
      </p:sp>
      <p:pic>
        <p:nvPicPr>
          <p:cNvPr id="4" name="Picture 2"/>
          <p:cNvPicPr>
            <a:picLocks noChangeAspect="1" noChangeArrowheads="1"/>
          </p:cNvPicPr>
          <p:nvPr/>
        </p:nvPicPr>
        <p:blipFill>
          <a:blip r:embed="rId3" cstate="print"/>
          <a:srcRect b="4155"/>
          <a:stretch>
            <a:fillRect/>
          </a:stretch>
        </p:blipFill>
        <p:spPr bwMode="auto">
          <a:xfrm>
            <a:off x="5562600" y="1219200"/>
            <a:ext cx="1600200" cy="1447921"/>
          </a:xfrm>
          <a:prstGeom prst="rect">
            <a:avLst/>
          </a:prstGeom>
          <a:noFill/>
          <a:ln w="9525">
            <a:noFill/>
            <a:miter lim="800000"/>
            <a:headEnd/>
            <a:tailEnd/>
          </a:ln>
        </p:spPr>
      </p:pic>
      <p:sp>
        <p:nvSpPr>
          <p:cNvPr id="6" name="TextBox 5"/>
          <p:cNvSpPr txBox="1"/>
          <p:nvPr/>
        </p:nvSpPr>
        <p:spPr>
          <a:xfrm>
            <a:off x="762000" y="2743200"/>
            <a:ext cx="5715000" cy="369332"/>
          </a:xfrm>
          <a:prstGeom prst="rect">
            <a:avLst/>
          </a:prstGeom>
          <a:noFill/>
        </p:spPr>
        <p:txBody>
          <a:bodyPr wrap="square" rtlCol="0">
            <a:spAutoFit/>
          </a:bodyPr>
          <a:lstStyle/>
          <a:p>
            <a:endParaRPr lang="en-US"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25463" indent="-465138" eaLnBrk="1" hangingPunct="1">
              <a:spcAft>
                <a:spcPts val="1200"/>
              </a:spcAft>
              <a:buFontTx/>
              <a:buBlip>
                <a:blip r:embed="rId2"/>
              </a:buBlip>
              <a:defRPr/>
            </a:pPr>
            <a:r>
              <a:rPr lang="en-US" sz="2800" b="1" dirty="0">
                <a:solidFill>
                  <a:srgbClr val="C00000"/>
                </a:solidFill>
              </a:rPr>
              <a:t>Assess all students</a:t>
            </a:r>
            <a:r>
              <a:rPr lang="en-US" sz="2800" b="1" dirty="0">
                <a:solidFill>
                  <a:schemeClr val="accent2">
                    <a:lumMod val="75000"/>
                  </a:schemeClr>
                </a:solidFill>
              </a:rPr>
              <a:t>, </a:t>
            </a:r>
            <a:r>
              <a:rPr lang="en-US" sz="2800" dirty="0">
                <a:solidFill>
                  <a:schemeClr val="accent2">
                    <a:lumMod val="75000"/>
                  </a:schemeClr>
                </a:solidFill>
              </a:rPr>
              <a:t>except those with “significant cognitive disabilities” </a:t>
            </a:r>
          </a:p>
          <a:p>
            <a:pPr marL="525463" indent="-465138" eaLnBrk="1" hangingPunct="1">
              <a:spcAft>
                <a:spcPts val="1200"/>
              </a:spcAft>
              <a:buFontTx/>
              <a:buBlip>
                <a:blip r:embed="rId2"/>
              </a:buBlip>
              <a:defRPr/>
            </a:pPr>
            <a:r>
              <a:rPr lang="en-US" sz="2800" dirty="0">
                <a:solidFill>
                  <a:schemeClr val="accent2">
                    <a:lumMod val="75000"/>
                  </a:schemeClr>
                </a:solidFill>
              </a:rPr>
              <a:t>Administer </a:t>
            </a:r>
            <a:r>
              <a:rPr lang="en-US" sz="2800" b="1" dirty="0">
                <a:solidFill>
                  <a:srgbClr val="C00000"/>
                </a:solidFill>
              </a:rPr>
              <a:t>online</a:t>
            </a:r>
            <a:r>
              <a:rPr lang="en-US" sz="2800" b="1" dirty="0">
                <a:solidFill>
                  <a:schemeClr val="accent2">
                    <a:lumMod val="75000"/>
                  </a:schemeClr>
                </a:solidFill>
              </a:rPr>
              <a:t>, </a:t>
            </a:r>
            <a:r>
              <a:rPr lang="en-US" sz="2800" dirty="0">
                <a:solidFill>
                  <a:schemeClr val="accent2">
                    <a:lumMod val="75000"/>
                  </a:schemeClr>
                </a:solidFill>
              </a:rPr>
              <a:t>with timely results </a:t>
            </a:r>
          </a:p>
          <a:p>
            <a:pPr marL="525463" indent="-465138" eaLnBrk="1" hangingPunct="1">
              <a:spcAft>
                <a:spcPts val="600"/>
              </a:spcAft>
              <a:buFontTx/>
              <a:buBlip>
                <a:blip r:embed="rId2"/>
              </a:buBlip>
              <a:defRPr/>
            </a:pPr>
            <a:r>
              <a:rPr lang="en-US" sz="2800" dirty="0">
                <a:solidFill>
                  <a:schemeClr val="accent2">
                    <a:lumMod val="75000"/>
                  </a:schemeClr>
                </a:solidFill>
              </a:rPr>
              <a:t>Use </a:t>
            </a:r>
            <a:r>
              <a:rPr lang="en-US" sz="2800" b="1" dirty="0">
                <a:solidFill>
                  <a:srgbClr val="C00000"/>
                </a:solidFill>
              </a:rPr>
              <a:t>multiple</a:t>
            </a:r>
            <a:r>
              <a:rPr lang="en-US" sz="2800" b="1" dirty="0">
                <a:solidFill>
                  <a:schemeClr val="accent2">
                    <a:lumMod val="75000"/>
                  </a:schemeClr>
                </a:solidFill>
              </a:rPr>
              <a:t> </a:t>
            </a:r>
            <a:r>
              <a:rPr lang="en-US" sz="2800" dirty="0">
                <a:solidFill>
                  <a:schemeClr val="accent2">
                    <a:lumMod val="75000"/>
                  </a:schemeClr>
                </a:solidFill>
              </a:rPr>
              <a:t>measures </a:t>
            </a:r>
          </a:p>
          <a:p>
            <a:pPr marL="525463" indent="-465138" eaLnBrk="1" hangingPunct="1">
              <a:buFontTx/>
              <a:buBlip>
                <a:blip r:embed="rId2"/>
              </a:buBlip>
              <a:defRPr/>
            </a:pPr>
            <a:endParaRPr lang="en-US" dirty="0"/>
          </a:p>
          <a:p>
            <a:pPr marL="60325" indent="0" eaLnBrk="1" hangingPunct="1">
              <a:buFontTx/>
              <a:buNone/>
              <a:defRPr/>
            </a:pPr>
            <a:endParaRPr lang="en-US" dirty="0"/>
          </a:p>
          <a:p>
            <a:pPr marL="60325" indent="0" algn="r" eaLnBrk="1" hangingPunct="1">
              <a:buFontTx/>
              <a:buNone/>
              <a:defRPr/>
            </a:pPr>
            <a:r>
              <a:rPr lang="en-US" sz="1400" b="1" dirty="0"/>
              <a:t>Source: Federal Register / Vol. 75, No. 68 / </a:t>
            </a:r>
          </a:p>
          <a:p>
            <a:pPr marL="60325" indent="0" algn="r" eaLnBrk="1" hangingPunct="1">
              <a:buFontTx/>
              <a:buNone/>
              <a:defRPr/>
            </a:pPr>
            <a:r>
              <a:rPr lang="en-US" sz="1400" b="1" dirty="0"/>
              <a:t>Friday, April 9, 2010 pp. 18171-85</a:t>
            </a:r>
            <a:endParaRPr lang="en-US" sz="1400" dirty="0"/>
          </a:p>
          <a:p>
            <a:pPr marL="60325" indent="0" eaLnBrk="1" hangingPunct="1">
              <a:buFontTx/>
              <a:buNone/>
              <a:defRPr/>
            </a:pPr>
            <a:endParaRPr lang="en-US" dirty="0"/>
          </a:p>
          <a:p>
            <a:pPr eaLnBrk="1" hangingPunct="1">
              <a:defRPr/>
            </a:pPr>
            <a:endParaRPr lang="en-US" dirty="0"/>
          </a:p>
        </p:txBody>
      </p:sp>
      <p:sp>
        <p:nvSpPr>
          <p:cNvPr id="5" name="Title 1"/>
          <p:cNvSpPr>
            <a:spLocks noGrp="1"/>
          </p:cNvSpPr>
          <p:nvPr>
            <p:ph type="title"/>
          </p:nvPr>
        </p:nvSpPr>
        <p:spPr>
          <a:xfrm>
            <a:off x="685800" y="533400"/>
            <a:ext cx="7772400" cy="1143000"/>
          </a:xfrm>
        </p:spPr>
        <p:txBody>
          <a:bodyPr/>
          <a:lstStyle/>
          <a:p>
            <a:pPr eaLnBrk="1" hangingPunct="1">
              <a:defRPr/>
            </a:pPr>
            <a:r>
              <a:rPr lang="en-US" sz="4000" dirty="0">
                <a:solidFill>
                  <a:srgbClr val="C00000"/>
                </a:solidFill>
                <a:effectLst>
                  <a:outerShdw blurRad="38100" dist="38100" dir="2700000" algn="tl">
                    <a:srgbClr val="000000">
                      <a:alpha val="43137"/>
                    </a:srgbClr>
                  </a:outerShdw>
                </a:effectLst>
              </a:rPr>
              <a:t>New Generation of Assessments</a:t>
            </a:r>
            <a:endParaRPr lang="en-US" sz="4000" dirty="0">
              <a:solidFill>
                <a:srgbClr val="C000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0" y="-7938"/>
            <a:ext cx="9144000" cy="1012826"/>
          </a:xfrm>
        </p:spPr>
        <p:txBody>
          <a:bodyPr>
            <a:normAutofit fontScale="90000"/>
          </a:bodyPr>
          <a:lstStyle/>
          <a:p>
            <a:pPr eaLnBrk="1" hangingPunct="1"/>
            <a:r>
              <a:rPr lang="en-US" sz="3500" b="1"/>
              <a:t> </a:t>
            </a:r>
            <a:r>
              <a:rPr lang="en-US" sz="3200" b="1"/>
              <a:t>Lexile </a:t>
            </a:r>
            <a:r>
              <a:rPr lang="en-US" sz="3200" b="1" baseline="30000">
                <a:cs typeface="Times New Roman" pitchFamily="18" charset="0"/>
              </a:rPr>
              <a:t> </a:t>
            </a:r>
            <a:r>
              <a:rPr lang="en-US" sz="3200" b="1"/>
              <a:t>Framework</a:t>
            </a:r>
            <a:r>
              <a:rPr lang="en-US" sz="3200" b="1" baseline="30000">
                <a:cs typeface="Times New Roman" pitchFamily="18" charset="0"/>
              </a:rPr>
              <a:t>®</a:t>
            </a:r>
            <a:r>
              <a:rPr lang="en-US" sz="3200" b="1"/>
              <a:t> for Reading Study </a:t>
            </a:r>
            <a:br>
              <a:rPr lang="en-US" sz="3200" b="1"/>
            </a:br>
            <a:r>
              <a:rPr lang="en-US" sz="3200" b="1"/>
              <a:t>Summary of Text Lexile Measures</a:t>
            </a:r>
          </a:p>
        </p:txBody>
      </p:sp>
      <p:sp>
        <p:nvSpPr>
          <p:cNvPr id="86019" name="Rectangle 3"/>
          <p:cNvSpPr>
            <a:spLocks noChangeArrowheads="1"/>
          </p:cNvSpPr>
          <p:nvPr/>
        </p:nvSpPr>
        <p:spPr bwMode="auto">
          <a:xfrm>
            <a:off x="1635125" y="1371600"/>
            <a:ext cx="6569075" cy="4114800"/>
          </a:xfrm>
          <a:prstGeom prst="rect">
            <a:avLst/>
          </a:prstGeom>
          <a:noFill/>
          <a:ln w="9525">
            <a:solidFill>
              <a:schemeClr val="tx1"/>
            </a:solidFill>
            <a:miter lim="800000"/>
            <a:headEnd/>
            <a:tailEnd/>
          </a:ln>
        </p:spPr>
        <p:txBody>
          <a:bodyPr wrap="none" anchor="ctr"/>
          <a:lstStyle/>
          <a:p>
            <a:endParaRPr lang="en-US"/>
          </a:p>
        </p:txBody>
      </p:sp>
      <p:sp>
        <p:nvSpPr>
          <p:cNvPr id="86020" name="Line 4"/>
          <p:cNvSpPr>
            <a:spLocks noChangeShapeType="1"/>
          </p:cNvSpPr>
          <p:nvPr/>
        </p:nvSpPr>
        <p:spPr bwMode="auto">
          <a:xfrm flipV="1">
            <a:off x="2459038" y="1371600"/>
            <a:ext cx="0" cy="4114800"/>
          </a:xfrm>
          <a:prstGeom prst="line">
            <a:avLst/>
          </a:prstGeom>
          <a:noFill/>
          <a:ln w="9525">
            <a:solidFill>
              <a:schemeClr val="tx1"/>
            </a:solidFill>
            <a:round/>
            <a:headEnd/>
            <a:tailEnd/>
          </a:ln>
        </p:spPr>
        <p:txBody>
          <a:bodyPr/>
          <a:lstStyle/>
          <a:p>
            <a:endParaRPr lang="en-US"/>
          </a:p>
        </p:txBody>
      </p:sp>
      <p:sp>
        <p:nvSpPr>
          <p:cNvPr id="86021" name="Line 5"/>
          <p:cNvSpPr>
            <a:spLocks noChangeShapeType="1"/>
          </p:cNvSpPr>
          <p:nvPr/>
        </p:nvSpPr>
        <p:spPr bwMode="auto">
          <a:xfrm flipV="1">
            <a:off x="3281363" y="1371600"/>
            <a:ext cx="0" cy="4114800"/>
          </a:xfrm>
          <a:prstGeom prst="line">
            <a:avLst/>
          </a:prstGeom>
          <a:noFill/>
          <a:ln w="9525">
            <a:solidFill>
              <a:schemeClr val="tx1"/>
            </a:solidFill>
            <a:round/>
            <a:headEnd/>
            <a:tailEnd/>
          </a:ln>
        </p:spPr>
        <p:txBody>
          <a:bodyPr/>
          <a:lstStyle/>
          <a:p>
            <a:endParaRPr lang="en-US"/>
          </a:p>
        </p:txBody>
      </p:sp>
      <p:sp>
        <p:nvSpPr>
          <p:cNvPr id="86022" name="Line 6"/>
          <p:cNvSpPr>
            <a:spLocks noChangeShapeType="1"/>
          </p:cNvSpPr>
          <p:nvPr/>
        </p:nvSpPr>
        <p:spPr bwMode="auto">
          <a:xfrm flipV="1">
            <a:off x="4105275" y="1371600"/>
            <a:ext cx="0" cy="4114800"/>
          </a:xfrm>
          <a:prstGeom prst="line">
            <a:avLst/>
          </a:prstGeom>
          <a:noFill/>
          <a:ln w="9525">
            <a:solidFill>
              <a:schemeClr val="tx1"/>
            </a:solidFill>
            <a:round/>
            <a:headEnd/>
            <a:tailEnd/>
          </a:ln>
        </p:spPr>
        <p:txBody>
          <a:bodyPr/>
          <a:lstStyle/>
          <a:p>
            <a:endParaRPr lang="en-US"/>
          </a:p>
        </p:txBody>
      </p:sp>
      <p:sp>
        <p:nvSpPr>
          <p:cNvPr id="86023" name="Line 7"/>
          <p:cNvSpPr>
            <a:spLocks noChangeShapeType="1"/>
          </p:cNvSpPr>
          <p:nvPr/>
        </p:nvSpPr>
        <p:spPr bwMode="auto">
          <a:xfrm flipV="1">
            <a:off x="4927600" y="1371600"/>
            <a:ext cx="0" cy="4114800"/>
          </a:xfrm>
          <a:prstGeom prst="line">
            <a:avLst/>
          </a:prstGeom>
          <a:noFill/>
          <a:ln w="9525">
            <a:solidFill>
              <a:schemeClr val="tx1"/>
            </a:solidFill>
            <a:round/>
            <a:headEnd/>
            <a:tailEnd/>
          </a:ln>
        </p:spPr>
        <p:txBody>
          <a:bodyPr/>
          <a:lstStyle/>
          <a:p>
            <a:endParaRPr lang="en-US"/>
          </a:p>
        </p:txBody>
      </p:sp>
      <p:sp>
        <p:nvSpPr>
          <p:cNvPr id="86024" name="Line 8"/>
          <p:cNvSpPr>
            <a:spLocks noChangeShapeType="1"/>
          </p:cNvSpPr>
          <p:nvPr/>
        </p:nvSpPr>
        <p:spPr bwMode="auto">
          <a:xfrm flipV="1">
            <a:off x="5751513" y="1371600"/>
            <a:ext cx="0" cy="4114800"/>
          </a:xfrm>
          <a:prstGeom prst="line">
            <a:avLst/>
          </a:prstGeom>
          <a:noFill/>
          <a:ln w="9525">
            <a:solidFill>
              <a:schemeClr val="tx1"/>
            </a:solidFill>
            <a:round/>
            <a:headEnd/>
            <a:tailEnd/>
          </a:ln>
        </p:spPr>
        <p:txBody>
          <a:bodyPr/>
          <a:lstStyle/>
          <a:p>
            <a:endParaRPr lang="en-US"/>
          </a:p>
        </p:txBody>
      </p:sp>
      <p:sp>
        <p:nvSpPr>
          <p:cNvPr id="86025" name="Line 9"/>
          <p:cNvSpPr>
            <a:spLocks noChangeShapeType="1"/>
          </p:cNvSpPr>
          <p:nvPr/>
        </p:nvSpPr>
        <p:spPr bwMode="auto">
          <a:xfrm flipV="1">
            <a:off x="6573838" y="1371600"/>
            <a:ext cx="0" cy="4114800"/>
          </a:xfrm>
          <a:prstGeom prst="line">
            <a:avLst/>
          </a:prstGeom>
          <a:noFill/>
          <a:ln w="9525">
            <a:solidFill>
              <a:schemeClr val="tx1"/>
            </a:solidFill>
            <a:round/>
            <a:headEnd/>
            <a:tailEnd/>
          </a:ln>
        </p:spPr>
        <p:txBody>
          <a:bodyPr/>
          <a:lstStyle/>
          <a:p>
            <a:endParaRPr lang="en-US"/>
          </a:p>
        </p:txBody>
      </p:sp>
      <p:sp>
        <p:nvSpPr>
          <p:cNvPr id="86026" name="Line 10"/>
          <p:cNvSpPr>
            <a:spLocks noChangeShapeType="1"/>
          </p:cNvSpPr>
          <p:nvPr/>
        </p:nvSpPr>
        <p:spPr bwMode="auto">
          <a:xfrm flipV="1">
            <a:off x="7396163" y="1371600"/>
            <a:ext cx="0" cy="4114800"/>
          </a:xfrm>
          <a:prstGeom prst="line">
            <a:avLst/>
          </a:prstGeom>
          <a:noFill/>
          <a:ln w="9525">
            <a:solidFill>
              <a:schemeClr val="tx1"/>
            </a:solidFill>
            <a:round/>
            <a:headEnd/>
            <a:tailEnd/>
          </a:ln>
        </p:spPr>
        <p:txBody>
          <a:bodyPr/>
          <a:lstStyle/>
          <a:p>
            <a:endParaRPr lang="en-US"/>
          </a:p>
        </p:txBody>
      </p:sp>
      <p:sp>
        <p:nvSpPr>
          <p:cNvPr id="86027" name="Line 11"/>
          <p:cNvSpPr>
            <a:spLocks noChangeShapeType="1"/>
          </p:cNvSpPr>
          <p:nvPr/>
        </p:nvSpPr>
        <p:spPr bwMode="auto">
          <a:xfrm>
            <a:off x="1635125" y="5075238"/>
            <a:ext cx="6569075" cy="0"/>
          </a:xfrm>
          <a:prstGeom prst="line">
            <a:avLst/>
          </a:prstGeom>
          <a:noFill/>
          <a:ln w="3175">
            <a:solidFill>
              <a:schemeClr val="tx1"/>
            </a:solidFill>
            <a:round/>
            <a:headEnd/>
            <a:tailEnd/>
          </a:ln>
        </p:spPr>
        <p:txBody>
          <a:bodyPr/>
          <a:lstStyle/>
          <a:p>
            <a:endParaRPr lang="en-US"/>
          </a:p>
        </p:txBody>
      </p:sp>
      <p:sp>
        <p:nvSpPr>
          <p:cNvPr id="86028" name="Line 12"/>
          <p:cNvSpPr>
            <a:spLocks noChangeShapeType="1"/>
          </p:cNvSpPr>
          <p:nvPr/>
        </p:nvSpPr>
        <p:spPr bwMode="auto">
          <a:xfrm>
            <a:off x="1635125" y="4664075"/>
            <a:ext cx="6569075" cy="0"/>
          </a:xfrm>
          <a:prstGeom prst="line">
            <a:avLst/>
          </a:prstGeom>
          <a:noFill/>
          <a:ln w="3175">
            <a:solidFill>
              <a:schemeClr val="tx1"/>
            </a:solidFill>
            <a:round/>
            <a:headEnd/>
            <a:tailEnd/>
          </a:ln>
        </p:spPr>
        <p:txBody>
          <a:bodyPr/>
          <a:lstStyle/>
          <a:p>
            <a:endParaRPr lang="en-US"/>
          </a:p>
        </p:txBody>
      </p:sp>
      <p:sp>
        <p:nvSpPr>
          <p:cNvPr id="86029" name="Line 13"/>
          <p:cNvSpPr>
            <a:spLocks noChangeShapeType="1"/>
          </p:cNvSpPr>
          <p:nvPr/>
        </p:nvSpPr>
        <p:spPr bwMode="auto">
          <a:xfrm>
            <a:off x="1635125" y="4251325"/>
            <a:ext cx="6569075" cy="0"/>
          </a:xfrm>
          <a:prstGeom prst="line">
            <a:avLst/>
          </a:prstGeom>
          <a:noFill/>
          <a:ln w="3175">
            <a:solidFill>
              <a:schemeClr val="tx1"/>
            </a:solidFill>
            <a:round/>
            <a:headEnd/>
            <a:tailEnd/>
          </a:ln>
        </p:spPr>
        <p:txBody>
          <a:bodyPr/>
          <a:lstStyle/>
          <a:p>
            <a:endParaRPr lang="en-US"/>
          </a:p>
        </p:txBody>
      </p:sp>
      <p:sp>
        <p:nvSpPr>
          <p:cNvPr id="86030" name="Line 14"/>
          <p:cNvSpPr>
            <a:spLocks noChangeShapeType="1"/>
          </p:cNvSpPr>
          <p:nvPr/>
        </p:nvSpPr>
        <p:spPr bwMode="auto">
          <a:xfrm>
            <a:off x="1635125" y="3840163"/>
            <a:ext cx="6569075" cy="0"/>
          </a:xfrm>
          <a:prstGeom prst="line">
            <a:avLst/>
          </a:prstGeom>
          <a:noFill/>
          <a:ln w="3175">
            <a:solidFill>
              <a:schemeClr val="tx1"/>
            </a:solidFill>
            <a:round/>
            <a:headEnd/>
            <a:tailEnd/>
          </a:ln>
        </p:spPr>
        <p:txBody>
          <a:bodyPr/>
          <a:lstStyle/>
          <a:p>
            <a:endParaRPr lang="en-US"/>
          </a:p>
        </p:txBody>
      </p:sp>
      <p:sp>
        <p:nvSpPr>
          <p:cNvPr id="86031" name="Line 15"/>
          <p:cNvSpPr>
            <a:spLocks noChangeShapeType="1"/>
          </p:cNvSpPr>
          <p:nvPr/>
        </p:nvSpPr>
        <p:spPr bwMode="auto">
          <a:xfrm>
            <a:off x="1635125" y="3429000"/>
            <a:ext cx="6569075" cy="0"/>
          </a:xfrm>
          <a:prstGeom prst="line">
            <a:avLst/>
          </a:prstGeom>
          <a:noFill/>
          <a:ln w="3175">
            <a:solidFill>
              <a:schemeClr val="tx1"/>
            </a:solidFill>
            <a:round/>
            <a:headEnd/>
            <a:tailEnd/>
          </a:ln>
        </p:spPr>
        <p:txBody>
          <a:bodyPr/>
          <a:lstStyle/>
          <a:p>
            <a:endParaRPr lang="en-US"/>
          </a:p>
        </p:txBody>
      </p:sp>
      <p:sp>
        <p:nvSpPr>
          <p:cNvPr id="86032" name="Line 16"/>
          <p:cNvSpPr>
            <a:spLocks noChangeShapeType="1"/>
          </p:cNvSpPr>
          <p:nvPr/>
        </p:nvSpPr>
        <p:spPr bwMode="auto">
          <a:xfrm>
            <a:off x="1635125" y="3017838"/>
            <a:ext cx="6569075" cy="0"/>
          </a:xfrm>
          <a:prstGeom prst="line">
            <a:avLst/>
          </a:prstGeom>
          <a:noFill/>
          <a:ln w="3175">
            <a:solidFill>
              <a:schemeClr val="tx1"/>
            </a:solidFill>
            <a:round/>
            <a:headEnd/>
            <a:tailEnd/>
          </a:ln>
        </p:spPr>
        <p:txBody>
          <a:bodyPr/>
          <a:lstStyle/>
          <a:p>
            <a:endParaRPr lang="en-US"/>
          </a:p>
        </p:txBody>
      </p:sp>
      <p:sp>
        <p:nvSpPr>
          <p:cNvPr id="86033" name="Line 17"/>
          <p:cNvSpPr>
            <a:spLocks noChangeShapeType="1"/>
          </p:cNvSpPr>
          <p:nvPr/>
        </p:nvSpPr>
        <p:spPr bwMode="auto">
          <a:xfrm>
            <a:off x="1635125" y="2606675"/>
            <a:ext cx="6569075" cy="0"/>
          </a:xfrm>
          <a:prstGeom prst="line">
            <a:avLst/>
          </a:prstGeom>
          <a:noFill/>
          <a:ln w="3175">
            <a:solidFill>
              <a:schemeClr val="tx1"/>
            </a:solidFill>
            <a:round/>
            <a:headEnd/>
            <a:tailEnd/>
          </a:ln>
        </p:spPr>
        <p:txBody>
          <a:bodyPr/>
          <a:lstStyle/>
          <a:p>
            <a:endParaRPr lang="en-US"/>
          </a:p>
        </p:txBody>
      </p:sp>
      <p:sp>
        <p:nvSpPr>
          <p:cNvPr id="86034" name="Line 18"/>
          <p:cNvSpPr>
            <a:spLocks noChangeShapeType="1"/>
          </p:cNvSpPr>
          <p:nvPr/>
        </p:nvSpPr>
        <p:spPr bwMode="auto">
          <a:xfrm>
            <a:off x="1635125" y="2193925"/>
            <a:ext cx="6569075" cy="0"/>
          </a:xfrm>
          <a:prstGeom prst="line">
            <a:avLst/>
          </a:prstGeom>
          <a:noFill/>
          <a:ln w="3175">
            <a:solidFill>
              <a:schemeClr val="tx1"/>
            </a:solidFill>
            <a:round/>
            <a:headEnd/>
            <a:tailEnd/>
          </a:ln>
        </p:spPr>
        <p:txBody>
          <a:bodyPr/>
          <a:lstStyle/>
          <a:p>
            <a:endParaRPr lang="en-US"/>
          </a:p>
        </p:txBody>
      </p:sp>
      <p:sp>
        <p:nvSpPr>
          <p:cNvPr id="86035" name="Line 19"/>
          <p:cNvSpPr>
            <a:spLocks noChangeShapeType="1"/>
          </p:cNvSpPr>
          <p:nvPr/>
        </p:nvSpPr>
        <p:spPr bwMode="auto">
          <a:xfrm>
            <a:off x="1635125" y="1782763"/>
            <a:ext cx="6569075" cy="0"/>
          </a:xfrm>
          <a:prstGeom prst="line">
            <a:avLst/>
          </a:prstGeom>
          <a:noFill/>
          <a:ln w="3175">
            <a:solidFill>
              <a:schemeClr val="tx1"/>
            </a:solidFill>
            <a:round/>
            <a:headEnd/>
            <a:tailEnd/>
          </a:ln>
        </p:spPr>
        <p:txBody>
          <a:bodyPr/>
          <a:lstStyle/>
          <a:p>
            <a:endParaRPr lang="en-US"/>
          </a:p>
        </p:txBody>
      </p:sp>
      <p:sp>
        <p:nvSpPr>
          <p:cNvPr id="86036" name="Text Box 20"/>
          <p:cNvSpPr txBox="1">
            <a:spLocks noChangeArrowheads="1"/>
          </p:cNvSpPr>
          <p:nvPr/>
        </p:nvSpPr>
        <p:spPr bwMode="auto">
          <a:xfrm>
            <a:off x="1046163" y="5322888"/>
            <a:ext cx="565150" cy="304800"/>
          </a:xfrm>
          <a:prstGeom prst="rect">
            <a:avLst/>
          </a:prstGeom>
          <a:noFill/>
          <a:ln w="9525">
            <a:noFill/>
            <a:miter lim="800000"/>
            <a:headEnd/>
            <a:tailEnd/>
          </a:ln>
        </p:spPr>
        <p:txBody>
          <a:bodyPr>
            <a:spAutoFit/>
          </a:bodyPr>
          <a:lstStyle/>
          <a:p>
            <a:pPr algn="r"/>
            <a:r>
              <a:rPr lang="en-US" sz="1400"/>
              <a:t>600</a:t>
            </a:r>
          </a:p>
        </p:txBody>
      </p:sp>
      <p:sp>
        <p:nvSpPr>
          <p:cNvPr id="86037" name="Text Box 21"/>
          <p:cNvSpPr txBox="1">
            <a:spLocks noChangeArrowheads="1"/>
          </p:cNvSpPr>
          <p:nvPr/>
        </p:nvSpPr>
        <p:spPr bwMode="auto">
          <a:xfrm>
            <a:off x="1052513" y="4505325"/>
            <a:ext cx="565150" cy="304800"/>
          </a:xfrm>
          <a:prstGeom prst="rect">
            <a:avLst/>
          </a:prstGeom>
          <a:noFill/>
          <a:ln w="9525">
            <a:noFill/>
            <a:miter lim="800000"/>
            <a:headEnd/>
            <a:tailEnd/>
          </a:ln>
        </p:spPr>
        <p:txBody>
          <a:bodyPr>
            <a:spAutoFit/>
          </a:bodyPr>
          <a:lstStyle/>
          <a:p>
            <a:pPr algn="r"/>
            <a:r>
              <a:rPr lang="en-US" sz="1400"/>
              <a:t>800</a:t>
            </a:r>
          </a:p>
        </p:txBody>
      </p:sp>
      <p:sp>
        <p:nvSpPr>
          <p:cNvPr id="86038" name="Text Box 22"/>
          <p:cNvSpPr txBox="1">
            <a:spLocks noChangeArrowheads="1"/>
          </p:cNvSpPr>
          <p:nvPr/>
        </p:nvSpPr>
        <p:spPr bwMode="auto">
          <a:xfrm>
            <a:off x="909638" y="3686175"/>
            <a:ext cx="708025" cy="304800"/>
          </a:xfrm>
          <a:prstGeom prst="rect">
            <a:avLst/>
          </a:prstGeom>
          <a:noFill/>
          <a:ln w="9525">
            <a:noFill/>
            <a:miter lim="800000"/>
            <a:headEnd/>
            <a:tailEnd/>
          </a:ln>
        </p:spPr>
        <p:txBody>
          <a:bodyPr>
            <a:spAutoFit/>
          </a:bodyPr>
          <a:lstStyle/>
          <a:p>
            <a:pPr algn="r"/>
            <a:r>
              <a:rPr lang="en-US" sz="1400"/>
              <a:t>1000</a:t>
            </a:r>
          </a:p>
        </p:txBody>
      </p:sp>
      <p:sp>
        <p:nvSpPr>
          <p:cNvPr id="86039" name="Text Box 23"/>
          <p:cNvSpPr txBox="1">
            <a:spLocks noChangeArrowheads="1"/>
          </p:cNvSpPr>
          <p:nvPr/>
        </p:nvSpPr>
        <p:spPr bwMode="auto">
          <a:xfrm>
            <a:off x="862013" y="2033588"/>
            <a:ext cx="755650" cy="304800"/>
          </a:xfrm>
          <a:prstGeom prst="rect">
            <a:avLst/>
          </a:prstGeom>
          <a:noFill/>
          <a:ln w="9525">
            <a:noFill/>
            <a:miter lim="800000"/>
            <a:headEnd/>
            <a:tailEnd/>
          </a:ln>
        </p:spPr>
        <p:txBody>
          <a:bodyPr>
            <a:spAutoFit/>
          </a:bodyPr>
          <a:lstStyle/>
          <a:p>
            <a:pPr algn="r"/>
            <a:r>
              <a:rPr lang="en-US" sz="1400"/>
              <a:t>1400</a:t>
            </a:r>
          </a:p>
        </p:txBody>
      </p:sp>
      <p:sp>
        <p:nvSpPr>
          <p:cNvPr id="86040" name="Text Box 24"/>
          <p:cNvSpPr txBox="1">
            <a:spLocks noChangeArrowheads="1"/>
          </p:cNvSpPr>
          <p:nvPr/>
        </p:nvSpPr>
        <p:spPr bwMode="auto">
          <a:xfrm>
            <a:off x="896938" y="1216025"/>
            <a:ext cx="722312" cy="304800"/>
          </a:xfrm>
          <a:prstGeom prst="rect">
            <a:avLst/>
          </a:prstGeom>
          <a:noFill/>
          <a:ln w="9525">
            <a:noFill/>
            <a:miter lim="800000"/>
            <a:headEnd/>
            <a:tailEnd/>
          </a:ln>
        </p:spPr>
        <p:txBody>
          <a:bodyPr>
            <a:spAutoFit/>
          </a:bodyPr>
          <a:lstStyle/>
          <a:p>
            <a:pPr algn="r"/>
            <a:r>
              <a:rPr lang="en-US" sz="1400"/>
              <a:t>1600</a:t>
            </a:r>
          </a:p>
        </p:txBody>
      </p:sp>
      <p:sp>
        <p:nvSpPr>
          <p:cNvPr id="86041" name="Text Box 25"/>
          <p:cNvSpPr txBox="1">
            <a:spLocks noChangeArrowheads="1"/>
          </p:cNvSpPr>
          <p:nvPr/>
        </p:nvSpPr>
        <p:spPr bwMode="auto">
          <a:xfrm>
            <a:off x="925513" y="2859088"/>
            <a:ext cx="693737" cy="304800"/>
          </a:xfrm>
          <a:prstGeom prst="rect">
            <a:avLst/>
          </a:prstGeom>
          <a:noFill/>
          <a:ln w="9525">
            <a:noFill/>
            <a:miter lim="800000"/>
            <a:headEnd/>
            <a:tailEnd/>
          </a:ln>
        </p:spPr>
        <p:txBody>
          <a:bodyPr>
            <a:spAutoFit/>
          </a:bodyPr>
          <a:lstStyle/>
          <a:p>
            <a:pPr algn="r"/>
            <a:r>
              <a:rPr lang="en-US" sz="1400"/>
              <a:t>1200</a:t>
            </a:r>
          </a:p>
        </p:txBody>
      </p:sp>
      <p:sp>
        <p:nvSpPr>
          <p:cNvPr id="86042" name="Text Box 26"/>
          <p:cNvSpPr txBox="1">
            <a:spLocks noChangeArrowheads="1"/>
          </p:cNvSpPr>
          <p:nvPr/>
        </p:nvSpPr>
        <p:spPr bwMode="auto">
          <a:xfrm rot="-5400000">
            <a:off x="-604043" y="3242468"/>
            <a:ext cx="2711450" cy="366713"/>
          </a:xfrm>
          <a:prstGeom prst="rect">
            <a:avLst/>
          </a:prstGeom>
          <a:noFill/>
          <a:ln w="9525">
            <a:noFill/>
            <a:miter lim="800000"/>
            <a:headEnd/>
            <a:tailEnd/>
          </a:ln>
        </p:spPr>
        <p:txBody>
          <a:bodyPr wrap="none">
            <a:spAutoFit/>
          </a:bodyPr>
          <a:lstStyle/>
          <a:p>
            <a:r>
              <a:rPr lang="en-US" b="1"/>
              <a:t>Text Lexile Measure (L)</a:t>
            </a:r>
          </a:p>
        </p:txBody>
      </p:sp>
      <p:sp>
        <p:nvSpPr>
          <p:cNvPr id="86043" name="Text Box 27"/>
          <p:cNvSpPr txBox="1">
            <a:spLocks noChangeArrowheads="1"/>
          </p:cNvSpPr>
          <p:nvPr/>
        </p:nvSpPr>
        <p:spPr bwMode="auto">
          <a:xfrm>
            <a:off x="1657350" y="5524500"/>
            <a:ext cx="801688" cy="730250"/>
          </a:xfrm>
          <a:prstGeom prst="rect">
            <a:avLst/>
          </a:prstGeom>
          <a:noFill/>
          <a:ln w="9525">
            <a:noFill/>
            <a:miter lim="800000"/>
            <a:headEnd/>
            <a:tailEnd/>
          </a:ln>
        </p:spPr>
        <p:txBody>
          <a:bodyPr wrap="none">
            <a:spAutoFit/>
          </a:bodyPr>
          <a:lstStyle/>
          <a:p>
            <a:pPr algn="ctr"/>
            <a:r>
              <a:rPr lang="en-US" sz="1400">
                <a:latin typeface="Arial Narrow" pitchFamily="34" charset="0"/>
              </a:rPr>
              <a:t>High</a:t>
            </a:r>
          </a:p>
          <a:p>
            <a:pPr algn="ctr"/>
            <a:r>
              <a:rPr lang="en-US" sz="1400">
                <a:latin typeface="Arial Narrow" pitchFamily="34" charset="0"/>
              </a:rPr>
              <a:t>School</a:t>
            </a:r>
          </a:p>
          <a:p>
            <a:pPr algn="ctr"/>
            <a:r>
              <a:rPr lang="en-US" sz="1400">
                <a:latin typeface="Arial Narrow" pitchFamily="34" charset="0"/>
              </a:rPr>
              <a:t>Literature</a:t>
            </a:r>
          </a:p>
        </p:txBody>
      </p:sp>
      <p:sp>
        <p:nvSpPr>
          <p:cNvPr id="86044" name="Text Box 28"/>
          <p:cNvSpPr txBox="1">
            <a:spLocks noChangeArrowheads="1"/>
          </p:cNvSpPr>
          <p:nvPr/>
        </p:nvSpPr>
        <p:spPr bwMode="auto">
          <a:xfrm>
            <a:off x="2463800" y="5530850"/>
            <a:ext cx="801688" cy="517525"/>
          </a:xfrm>
          <a:prstGeom prst="rect">
            <a:avLst/>
          </a:prstGeom>
          <a:noFill/>
          <a:ln w="9525">
            <a:noFill/>
            <a:miter lim="800000"/>
            <a:headEnd/>
            <a:tailEnd/>
          </a:ln>
        </p:spPr>
        <p:txBody>
          <a:bodyPr wrap="none">
            <a:spAutoFit/>
          </a:bodyPr>
          <a:lstStyle/>
          <a:p>
            <a:pPr algn="ctr"/>
            <a:r>
              <a:rPr lang="en-US" sz="1400">
                <a:latin typeface="Arial Narrow" pitchFamily="34" charset="0"/>
              </a:rPr>
              <a:t>College</a:t>
            </a:r>
          </a:p>
          <a:p>
            <a:pPr algn="ctr"/>
            <a:r>
              <a:rPr lang="en-US" sz="1400">
                <a:latin typeface="Arial Narrow" pitchFamily="34" charset="0"/>
              </a:rPr>
              <a:t>Literature</a:t>
            </a:r>
          </a:p>
        </p:txBody>
      </p:sp>
      <p:sp>
        <p:nvSpPr>
          <p:cNvPr id="86045" name="Text Box 29"/>
          <p:cNvSpPr txBox="1">
            <a:spLocks noChangeArrowheads="1"/>
          </p:cNvSpPr>
          <p:nvPr/>
        </p:nvSpPr>
        <p:spPr bwMode="auto">
          <a:xfrm>
            <a:off x="3270250" y="5527675"/>
            <a:ext cx="857250" cy="730250"/>
          </a:xfrm>
          <a:prstGeom prst="rect">
            <a:avLst/>
          </a:prstGeom>
          <a:noFill/>
          <a:ln w="9525">
            <a:noFill/>
            <a:miter lim="800000"/>
            <a:headEnd/>
            <a:tailEnd/>
          </a:ln>
        </p:spPr>
        <p:txBody>
          <a:bodyPr wrap="none">
            <a:spAutoFit/>
          </a:bodyPr>
          <a:lstStyle/>
          <a:p>
            <a:pPr algn="ctr"/>
            <a:r>
              <a:rPr lang="en-US" sz="1400">
                <a:latin typeface="Arial Narrow" pitchFamily="34" charset="0"/>
              </a:rPr>
              <a:t>High</a:t>
            </a:r>
          </a:p>
          <a:p>
            <a:pPr algn="ctr"/>
            <a:r>
              <a:rPr lang="en-US" sz="1400">
                <a:latin typeface="Arial Narrow" pitchFamily="34" charset="0"/>
              </a:rPr>
              <a:t>School</a:t>
            </a:r>
          </a:p>
          <a:p>
            <a:pPr algn="ctr"/>
            <a:r>
              <a:rPr lang="en-US" sz="1400">
                <a:latin typeface="Arial Narrow" pitchFamily="34" charset="0"/>
              </a:rPr>
              <a:t>Textbooks</a:t>
            </a:r>
          </a:p>
        </p:txBody>
      </p:sp>
      <p:sp>
        <p:nvSpPr>
          <p:cNvPr id="86046" name="Text Box 30"/>
          <p:cNvSpPr txBox="1">
            <a:spLocks noChangeArrowheads="1"/>
          </p:cNvSpPr>
          <p:nvPr/>
        </p:nvSpPr>
        <p:spPr bwMode="auto">
          <a:xfrm>
            <a:off x="4087813" y="5526088"/>
            <a:ext cx="857250" cy="517525"/>
          </a:xfrm>
          <a:prstGeom prst="rect">
            <a:avLst/>
          </a:prstGeom>
          <a:noFill/>
          <a:ln w="9525">
            <a:noFill/>
            <a:miter lim="800000"/>
            <a:headEnd/>
            <a:tailEnd/>
          </a:ln>
        </p:spPr>
        <p:txBody>
          <a:bodyPr wrap="none">
            <a:spAutoFit/>
          </a:bodyPr>
          <a:lstStyle/>
          <a:p>
            <a:pPr algn="ctr"/>
            <a:r>
              <a:rPr lang="en-US" sz="1400">
                <a:latin typeface="Arial Narrow" pitchFamily="34" charset="0"/>
              </a:rPr>
              <a:t>College</a:t>
            </a:r>
          </a:p>
          <a:p>
            <a:pPr algn="ctr"/>
            <a:r>
              <a:rPr lang="en-US" sz="1400">
                <a:latin typeface="Arial Narrow" pitchFamily="34" charset="0"/>
              </a:rPr>
              <a:t>Textbooks</a:t>
            </a:r>
          </a:p>
        </p:txBody>
      </p:sp>
      <p:sp>
        <p:nvSpPr>
          <p:cNvPr id="86047" name="Text Box 31"/>
          <p:cNvSpPr txBox="1">
            <a:spLocks noChangeArrowheads="1"/>
          </p:cNvSpPr>
          <p:nvPr/>
        </p:nvSpPr>
        <p:spPr bwMode="auto">
          <a:xfrm>
            <a:off x="5019675" y="5526088"/>
            <a:ext cx="646113" cy="304800"/>
          </a:xfrm>
          <a:prstGeom prst="rect">
            <a:avLst/>
          </a:prstGeom>
          <a:noFill/>
          <a:ln w="9525">
            <a:noFill/>
            <a:miter lim="800000"/>
            <a:headEnd/>
            <a:tailEnd/>
          </a:ln>
        </p:spPr>
        <p:txBody>
          <a:bodyPr wrap="none">
            <a:spAutoFit/>
          </a:bodyPr>
          <a:lstStyle/>
          <a:p>
            <a:pPr algn="ctr"/>
            <a:r>
              <a:rPr lang="en-US" sz="1400">
                <a:latin typeface="Arial Narrow" pitchFamily="34" charset="0"/>
              </a:rPr>
              <a:t>Military</a:t>
            </a:r>
          </a:p>
        </p:txBody>
      </p:sp>
      <p:sp>
        <p:nvSpPr>
          <p:cNvPr id="86048" name="Text Box 32"/>
          <p:cNvSpPr txBox="1">
            <a:spLocks noChangeArrowheads="1"/>
          </p:cNvSpPr>
          <p:nvPr/>
        </p:nvSpPr>
        <p:spPr bwMode="auto">
          <a:xfrm>
            <a:off x="5783263" y="5527675"/>
            <a:ext cx="758825" cy="517525"/>
          </a:xfrm>
          <a:prstGeom prst="rect">
            <a:avLst/>
          </a:prstGeom>
          <a:noFill/>
          <a:ln w="9525">
            <a:noFill/>
            <a:miter lim="800000"/>
            <a:headEnd/>
            <a:tailEnd/>
          </a:ln>
        </p:spPr>
        <p:txBody>
          <a:bodyPr wrap="none">
            <a:spAutoFit/>
          </a:bodyPr>
          <a:lstStyle/>
          <a:p>
            <a:pPr algn="ctr"/>
            <a:r>
              <a:rPr lang="en-US" sz="1400">
                <a:latin typeface="Arial Narrow" pitchFamily="34" charset="0"/>
              </a:rPr>
              <a:t>Personal</a:t>
            </a:r>
          </a:p>
          <a:p>
            <a:pPr algn="ctr"/>
            <a:r>
              <a:rPr lang="en-US" sz="1400">
                <a:latin typeface="Arial Narrow" pitchFamily="34" charset="0"/>
              </a:rPr>
              <a:t>Use</a:t>
            </a:r>
          </a:p>
        </p:txBody>
      </p:sp>
      <p:sp>
        <p:nvSpPr>
          <p:cNvPr id="86049" name="Text Box 33"/>
          <p:cNvSpPr txBox="1">
            <a:spLocks noChangeArrowheads="1"/>
          </p:cNvSpPr>
          <p:nvPr/>
        </p:nvSpPr>
        <p:spPr bwMode="auto">
          <a:xfrm>
            <a:off x="6530975" y="5527675"/>
            <a:ext cx="993775" cy="517525"/>
          </a:xfrm>
          <a:prstGeom prst="rect">
            <a:avLst/>
          </a:prstGeom>
          <a:noFill/>
          <a:ln w="9525">
            <a:noFill/>
            <a:miter lim="800000"/>
            <a:headEnd/>
            <a:tailEnd/>
          </a:ln>
        </p:spPr>
        <p:txBody>
          <a:bodyPr wrap="none">
            <a:spAutoFit/>
          </a:bodyPr>
          <a:lstStyle/>
          <a:p>
            <a:pPr algn="ctr"/>
            <a:r>
              <a:rPr lang="en-US" sz="1400">
                <a:latin typeface="Arial Narrow" pitchFamily="34" charset="0"/>
              </a:rPr>
              <a:t>Entry-Level</a:t>
            </a:r>
          </a:p>
          <a:p>
            <a:pPr algn="ctr"/>
            <a:r>
              <a:rPr lang="en-US" sz="1400">
                <a:latin typeface="Arial Narrow" pitchFamily="34" charset="0"/>
              </a:rPr>
              <a:t>Occupations</a:t>
            </a:r>
          </a:p>
        </p:txBody>
      </p:sp>
      <p:sp>
        <p:nvSpPr>
          <p:cNvPr id="86050" name="Text Box 34"/>
          <p:cNvSpPr txBox="1">
            <a:spLocks noChangeArrowheads="1"/>
          </p:cNvSpPr>
          <p:nvPr/>
        </p:nvSpPr>
        <p:spPr bwMode="auto">
          <a:xfrm>
            <a:off x="7518400" y="5527675"/>
            <a:ext cx="630238" cy="730250"/>
          </a:xfrm>
          <a:prstGeom prst="rect">
            <a:avLst/>
          </a:prstGeom>
          <a:noFill/>
          <a:ln w="9525">
            <a:noFill/>
            <a:miter lim="800000"/>
            <a:headEnd/>
            <a:tailEnd/>
          </a:ln>
        </p:spPr>
        <p:txBody>
          <a:bodyPr wrap="none">
            <a:spAutoFit/>
          </a:bodyPr>
          <a:lstStyle/>
          <a:p>
            <a:pPr algn="ctr"/>
            <a:r>
              <a:rPr lang="en-US" sz="1400">
                <a:latin typeface="Arial Narrow" pitchFamily="34" charset="0"/>
              </a:rPr>
              <a:t>SAT 1,</a:t>
            </a:r>
          </a:p>
          <a:p>
            <a:pPr algn="ctr"/>
            <a:r>
              <a:rPr lang="en-US" sz="1400">
                <a:latin typeface="Arial Narrow" pitchFamily="34" charset="0"/>
              </a:rPr>
              <a:t>ACT,</a:t>
            </a:r>
          </a:p>
          <a:p>
            <a:pPr algn="ctr"/>
            <a:r>
              <a:rPr lang="en-US" sz="1400">
                <a:latin typeface="Arial Narrow" pitchFamily="34" charset="0"/>
              </a:rPr>
              <a:t>AP*</a:t>
            </a:r>
          </a:p>
        </p:txBody>
      </p:sp>
      <p:sp>
        <p:nvSpPr>
          <p:cNvPr id="86051" name="Text Box 35"/>
          <p:cNvSpPr txBox="1">
            <a:spLocks noChangeArrowheads="1"/>
          </p:cNvSpPr>
          <p:nvPr/>
        </p:nvSpPr>
        <p:spPr bwMode="auto">
          <a:xfrm>
            <a:off x="0" y="6553200"/>
            <a:ext cx="3397250" cy="304800"/>
          </a:xfrm>
          <a:prstGeom prst="rect">
            <a:avLst/>
          </a:prstGeom>
          <a:noFill/>
          <a:ln w="9525">
            <a:noFill/>
            <a:miter lim="800000"/>
            <a:headEnd/>
            <a:tailEnd/>
          </a:ln>
        </p:spPr>
        <p:txBody>
          <a:bodyPr wrap="none">
            <a:spAutoFit/>
          </a:bodyPr>
          <a:lstStyle/>
          <a:p>
            <a:pPr algn="ctr"/>
            <a:r>
              <a:rPr lang="en-US" sz="1400">
                <a:solidFill>
                  <a:schemeClr val="tx2"/>
                </a:solidFill>
                <a:latin typeface="Times New Roman" pitchFamily="18" charset="0"/>
              </a:rPr>
              <a:t>* Source of National Test Data: MetaMetrics</a:t>
            </a:r>
          </a:p>
        </p:txBody>
      </p:sp>
      <p:sp>
        <p:nvSpPr>
          <p:cNvPr id="12209188" name="Rectangle 36"/>
          <p:cNvSpPr>
            <a:spLocks noChangeArrowheads="1"/>
          </p:cNvSpPr>
          <p:nvPr/>
        </p:nvSpPr>
        <p:spPr bwMode="auto">
          <a:xfrm>
            <a:off x="1936750" y="4010025"/>
            <a:ext cx="242888" cy="923925"/>
          </a:xfrm>
          <a:prstGeom prst="rect">
            <a:avLst/>
          </a:prstGeom>
          <a:solidFill>
            <a:schemeClr val="tx1"/>
          </a:solidFill>
          <a:ln w="9525">
            <a:solidFill>
              <a:schemeClr val="bg1"/>
            </a:solidFill>
            <a:miter lim="800000"/>
            <a:headEnd/>
            <a:tailEnd/>
          </a:ln>
        </p:spPr>
        <p:txBody>
          <a:bodyPr wrap="none" anchor="ctr"/>
          <a:lstStyle/>
          <a:p>
            <a:endParaRPr lang="en-US"/>
          </a:p>
        </p:txBody>
      </p:sp>
      <p:sp>
        <p:nvSpPr>
          <p:cNvPr id="12209189" name="Rectangle 37"/>
          <p:cNvSpPr>
            <a:spLocks noChangeArrowheads="1"/>
          </p:cNvSpPr>
          <p:nvPr/>
        </p:nvSpPr>
        <p:spPr bwMode="auto">
          <a:xfrm>
            <a:off x="2752725" y="3640138"/>
            <a:ext cx="242888" cy="962025"/>
          </a:xfrm>
          <a:prstGeom prst="rect">
            <a:avLst/>
          </a:prstGeom>
          <a:solidFill>
            <a:schemeClr val="tx1"/>
          </a:solidFill>
          <a:ln w="9525">
            <a:solidFill>
              <a:schemeClr val="bg1"/>
            </a:solidFill>
            <a:miter lim="800000"/>
            <a:headEnd/>
            <a:tailEnd/>
          </a:ln>
        </p:spPr>
        <p:txBody>
          <a:bodyPr wrap="none" anchor="ctr"/>
          <a:lstStyle/>
          <a:p>
            <a:endParaRPr lang="en-US"/>
          </a:p>
        </p:txBody>
      </p:sp>
      <p:sp>
        <p:nvSpPr>
          <p:cNvPr id="12209190" name="Rectangle 38"/>
          <p:cNvSpPr>
            <a:spLocks noChangeArrowheads="1"/>
          </p:cNvSpPr>
          <p:nvPr/>
        </p:nvSpPr>
        <p:spPr bwMode="auto">
          <a:xfrm>
            <a:off x="3581400" y="3268663"/>
            <a:ext cx="242888" cy="728662"/>
          </a:xfrm>
          <a:prstGeom prst="rect">
            <a:avLst/>
          </a:prstGeom>
          <a:solidFill>
            <a:schemeClr val="tx1"/>
          </a:solidFill>
          <a:ln w="9525">
            <a:solidFill>
              <a:schemeClr val="bg1"/>
            </a:solidFill>
            <a:miter lim="800000"/>
            <a:headEnd/>
            <a:tailEnd/>
          </a:ln>
        </p:spPr>
        <p:txBody>
          <a:bodyPr wrap="none" anchor="ctr"/>
          <a:lstStyle/>
          <a:p>
            <a:endParaRPr lang="en-US"/>
          </a:p>
        </p:txBody>
      </p:sp>
      <p:sp>
        <p:nvSpPr>
          <p:cNvPr id="12209191" name="Rectangle 39"/>
          <p:cNvSpPr>
            <a:spLocks noChangeArrowheads="1"/>
          </p:cNvSpPr>
          <p:nvPr/>
        </p:nvSpPr>
        <p:spPr bwMode="auto">
          <a:xfrm>
            <a:off x="4400550" y="2516188"/>
            <a:ext cx="242888" cy="942975"/>
          </a:xfrm>
          <a:prstGeom prst="rect">
            <a:avLst/>
          </a:prstGeom>
          <a:solidFill>
            <a:schemeClr val="tx1"/>
          </a:solidFill>
          <a:ln w="9525">
            <a:solidFill>
              <a:schemeClr val="bg1"/>
            </a:solidFill>
            <a:miter lim="800000"/>
            <a:headEnd/>
            <a:tailEnd/>
          </a:ln>
        </p:spPr>
        <p:txBody>
          <a:bodyPr wrap="none" anchor="ctr"/>
          <a:lstStyle/>
          <a:p>
            <a:endParaRPr lang="en-US"/>
          </a:p>
        </p:txBody>
      </p:sp>
      <p:sp>
        <p:nvSpPr>
          <p:cNvPr id="12209192" name="Rectangle 40"/>
          <p:cNvSpPr>
            <a:spLocks noChangeArrowheads="1"/>
          </p:cNvSpPr>
          <p:nvPr/>
        </p:nvSpPr>
        <p:spPr bwMode="auto">
          <a:xfrm>
            <a:off x="5229225" y="2911475"/>
            <a:ext cx="242888" cy="223838"/>
          </a:xfrm>
          <a:prstGeom prst="rect">
            <a:avLst/>
          </a:prstGeom>
          <a:solidFill>
            <a:schemeClr val="tx1"/>
          </a:solidFill>
          <a:ln w="9525">
            <a:solidFill>
              <a:schemeClr val="bg1"/>
            </a:solidFill>
            <a:miter lim="800000"/>
            <a:headEnd/>
            <a:tailEnd/>
          </a:ln>
        </p:spPr>
        <p:txBody>
          <a:bodyPr wrap="none" anchor="ctr"/>
          <a:lstStyle/>
          <a:p>
            <a:endParaRPr lang="en-US"/>
          </a:p>
        </p:txBody>
      </p:sp>
      <p:sp>
        <p:nvSpPr>
          <p:cNvPr id="12209193" name="Rectangle 41"/>
          <p:cNvSpPr>
            <a:spLocks noChangeArrowheads="1"/>
          </p:cNvSpPr>
          <p:nvPr/>
        </p:nvSpPr>
        <p:spPr bwMode="auto">
          <a:xfrm>
            <a:off x="6043613" y="2373313"/>
            <a:ext cx="242887" cy="809625"/>
          </a:xfrm>
          <a:prstGeom prst="rect">
            <a:avLst/>
          </a:prstGeom>
          <a:solidFill>
            <a:schemeClr val="tx1"/>
          </a:solidFill>
          <a:ln w="9525">
            <a:solidFill>
              <a:schemeClr val="bg1"/>
            </a:solidFill>
            <a:miter lim="800000"/>
            <a:headEnd/>
            <a:tailEnd/>
          </a:ln>
        </p:spPr>
        <p:txBody>
          <a:bodyPr wrap="none" anchor="ctr"/>
          <a:lstStyle/>
          <a:p>
            <a:endParaRPr lang="en-US"/>
          </a:p>
        </p:txBody>
      </p:sp>
      <p:sp>
        <p:nvSpPr>
          <p:cNvPr id="12209194" name="Rectangle 42"/>
          <p:cNvSpPr>
            <a:spLocks noChangeArrowheads="1"/>
          </p:cNvSpPr>
          <p:nvPr/>
        </p:nvSpPr>
        <p:spPr bwMode="auto">
          <a:xfrm>
            <a:off x="6862763" y="2278063"/>
            <a:ext cx="242887" cy="857250"/>
          </a:xfrm>
          <a:prstGeom prst="rect">
            <a:avLst/>
          </a:prstGeom>
          <a:solidFill>
            <a:schemeClr val="tx1"/>
          </a:solidFill>
          <a:ln w="9525">
            <a:solidFill>
              <a:schemeClr val="bg1"/>
            </a:solidFill>
            <a:miter lim="800000"/>
            <a:headEnd/>
            <a:tailEnd/>
          </a:ln>
        </p:spPr>
        <p:txBody>
          <a:bodyPr wrap="none" anchor="ctr"/>
          <a:lstStyle/>
          <a:p>
            <a:endParaRPr lang="en-US"/>
          </a:p>
        </p:txBody>
      </p:sp>
      <p:sp>
        <p:nvSpPr>
          <p:cNvPr id="12209195" name="Rectangle 43"/>
          <p:cNvSpPr>
            <a:spLocks noChangeArrowheads="1"/>
          </p:cNvSpPr>
          <p:nvPr/>
        </p:nvSpPr>
        <p:spPr bwMode="auto">
          <a:xfrm>
            <a:off x="7681913" y="2954338"/>
            <a:ext cx="242887" cy="419100"/>
          </a:xfrm>
          <a:prstGeom prst="rect">
            <a:avLst/>
          </a:prstGeom>
          <a:solidFill>
            <a:schemeClr val="tx1"/>
          </a:solidFill>
          <a:ln w="9525">
            <a:solidFill>
              <a:schemeClr val="bg1"/>
            </a:solidFill>
            <a:miter lim="800000"/>
            <a:headEnd/>
            <a:tailEnd/>
          </a:ln>
        </p:spPr>
        <p:txBody>
          <a:bodyPr wrap="none" anchor="ctr"/>
          <a:lstStyle/>
          <a:p>
            <a:endParaRPr lang="en-US"/>
          </a:p>
        </p:txBody>
      </p:sp>
      <p:sp>
        <p:nvSpPr>
          <p:cNvPr id="86060" name="Text Box 44"/>
          <p:cNvSpPr txBox="1">
            <a:spLocks noChangeArrowheads="1"/>
          </p:cNvSpPr>
          <p:nvPr/>
        </p:nvSpPr>
        <p:spPr bwMode="auto">
          <a:xfrm>
            <a:off x="2286000" y="958850"/>
            <a:ext cx="4532313" cy="336550"/>
          </a:xfrm>
          <a:prstGeom prst="rect">
            <a:avLst/>
          </a:prstGeom>
          <a:noFill/>
          <a:ln w="9525">
            <a:noFill/>
            <a:miter lim="800000"/>
            <a:headEnd/>
            <a:tailEnd/>
          </a:ln>
        </p:spPr>
        <p:txBody>
          <a:bodyPr>
            <a:spAutoFit/>
          </a:bodyPr>
          <a:lstStyle/>
          <a:p>
            <a:pPr algn="ctr">
              <a:spcBef>
                <a:spcPct val="50000"/>
              </a:spcBef>
            </a:pPr>
            <a:r>
              <a:rPr lang="en-US" sz="1600" b="1"/>
              <a:t>Interquartile Ranges Shown (25% - 75%)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091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091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091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091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091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0919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20919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209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09188" grpId="0" animBg="1"/>
      <p:bldP spid="12209189" grpId="0" animBg="1"/>
      <p:bldP spid="12209190" grpId="0" animBg="1"/>
      <p:bldP spid="12209191" grpId="0" animBg="1"/>
      <p:bldP spid="12209192" grpId="0" animBg="1"/>
      <p:bldP spid="12209193" grpId="0" animBg="1"/>
      <p:bldP spid="12209194" grpId="0" animBg="1"/>
      <p:bldP spid="1220919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762000" y="304800"/>
            <a:ext cx="7772400" cy="993775"/>
          </a:xfrm>
        </p:spPr>
        <p:txBody>
          <a:bodyPr>
            <a:normAutofit/>
          </a:bodyPr>
          <a:lstStyle/>
          <a:p>
            <a:r>
              <a:rPr lang="en-US" sz="4000" dirty="0" err="1"/>
              <a:t>Lexile</a:t>
            </a:r>
            <a:r>
              <a:rPr lang="en-US" sz="4000" dirty="0"/>
              <a:t> Ranges</a:t>
            </a:r>
          </a:p>
        </p:txBody>
      </p:sp>
      <p:sp>
        <p:nvSpPr>
          <p:cNvPr id="3" name="Content Placeholder 2"/>
          <p:cNvSpPr>
            <a:spLocks noGrp="1"/>
          </p:cNvSpPr>
          <p:nvPr>
            <p:ph type="subTitle" idx="1"/>
          </p:nvPr>
        </p:nvSpPr>
        <p:spPr>
          <a:xfrm>
            <a:off x="457200" y="1219200"/>
            <a:ext cx="8305800" cy="914400"/>
          </a:xfrm>
        </p:spPr>
        <p:txBody>
          <a:bodyPr/>
          <a:lstStyle/>
          <a:p>
            <a:pPr>
              <a:buNone/>
            </a:pPr>
            <a:r>
              <a:rPr lang="en-US" sz="2000" dirty="0"/>
              <a:t>Text Complexity Grade Bands and Associated </a:t>
            </a:r>
            <a:r>
              <a:rPr lang="en-US" sz="2000" dirty="0" err="1"/>
              <a:t>Lexile</a:t>
            </a:r>
            <a:r>
              <a:rPr lang="en-US" sz="2000" dirty="0"/>
              <a:t> Ranges (in </a:t>
            </a:r>
            <a:r>
              <a:rPr lang="en-US" sz="2000" dirty="0" err="1"/>
              <a:t>Lexiles</a:t>
            </a:r>
            <a:r>
              <a:rPr lang="en-US" sz="2000" dirty="0"/>
              <a:t>) </a:t>
            </a:r>
          </a:p>
          <a:p>
            <a:pPr>
              <a:buNone/>
            </a:pPr>
            <a:endParaRPr lang="en-US" dirty="0"/>
          </a:p>
        </p:txBody>
      </p:sp>
      <p:sp>
        <p:nvSpPr>
          <p:cNvPr id="9" name="Content Placeholder 2"/>
          <p:cNvSpPr txBox="1">
            <a:spLocks/>
          </p:cNvSpPr>
          <p:nvPr/>
        </p:nvSpPr>
        <p:spPr>
          <a:xfrm>
            <a:off x="381000" y="6096000"/>
            <a:ext cx="8305800" cy="457200"/>
          </a:xfrm>
          <a:prstGeom prst="rect">
            <a:avLst/>
          </a:prstGeom>
        </p:spPr>
        <p:txBody>
          <a:bodyPr vert="horz" lIns="91440" tIns="45720" rIns="91440" bIns="45720" rtlCol="0">
            <a:normAutofit fontScale="55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5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1" name="Rectangle 10"/>
          <p:cNvSpPr/>
          <p:nvPr/>
        </p:nvSpPr>
        <p:spPr>
          <a:xfrm>
            <a:off x="1828800" y="6172200"/>
            <a:ext cx="5410200" cy="446276"/>
          </a:xfrm>
          <a:prstGeom prst="rect">
            <a:avLst/>
          </a:prstGeom>
        </p:spPr>
        <p:txBody>
          <a:bodyPr wrap="square">
            <a:spAutoFit/>
          </a:bodyPr>
          <a:lstStyle/>
          <a:p>
            <a:r>
              <a:rPr lang="en-US" sz="900" baseline="30000" dirty="0">
                <a:solidFill>
                  <a:srgbClr val="221E1F"/>
                </a:solidFill>
                <a:latin typeface="Gotham Medium" charset="0"/>
                <a:ea typeface="Times New Roman" pitchFamily="18" charset="0"/>
                <a:cs typeface="Gotham Book" charset="0"/>
              </a:rPr>
              <a:t>4</a:t>
            </a:r>
            <a:r>
              <a:rPr lang="en-US" sz="1200" dirty="0">
                <a:solidFill>
                  <a:srgbClr val="221E1F"/>
                </a:solidFill>
                <a:latin typeface="Gotham Medium" charset="0"/>
                <a:ea typeface="Times New Roman" pitchFamily="18" charset="0"/>
                <a:cs typeface="Gotham Book" charset="0"/>
              </a:rPr>
              <a:t>RAND Reading Study Group. (2002). </a:t>
            </a:r>
            <a:r>
              <a:rPr lang="en-US" sz="1100" i="1" dirty="0">
                <a:solidFill>
                  <a:srgbClr val="221E1F"/>
                </a:solidFill>
                <a:latin typeface="Gotham Medium" charset="0"/>
                <a:ea typeface="Times New Roman" pitchFamily="18" charset="0"/>
                <a:cs typeface="Gotham Book" charset="0"/>
              </a:rPr>
              <a:t>Reading for understanding: Toward an R&amp;D program in reading comprehension. </a:t>
            </a:r>
            <a:r>
              <a:rPr lang="en-US" sz="1100" dirty="0">
                <a:solidFill>
                  <a:srgbClr val="221E1F"/>
                </a:solidFill>
                <a:latin typeface="Gotham Medium" charset="0"/>
                <a:ea typeface="Times New Roman" pitchFamily="18" charset="0"/>
                <a:cs typeface="Gotham Book" charset="0"/>
              </a:rPr>
              <a:t>Santa Monica, CA</a:t>
            </a:r>
            <a:endParaRPr lang="en-US" dirty="0"/>
          </a:p>
        </p:txBody>
      </p:sp>
      <p:pic>
        <p:nvPicPr>
          <p:cNvPr id="133124" name="Picture 4"/>
          <p:cNvPicPr>
            <a:picLocks noChangeAspect="1" noChangeArrowheads="1"/>
          </p:cNvPicPr>
          <p:nvPr/>
        </p:nvPicPr>
        <p:blipFill>
          <a:blip r:embed="rId2" cstate="print"/>
          <a:srcRect/>
          <a:stretch>
            <a:fillRect/>
          </a:stretch>
        </p:blipFill>
        <p:spPr bwMode="auto">
          <a:xfrm>
            <a:off x="685800" y="1981200"/>
            <a:ext cx="7664593" cy="29718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533400" y="2895600"/>
            <a:ext cx="8229600" cy="3581400"/>
          </a:xfrm>
        </p:spPr>
        <p:txBody>
          <a:bodyPr>
            <a:normAutofit/>
          </a:bodyPr>
          <a:lstStyle/>
          <a:p>
            <a:pPr>
              <a:buNone/>
            </a:pPr>
            <a:r>
              <a:rPr lang="en-US" dirty="0"/>
              <a:t>    Variables specific to particular readers (such as </a:t>
            </a:r>
            <a:r>
              <a:rPr lang="en-US" b="1" dirty="0"/>
              <a:t>motivation, knowledge, and experiences</a:t>
            </a:r>
            <a:r>
              <a:rPr lang="en-US" dirty="0"/>
              <a:t>) and to particular tasks (such as </a:t>
            </a:r>
            <a:r>
              <a:rPr lang="en-US" b="1" dirty="0"/>
              <a:t>purpose</a:t>
            </a:r>
            <a:r>
              <a:rPr lang="en-US" dirty="0"/>
              <a:t> and the </a:t>
            </a:r>
            <a:r>
              <a:rPr lang="en-US" b="1" dirty="0"/>
              <a:t>complexity of the task assigned and the questions posed</a:t>
            </a:r>
            <a:r>
              <a:rPr lang="en-US" dirty="0"/>
              <a:t>) must also be considered when determining whether a text is appropriate for a given student. </a:t>
            </a:r>
          </a:p>
          <a:p>
            <a:pPr>
              <a:buNone/>
            </a:pPr>
            <a:endParaRPr lang="en-US" dirty="0"/>
          </a:p>
        </p:txBody>
      </p:sp>
      <p:sp>
        <p:nvSpPr>
          <p:cNvPr id="2" name="Title 1"/>
          <p:cNvSpPr>
            <a:spLocks noGrp="1"/>
          </p:cNvSpPr>
          <p:nvPr>
            <p:ph type="title"/>
          </p:nvPr>
        </p:nvSpPr>
        <p:spPr>
          <a:xfrm>
            <a:off x="304800" y="609600"/>
            <a:ext cx="8229600" cy="838200"/>
          </a:xfrm>
        </p:spPr>
        <p:txBody>
          <a:bodyPr>
            <a:normAutofit/>
          </a:bodyPr>
          <a:lstStyle/>
          <a:p>
            <a:r>
              <a:rPr lang="en-US" dirty="0">
                <a:solidFill>
                  <a:schemeClr val="tx1"/>
                </a:solidFill>
              </a:rPr>
              <a:t>   Reader and Task Considerations</a:t>
            </a:r>
          </a:p>
        </p:txBody>
      </p:sp>
      <p:pic>
        <p:nvPicPr>
          <p:cNvPr id="4" name="Picture 2"/>
          <p:cNvPicPr>
            <a:picLocks noChangeAspect="1" noChangeArrowheads="1"/>
          </p:cNvPicPr>
          <p:nvPr/>
        </p:nvPicPr>
        <p:blipFill>
          <a:blip r:embed="rId3" cstate="print"/>
          <a:srcRect b="4155"/>
          <a:stretch>
            <a:fillRect/>
          </a:stretch>
        </p:blipFill>
        <p:spPr bwMode="auto">
          <a:xfrm>
            <a:off x="3962400" y="1447800"/>
            <a:ext cx="1600200" cy="1447921"/>
          </a:xfrm>
          <a:prstGeom prst="rect">
            <a:avLst/>
          </a:prstGeom>
          <a:noFill/>
          <a:ln w="9525">
            <a:noFill/>
            <a:miter lim="800000"/>
            <a:headEnd/>
            <a:tailEnd/>
          </a:ln>
        </p:spPr>
      </p:pic>
      <p:sp>
        <p:nvSpPr>
          <p:cNvPr id="6" name="TextBox 5"/>
          <p:cNvSpPr txBox="1"/>
          <p:nvPr/>
        </p:nvSpPr>
        <p:spPr>
          <a:xfrm>
            <a:off x="762000" y="2743200"/>
            <a:ext cx="5715000" cy="369332"/>
          </a:xfrm>
          <a:prstGeom prst="rect">
            <a:avLst/>
          </a:prstGeom>
          <a:noFill/>
        </p:spPr>
        <p:txBody>
          <a:bodyPr wrap="square" rtlCol="0">
            <a:spAutoFit/>
          </a:bodyPr>
          <a:lstStyle/>
          <a:p>
            <a:endParaRPr lang="en-US" dirty="0"/>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2966204" y="2057840"/>
            <a:ext cx="3534906" cy="1717104"/>
          </a:xfrm>
          <a:custGeom>
            <a:avLst/>
            <a:gdLst>
              <a:gd name="connsiteX0" fmla="*/ 0 w 3534906"/>
              <a:gd name="connsiteY0" fmla="*/ 214638 h 1717104"/>
              <a:gd name="connsiteX1" fmla="*/ 2676354 w 3534906"/>
              <a:gd name="connsiteY1" fmla="*/ 214638 h 1717104"/>
              <a:gd name="connsiteX2" fmla="*/ 2676354 w 3534906"/>
              <a:gd name="connsiteY2" fmla="*/ 0 h 1717104"/>
              <a:gd name="connsiteX3" fmla="*/ 3534906 w 3534906"/>
              <a:gd name="connsiteY3" fmla="*/ 858552 h 1717104"/>
              <a:gd name="connsiteX4" fmla="*/ 2676354 w 3534906"/>
              <a:gd name="connsiteY4" fmla="*/ 1717104 h 1717104"/>
              <a:gd name="connsiteX5" fmla="*/ 2676354 w 3534906"/>
              <a:gd name="connsiteY5" fmla="*/ 1502466 h 1717104"/>
              <a:gd name="connsiteX6" fmla="*/ 0 w 3534906"/>
              <a:gd name="connsiteY6" fmla="*/ 1502466 h 1717104"/>
              <a:gd name="connsiteX7" fmla="*/ 0 w 3534906"/>
              <a:gd name="connsiteY7" fmla="*/ 214638 h 1717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4906" h="1717104">
                <a:moveTo>
                  <a:pt x="0" y="214638"/>
                </a:moveTo>
                <a:lnTo>
                  <a:pt x="2676354" y="214638"/>
                </a:lnTo>
                <a:lnTo>
                  <a:pt x="2676354" y="0"/>
                </a:lnTo>
                <a:lnTo>
                  <a:pt x="3534906" y="858552"/>
                </a:lnTo>
                <a:lnTo>
                  <a:pt x="2676354" y="1717104"/>
                </a:lnTo>
                <a:lnTo>
                  <a:pt x="2676354" y="1502466"/>
                </a:lnTo>
                <a:lnTo>
                  <a:pt x="0" y="1502466"/>
                </a:lnTo>
                <a:lnTo>
                  <a:pt x="0" y="214638"/>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9050" tIns="233688" rIns="662964" bIns="233688" numCol="1" spcCol="1270" anchor="ctr" anchorCtr="0">
            <a:noAutofit/>
          </a:bodyPr>
          <a:lstStyle/>
          <a:p>
            <a:pPr marL="285750" lvl="1" indent="-285750" algn="l" defTabSz="1333500">
              <a:lnSpc>
                <a:spcPct val="90000"/>
              </a:lnSpc>
              <a:spcBef>
                <a:spcPct val="0"/>
              </a:spcBef>
              <a:spcAft>
                <a:spcPct val="15000"/>
              </a:spcAft>
              <a:buChar char="••"/>
            </a:pPr>
            <a:r>
              <a:rPr lang="en-US" sz="3000" kern="1200"/>
              <a:t>English </a:t>
            </a:r>
            <a:r>
              <a:rPr lang="en-US" sz="3000" kern="1200" dirty="0"/>
              <a:t>language arts</a:t>
            </a:r>
          </a:p>
          <a:p>
            <a:pPr marL="285750" lvl="1" indent="-285750" algn="l" defTabSz="1333500">
              <a:lnSpc>
                <a:spcPct val="90000"/>
              </a:lnSpc>
              <a:spcBef>
                <a:spcPct val="0"/>
              </a:spcBef>
              <a:spcAft>
                <a:spcPct val="15000"/>
              </a:spcAft>
              <a:buChar char="••"/>
            </a:pPr>
            <a:r>
              <a:rPr lang="en-US" sz="3000" kern="1200" dirty="0"/>
              <a:t>Mathematics</a:t>
            </a:r>
          </a:p>
        </p:txBody>
      </p:sp>
      <p:sp>
        <p:nvSpPr>
          <p:cNvPr id="7" name="Freeform 6"/>
          <p:cNvSpPr/>
          <p:nvPr/>
        </p:nvSpPr>
        <p:spPr>
          <a:xfrm>
            <a:off x="609600" y="2057840"/>
            <a:ext cx="2356604" cy="1717104"/>
          </a:xfrm>
          <a:custGeom>
            <a:avLst/>
            <a:gdLst>
              <a:gd name="connsiteX0" fmla="*/ 0 w 2356604"/>
              <a:gd name="connsiteY0" fmla="*/ 286190 h 1717104"/>
              <a:gd name="connsiteX1" fmla="*/ 286190 w 2356604"/>
              <a:gd name="connsiteY1" fmla="*/ 0 h 1717104"/>
              <a:gd name="connsiteX2" fmla="*/ 2070414 w 2356604"/>
              <a:gd name="connsiteY2" fmla="*/ 0 h 1717104"/>
              <a:gd name="connsiteX3" fmla="*/ 2356604 w 2356604"/>
              <a:gd name="connsiteY3" fmla="*/ 286190 h 1717104"/>
              <a:gd name="connsiteX4" fmla="*/ 2356604 w 2356604"/>
              <a:gd name="connsiteY4" fmla="*/ 1430914 h 1717104"/>
              <a:gd name="connsiteX5" fmla="*/ 2070414 w 2356604"/>
              <a:gd name="connsiteY5" fmla="*/ 1717104 h 1717104"/>
              <a:gd name="connsiteX6" fmla="*/ 286190 w 2356604"/>
              <a:gd name="connsiteY6" fmla="*/ 1717104 h 1717104"/>
              <a:gd name="connsiteX7" fmla="*/ 0 w 2356604"/>
              <a:gd name="connsiteY7" fmla="*/ 1430914 h 1717104"/>
              <a:gd name="connsiteX8" fmla="*/ 0 w 2356604"/>
              <a:gd name="connsiteY8" fmla="*/ 286190 h 1717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6604" h="1717104">
                <a:moveTo>
                  <a:pt x="0" y="286190"/>
                </a:moveTo>
                <a:cubicBezTo>
                  <a:pt x="0" y="128132"/>
                  <a:pt x="128132" y="0"/>
                  <a:pt x="286190" y="0"/>
                </a:cubicBezTo>
                <a:lnTo>
                  <a:pt x="2070414" y="0"/>
                </a:lnTo>
                <a:cubicBezTo>
                  <a:pt x="2228472" y="0"/>
                  <a:pt x="2356604" y="128132"/>
                  <a:pt x="2356604" y="286190"/>
                </a:cubicBezTo>
                <a:lnTo>
                  <a:pt x="2356604" y="1430914"/>
                </a:lnTo>
                <a:cubicBezTo>
                  <a:pt x="2356604" y="1588972"/>
                  <a:pt x="2228472" y="1717104"/>
                  <a:pt x="2070414" y="1717104"/>
                </a:cubicBezTo>
                <a:lnTo>
                  <a:pt x="286190" y="1717104"/>
                </a:lnTo>
                <a:cubicBezTo>
                  <a:pt x="128132" y="1717104"/>
                  <a:pt x="0" y="1588972"/>
                  <a:pt x="0" y="1430914"/>
                </a:cubicBezTo>
                <a:lnTo>
                  <a:pt x="0" y="28619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8122" tIns="140972" rIns="198122" bIns="140972" numCol="1" spcCol="1270" anchor="ctr" anchorCtr="0">
            <a:noAutofit/>
          </a:bodyPr>
          <a:lstStyle/>
          <a:p>
            <a:pPr lvl="0" algn="ctr" defTabSz="1333500">
              <a:lnSpc>
                <a:spcPct val="90000"/>
              </a:lnSpc>
              <a:spcBef>
                <a:spcPct val="0"/>
              </a:spcBef>
              <a:spcAft>
                <a:spcPct val="35000"/>
              </a:spcAft>
            </a:pPr>
            <a:r>
              <a:rPr lang="en-US" sz="3000" kern="1200" dirty="0"/>
              <a:t> </a:t>
            </a:r>
          </a:p>
        </p:txBody>
      </p:sp>
      <p:sp>
        <p:nvSpPr>
          <p:cNvPr id="9" name="Freeform 8"/>
          <p:cNvSpPr/>
          <p:nvPr/>
        </p:nvSpPr>
        <p:spPr>
          <a:xfrm>
            <a:off x="2966204" y="3946655"/>
            <a:ext cx="3534906" cy="1717104"/>
          </a:xfrm>
          <a:custGeom>
            <a:avLst/>
            <a:gdLst>
              <a:gd name="connsiteX0" fmla="*/ 0 w 3534906"/>
              <a:gd name="connsiteY0" fmla="*/ 214638 h 1717104"/>
              <a:gd name="connsiteX1" fmla="*/ 2676354 w 3534906"/>
              <a:gd name="connsiteY1" fmla="*/ 214638 h 1717104"/>
              <a:gd name="connsiteX2" fmla="*/ 2676354 w 3534906"/>
              <a:gd name="connsiteY2" fmla="*/ 0 h 1717104"/>
              <a:gd name="connsiteX3" fmla="*/ 3534906 w 3534906"/>
              <a:gd name="connsiteY3" fmla="*/ 858552 h 1717104"/>
              <a:gd name="connsiteX4" fmla="*/ 2676354 w 3534906"/>
              <a:gd name="connsiteY4" fmla="*/ 1717104 h 1717104"/>
              <a:gd name="connsiteX5" fmla="*/ 2676354 w 3534906"/>
              <a:gd name="connsiteY5" fmla="*/ 1502466 h 1717104"/>
              <a:gd name="connsiteX6" fmla="*/ 0 w 3534906"/>
              <a:gd name="connsiteY6" fmla="*/ 1502466 h 1717104"/>
              <a:gd name="connsiteX7" fmla="*/ 0 w 3534906"/>
              <a:gd name="connsiteY7" fmla="*/ 214638 h 1717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4906" h="1717104">
                <a:moveTo>
                  <a:pt x="0" y="214638"/>
                </a:moveTo>
                <a:lnTo>
                  <a:pt x="2676354" y="214638"/>
                </a:lnTo>
                <a:lnTo>
                  <a:pt x="2676354" y="0"/>
                </a:lnTo>
                <a:lnTo>
                  <a:pt x="3534906" y="858552"/>
                </a:lnTo>
                <a:lnTo>
                  <a:pt x="2676354" y="1717104"/>
                </a:lnTo>
                <a:lnTo>
                  <a:pt x="2676354" y="1502466"/>
                </a:lnTo>
                <a:lnTo>
                  <a:pt x="0" y="1502466"/>
                </a:lnTo>
                <a:lnTo>
                  <a:pt x="0" y="214638"/>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9050" tIns="233688" rIns="662964" bIns="233688"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t>Science</a:t>
            </a:r>
          </a:p>
          <a:p>
            <a:pPr marL="285750" lvl="1" indent="-285750" algn="l" defTabSz="1333500">
              <a:lnSpc>
                <a:spcPct val="90000"/>
              </a:lnSpc>
              <a:spcBef>
                <a:spcPct val="0"/>
              </a:spcBef>
              <a:spcAft>
                <a:spcPct val="15000"/>
              </a:spcAft>
              <a:buChar char="••"/>
            </a:pPr>
            <a:r>
              <a:rPr lang="en-US" sz="3000" kern="1200" dirty="0"/>
              <a:t>Social Studies</a:t>
            </a:r>
          </a:p>
        </p:txBody>
      </p:sp>
      <p:sp>
        <p:nvSpPr>
          <p:cNvPr id="11" name="Freeform 10"/>
          <p:cNvSpPr/>
          <p:nvPr/>
        </p:nvSpPr>
        <p:spPr>
          <a:xfrm>
            <a:off x="609600" y="3946655"/>
            <a:ext cx="2356604" cy="1717104"/>
          </a:xfrm>
          <a:custGeom>
            <a:avLst/>
            <a:gdLst>
              <a:gd name="connsiteX0" fmla="*/ 0 w 2356604"/>
              <a:gd name="connsiteY0" fmla="*/ 286190 h 1717104"/>
              <a:gd name="connsiteX1" fmla="*/ 286190 w 2356604"/>
              <a:gd name="connsiteY1" fmla="*/ 0 h 1717104"/>
              <a:gd name="connsiteX2" fmla="*/ 2070414 w 2356604"/>
              <a:gd name="connsiteY2" fmla="*/ 0 h 1717104"/>
              <a:gd name="connsiteX3" fmla="*/ 2356604 w 2356604"/>
              <a:gd name="connsiteY3" fmla="*/ 286190 h 1717104"/>
              <a:gd name="connsiteX4" fmla="*/ 2356604 w 2356604"/>
              <a:gd name="connsiteY4" fmla="*/ 1430914 h 1717104"/>
              <a:gd name="connsiteX5" fmla="*/ 2070414 w 2356604"/>
              <a:gd name="connsiteY5" fmla="*/ 1717104 h 1717104"/>
              <a:gd name="connsiteX6" fmla="*/ 286190 w 2356604"/>
              <a:gd name="connsiteY6" fmla="*/ 1717104 h 1717104"/>
              <a:gd name="connsiteX7" fmla="*/ 0 w 2356604"/>
              <a:gd name="connsiteY7" fmla="*/ 1430914 h 1717104"/>
              <a:gd name="connsiteX8" fmla="*/ 0 w 2356604"/>
              <a:gd name="connsiteY8" fmla="*/ 286190 h 1717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6604" h="1717104">
                <a:moveTo>
                  <a:pt x="0" y="286190"/>
                </a:moveTo>
                <a:cubicBezTo>
                  <a:pt x="0" y="128132"/>
                  <a:pt x="128132" y="0"/>
                  <a:pt x="286190" y="0"/>
                </a:cubicBezTo>
                <a:lnTo>
                  <a:pt x="2070414" y="0"/>
                </a:lnTo>
                <a:cubicBezTo>
                  <a:pt x="2228472" y="0"/>
                  <a:pt x="2356604" y="128132"/>
                  <a:pt x="2356604" y="286190"/>
                </a:cubicBezTo>
                <a:lnTo>
                  <a:pt x="2356604" y="1430914"/>
                </a:lnTo>
                <a:cubicBezTo>
                  <a:pt x="2356604" y="1588972"/>
                  <a:pt x="2228472" y="1717104"/>
                  <a:pt x="2070414" y="1717104"/>
                </a:cubicBezTo>
                <a:lnTo>
                  <a:pt x="286190" y="1717104"/>
                </a:lnTo>
                <a:cubicBezTo>
                  <a:pt x="128132" y="1717104"/>
                  <a:pt x="0" y="1588972"/>
                  <a:pt x="0" y="1430914"/>
                </a:cubicBezTo>
                <a:lnTo>
                  <a:pt x="0" y="28619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8122" tIns="140972" rIns="198122" bIns="140972" numCol="1" spcCol="1270" anchor="ctr" anchorCtr="0">
            <a:noAutofit/>
          </a:bodyPr>
          <a:lstStyle/>
          <a:p>
            <a:pPr lvl="0" algn="ctr" defTabSz="1333500">
              <a:lnSpc>
                <a:spcPct val="90000"/>
              </a:lnSpc>
              <a:spcBef>
                <a:spcPct val="0"/>
              </a:spcBef>
              <a:spcAft>
                <a:spcPct val="35000"/>
              </a:spcAft>
            </a:pPr>
            <a:r>
              <a:rPr lang="en-US" sz="3000" b="1" kern="1200" dirty="0"/>
              <a:t>Ohio Revised Standards</a:t>
            </a:r>
          </a:p>
        </p:txBody>
      </p:sp>
      <p:sp>
        <p:nvSpPr>
          <p:cNvPr id="6" name="Title 5"/>
          <p:cNvSpPr>
            <a:spLocks noGrp="1"/>
          </p:cNvSpPr>
          <p:nvPr>
            <p:ph type="title"/>
          </p:nvPr>
        </p:nvSpPr>
        <p:spPr>
          <a:xfrm>
            <a:off x="762000" y="457200"/>
            <a:ext cx="7772400" cy="1066800"/>
          </a:xfrm>
        </p:spPr>
        <p:txBody>
          <a:bodyPr/>
          <a:lstStyle/>
          <a:p>
            <a:pPr eaLnBrk="1" hangingPunct="1">
              <a:defRPr/>
            </a:pPr>
            <a:r>
              <a:rPr lang="en-US" dirty="0">
                <a:solidFill>
                  <a:srgbClr val="C00000"/>
                </a:solidFill>
                <a:effectLst>
                  <a:outerShdw blurRad="38100" dist="38100" dir="2700000" algn="tl">
                    <a:srgbClr val="000000">
                      <a:alpha val="43137"/>
                    </a:srgbClr>
                  </a:outerShdw>
                </a:effectLst>
              </a:rPr>
              <a:t>Ohio’s Academic Standards</a:t>
            </a:r>
            <a:endParaRPr lang="en-US" dirty="0"/>
          </a:p>
        </p:txBody>
      </p:sp>
      <p:pic>
        <p:nvPicPr>
          <p:cNvPr id="1028" name="Picture 4" descr="C:\Users\Brittany.Barrett\AppData\Local\Microsoft\Windows\Temporary Internet Files\Content.IE5\0SP49MMQ\MP90042229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1965101"/>
            <a:ext cx="2642890" cy="3962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2362200"/>
            <a:ext cx="2230042"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81162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0-#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0-#ppt_w/2"/>
                                          </p:val>
                                        </p:tav>
                                        <p:tav tm="100000">
                                          <p:val>
                                            <p:strVal val="#ppt_x"/>
                                          </p:val>
                                        </p:tav>
                                      </p:tavLst>
                                    </p:anim>
                                    <p:anim calcmode="lin" valueType="num">
                                      <p:cBhvr additive="base">
                                        <p:cTn id="22" dur="1000" fill="hold"/>
                                        <p:tgtEl>
                                          <p:spTgt spid="9"/>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0-#ppt_w/2"/>
                                          </p:val>
                                        </p:tav>
                                        <p:tav tm="100000">
                                          <p:val>
                                            <p:strVal val="#ppt_x"/>
                                          </p:val>
                                        </p:tav>
                                      </p:tavLst>
                                    </p:anim>
                                    <p:anim calcmode="lin" valueType="num">
                                      <p:cBhvr additive="base">
                                        <p:cTn id="26"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Eye of Integration</a:t>
            </a:r>
          </a:p>
        </p:txBody>
      </p:sp>
      <p:pic>
        <p:nvPicPr>
          <p:cNvPr id="5122" name="Picture 2"/>
          <p:cNvPicPr>
            <a:picLocks noGrp="1" noChangeAspect="1" noChangeArrowheads="1"/>
          </p:cNvPicPr>
          <p:nvPr>
            <p:ph idx="1"/>
          </p:nvPr>
        </p:nvPicPr>
        <p:blipFill>
          <a:blip r:embed="rId2" cstate="print"/>
          <a:srcRect l="20537" t="15153" r="19484" b="10768"/>
          <a:stretch>
            <a:fillRect/>
          </a:stretch>
        </p:blipFill>
        <p:spPr bwMode="auto">
          <a:xfrm>
            <a:off x="1143000" y="1447800"/>
            <a:ext cx="6705600" cy="5176253"/>
          </a:xfrm>
          <a:prstGeom prst="rect">
            <a:avLst/>
          </a:prstGeom>
          <a:noFill/>
          <a:ln w="9525">
            <a:noFill/>
            <a:miter lim="800000"/>
            <a:headEnd/>
            <a:tailEnd/>
          </a:ln>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458200" cy="5943600"/>
          </a:xfrm>
        </p:spPr>
        <p:txBody>
          <a:bodyPr>
            <a:normAutofit/>
          </a:bodyPr>
          <a:lstStyle/>
          <a:p>
            <a:pPr algn="ctr">
              <a:buNone/>
            </a:pPr>
            <a:r>
              <a:rPr lang="en-US" sz="4000" b="1" dirty="0"/>
              <a:t>Organization of the </a:t>
            </a:r>
          </a:p>
          <a:p>
            <a:pPr algn="ctr">
              <a:buNone/>
            </a:pPr>
            <a:r>
              <a:rPr lang="en-US" sz="4000" b="1" dirty="0"/>
              <a:t>Social Studies Standards</a:t>
            </a:r>
          </a:p>
          <a:p>
            <a:pPr algn="ctr">
              <a:buNone/>
            </a:pPr>
            <a:endParaRPr lang="en-US" b="1" i="1" dirty="0"/>
          </a:p>
          <a:p>
            <a:r>
              <a:rPr lang="en-US" dirty="0">
                <a:solidFill>
                  <a:srgbClr val="C00000"/>
                </a:solidFill>
              </a:rPr>
              <a:t>Strands</a:t>
            </a:r>
            <a:r>
              <a:rPr lang="en-US" dirty="0"/>
              <a:t>: </a:t>
            </a:r>
            <a:r>
              <a:rPr lang="en-US" sz="2800" dirty="0"/>
              <a:t>the four disciplines within the social studies </a:t>
            </a:r>
            <a:endParaRPr lang="en-US" dirty="0"/>
          </a:p>
          <a:p>
            <a:r>
              <a:rPr lang="en-US" dirty="0">
                <a:solidFill>
                  <a:srgbClr val="C00000"/>
                </a:solidFill>
              </a:rPr>
              <a:t>Themes</a:t>
            </a:r>
            <a:r>
              <a:rPr lang="en-US" dirty="0"/>
              <a:t>:</a:t>
            </a:r>
            <a:r>
              <a:rPr lang="en-US" sz="2800" dirty="0"/>
              <a:t> the focus for a particular grade level or the descriptive narrative of a high school course syllabus </a:t>
            </a:r>
            <a:endParaRPr lang="en-US" dirty="0"/>
          </a:p>
          <a:p>
            <a:r>
              <a:rPr lang="en-US" dirty="0">
                <a:solidFill>
                  <a:srgbClr val="C00000"/>
                </a:solidFill>
              </a:rPr>
              <a:t>Topics</a:t>
            </a:r>
            <a:r>
              <a:rPr lang="en-US" dirty="0"/>
              <a:t>: </a:t>
            </a:r>
            <a:r>
              <a:rPr lang="en-US" sz="2800" dirty="0"/>
              <a:t>the different aspects of content within a strand, including skills topics </a:t>
            </a:r>
            <a:endParaRPr lang="en-US" dirty="0"/>
          </a:p>
          <a:p>
            <a:r>
              <a:rPr lang="en-US" dirty="0">
                <a:solidFill>
                  <a:srgbClr val="C00000"/>
                </a:solidFill>
              </a:rPr>
              <a:t>Content Statements</a:t>
            </a:r>
            <a:r>
              <a:rPr lang="en-US" dirty="0"/>
              <a:t>: </a:t>
            </a:r>
            <a:r>
              <a:rPr lang="en-US" sz="2800" dirty="0"/>
              <a:t>the essential knowledge to be learned at each grade level or within each course </a:t>
            </a:r>
            <a:endParaRPr lang="en-US" dirty="0"/>
          </a:p>
          <a:p>
            <a:endParaRPr lang="en-US" b="1" dirty="0"/>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52400" y="228600"/>
            <a:ext cx="8991600" cy="1131888"/>
          </a:xfrm>
        </p:spPr>
        <p:txBody>
          <a:bodyPr>
            <a:normAutofit fontScale="90000"/>
          </a:bodyPr>
          <a:lstStyle/>
          <a:p>
            <a:pPr eaLnBrk="1" hangingPunct="1"/>
            <a:br>
              <a:rPr lang="en-US" b="1" dirty="0">
                <a:solidFill>
                  <a:srgbClr val="C00000"/>
                </a:solidFill>
                <a:cs typeface="Times New Roman" pitchFamily="18" charset="0"/>
              </a:rPr>
            </a:br>
            <a:r>
              <a:rPr lang="en-US" b="1" dirty="0">
                <a:solidFill>
                  <a:srgbClr val="C00000"/>
                </a:solidFill>
                <a:cs typeface="Times New Roman" pitchFamily="18" charset="0"/>
              </a:rPr>
              <a:t>New Social Studies Strands </a:t>
            </a:r>
            <a:br>
              <a:rPr lang="en-US" b="1" dirty="0">
                <a:solidFill>
                  <a:srgbClr val="C00000"/>
                </a:solidFill>
                <a:cs typeface="Times New Roman" pitchFamily="18" charset="0"/>
              </a:rPr>
            </a:br>
            <a:endParaRPr lang="en-US" b="1" dirty="0">
              <a:solidFill>
                <a:srgbClr val="C00000"/>
              </a:solidFill>
              <a:cs typeface="Times New Roman" pitchFamily="18" charset="0"/>
            </a:endParaRPr>
          </a:p>
        </p:txBody>
      </p:sp>
      <p:pic>
        <p:nvPicPr>
          <p:cNvPr id="40963" name="Picture 2"/>
          <p:cNvPicPr>
            <a:picLocks noChangeAspect="1" noChangeArrowheads="1"/>
          </p:cNvPicPr>
          <p:nvPr/>
        </p:nvPicPr>
        <p:blipFill>
          <a:blip r:embed="rId3" cstate="print"/>
          <a:srcRect l="18750" t="4166" r="19531" b="12500"/>
          <a:stretch>
            <a:fillRect/>
          </a:stretch>
        </p:blipFill>
        <p:spPr bwMode="auto">
          <a:xfrm>
            <a:off x="1562100" y="1600200"/>
            <a:ext cx="5800725" cy="48466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dissolve">
                                      <p:cBhvr>
                                        <p:cTn id="7" dur="5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839200" cy="1524000"/>
          </a:xfrm>
        </p:spPr>
        <p:txBody>
          <a:bodyPr/>
          <a:lstStyle/>
          <a:p>
            <a:r>
              <a:rPr lang="en-US" sz="4000" b="1" dirty="0">
                <a:solidFill>
                  <a:srgbClr val="C00000"/>
                </a:solidFill>
              </a:rPr>
              <a:t>Ohio’s Academic Content </a:t>
            </a:r>
            <a:br>
              <a:rPr lang="en-US" sz="4000" b="1" dirty="0">
                <a:solidFill>
                  <a:srgbClr val="C00000"/>
                </a:solidFill>
              </a:rPr>
            </a:br>
            <a:r>
              <a:rPr lang="en-US" sz="4000" b="1" dirty="0">
                <a:solidFill>
                  <a:srgbClr val="C00000"/>
                </a:solidFill>
              </a:rPr>
              <a:t>Standards: Social Studies</a:t>
            </a:r>
          </a:p>
        </p:txBody>
      </p:sp>
      <p:sp>
        <p:nvSpPr>
          <p:cNvPr id="47106" name="Content Placeholder 2"/>
          <p:cNvSpPr>
            <a:spLocks noGrp="1"/>
          </p:cNvSpPr>
          <p:nvPr>
            <p:ph sz="quarter" idx="1"/>
          </p:nvPr>
        </p:nvSpPr>
        <p:spPr>
          <a:xfrm>
            <a:off x="381000" y="1600200"/>
            <a:ext cx="3749040" cy="4267200"/>
          </a:xfrm>
        </p:spPr>
        <p:txBody>
          <a:bodyPr>
            <a:normAutofit/>
          </a:bodyPr>
          <a:lstStyle/>
          <a:p>
            <a:pPr>
              <a:buNone/>
            </a:pPr>
            <a:r>
              <a:rPr lang="en-US" sz="3700" b="1" dirty="0"/>
              <a:t>	</a:t>
            </a:r>
            <a:r>
              <a:rPr lang="en-US" sz="3700" b="1" dirty="0">
                <a:solidFill>
                  <a:srgbClr val="C00000"/>
                </a:solidFill>
              </a:rPr>
              <a:t>Strands:</a:t>
            </a:r>
          </a:p>
          <a:p>
            <a:pPr lvl="1">
              <a:spcAft>
                <a:spcPts val="1200"/>
              </a:spcAft>
              <a:buFont typeface="Arial" pitchFamily="34" charset="0"/>
              <a:buChar char="•"/>
            </a:pPr>
            <a:r>
              <a:rPr lang="en-US" sz="3200" dirty="0"/>
              <a:t>History</a:t>
            </a:r>
          </a:p>
          <a:p>
            <a:pPr lvl="1" fontAlgn="base">
              <a:spcAft>
                <a:spcPts val="1200"/>
              </a:spcAft>
              <a:buFont typeface="Arial" pitchFamily="34" charset="0"/>
              <a:buChar char="•"/>
              <a:defRPr/>
            </a:pPr>
            <a:r>
              <a:rPr lang="en-US" sz="3200" dirty="0"/>
              <a:t>Geography</a:t>
            </a:r>
          </a:p>
          <a:p>
            <a:pPr lvl="1" fontAlgn="base">
              <a:spcAft>
                <a:spcPts val="1200"/>
              </a:spcAft>
              <a:buFont typeface="Arial" pitchFamily="34" charset="0"/>
              <a:buChar char="•"/>
              <a:defRPr/>
            </a:pPr>
            <a:r>
              <a:rPr lang="en-US" sz="3200" dirty="0"/>
              <a:t>Government </a:t>
            </a:r>
          </a:p>
          <a:p>
            <a:pPr lvl="1" fontAlgn="base">
              <a:spcAft>
                <a:spcPts val="1200"/>
              </a:spcAft>
              <a:buFont typeface="Arial" pitchFamily="34" charset="0"/>
              <a:buChar char="•"/>
              <a:defRPr/>
            </a:pPr>
            <a:r>
              <a:rPr lang="en-US" sz="3200" dirty="0"/>
              <a:t>Economics</a:t>
            </a:r>
          </a:p>
          <a:p>
            <a:pPr lvl="1"/>
            <a:endParaRPr lang="en-US" dirty="0"/>
          </a:p>
        </p:txBody>
      </p:sp>
      <p:sp>
        <p:nvSpPr>
          <p:cNvPr id="12" name="Content Placeholder 11"/>
          <p:cNvSpPr>
            <a:spLocks noGrp="1"/>
          </p:cNvSpPr>
          <p:nvPr>
            <p:ph sz="quarter" idx="2"/>
          </p:nvPr>
        </p:nvSpPr>
        <p:spPr>
          <a:xfrm>
            <a:off x="3200400" y="1600200"/>
            <a:ext cx="3977640" cy="5105400"/>
          </a:xfrm>
        </p:spPr>
        <p:txBody>
          <a:bodyPr>
            <a:normAutofit/>
          </a:bodyPr>
          <a:lstStyle/>
          <a:p>
            <a:pPr>
              <a:buNone/>
            </a:pPr>
            <a:r>
              <a:rPr lang="en-US" sz="3700" b="1" dirty="0">
                <a:solidFill>
                  <a:srgbClr val="C00000"/>
                </a:solidFill>
              </a:rPr>
              <a:t>	Skills:</a:t>
            </a:r>
          </a:p>
          <a:p>
            <a:pPr lvl="1">
              <a:spcAft>
                <a:spcPts val="1200"/>
              </a:spcAft>
              <a:buFont typeface="Arial" pitchFamily="34" charset="0"/>
              <a:buChar char="•"/>
            </a:pPr>
            <a:r>
              <a:rPr lang="en-US" sz="3200" dirty="0"/>
              <a:t>Historical thinking</a:t>
            </a:r>
          </a:p>
          <a:p>
            <a:pPr lvl="1">
              <a:spcAft>
                <a:spcPts val="1200"/>
              </a:spcAft>
              <a:buFont typeface="Arial" pitchFamily="34" charset="0"/>
              <a:buChar char="•"/>
            </a:pPr>
            <a:r>
              <a:rPr lang="en-US" sz="3200" dirty="0"/>
              <a:t>Spatial thinking</a:t>
            </a:r>
          </a:p>
          <a:p>
            <a:pPr lvl="1">
              <a:spcAft>
                <a:spcPts val="1200"/>
              </a:spcAft>
              <a:buFont typeface="Arial" pitchFamily="34" charset="0"/>
              <a:buChar char="•"/>
            </a:pPr>
            <a:r>
              <a:rPr lang="en-US" sz="3200" dirty="0"/>
              <a:t>Civic participation </a:t>
            </a:r>
          </a:p>
          <a:p>
            <a:pPr lvl="1" fontAlgn="base">
              <a:spcAft>
                <a:spcPts val="1200"/>
              </a:spcAft>
              <a:buFont typeface="Arial" pitchFamily="34" charset="0"/>
              <a:buChar char="•"/>
              <a:defRPr/>
            </a:pPr>
            <a:r>
              <a:rPr lang="en-US" sz="3200" dirty="0"/>
              <a:t>Economic decision making</a:t>
            </a:r>
          </a:p>
          <a:p>
            <a:pPr lvl="1" fontAlgn="base">
              <a:spcAft>
                <a:spcPts val="1200"/>
              </a:spcAft>
              <a:buFont typeface="Arial" pitchFamily="34" charset="0"/>
              <a:buChar char="•"/>
              <a:defRPr/>
            </a:pPr>
            <a:r>
              <a:rPr lang="en-US" sz="3200" dirty="0"/>
              <a:t>Financial literacy </a:t>
            </a:r>
          </a:p>
          <a:p>
            <a:endParaRPr lang="en-US" dirty="0"/>
          </a:p>
        </p:txBody>
      </p:sp>
      <p:pic>
        <p:nvPicPr>
          <p:cNvPr id="2052" name="Picture 4" descr="C:\Documents and Settings\virginia.ressa\Local Settings\Temporary Internet Files\Content.IE5\X65LGY8X\MP900427850[1].jpg"/>
          <p:cNvPicPr>
            <a:picLocks noChangeAspect="1" noChangeArrowheads="1"/>
          </p:cNvPicPr>
          <p:nvPr/>
        </p:nvPicPr>
        <p:blipFill>
          <a:blip r:embed="rId3" cstate="print"/>
          <a:srcRect/>
          <a:stretch>
            <a:fillRect/>
          </a:stretch>
        </p:blipFill>
        <p:spPr bwMode="auto">
          <a:xfrm>
            <a:off x="7178278" y="1600200"/>
            <a:ext cx="1660922" cy="2286000"/>
          </a:xfrm>
          <a:prstGeom prst="roundRect">
            <a:avLst/>
          </a:prstGeom>
          <a:noFill/>
        </p:spPr>
      </p:pic>
      <p:pic>
        <p:nvPicPr>
          <p:cNvPr id="2057" name="Picture 9" descr="C:\Documents and Settings\virginia.ressa\Local Settings\Temporary Internet Files\Content.IE5\I5160TO4\MP900427589[1].jpg"/>
          <p:cNvPicPr>
            <a:picLocks noChangeAspect="1" noChangeArrowheads="1"/>
          </p:cNvPicPr>
          <p:nvPr/>
        </p:nvPicPr>
        <p:blipFill>
          <a:blip r:embed="rId4" cstate="print"/>
          <a:srcRect/>
          <a:stretch>
            <a:fillRect/>
          </a:stretch>
        </p:blipFill>
        <p:spPr bwMode="auto">
          <a:xfrm>
            <a:off x="609600" y="5105400"/>
            <a:ext cx="1948428" cy="1295400"/>
          </a:xfrm>
          <a:prstGeom prst="roundRect">
            <a:avLst/>
          </a:prstGeom>
          <a:noFill/>
        </p:spPr>
      </p:pic>
    </p:spTree>
    <p:extLst>
      <p:ext uri="{BB962C8B-B14F-4D97-AF65-F5344CB8AC3E}">
        <p14:creationId xmlns:p14="http://schemas.microsoft.com/office/powerpoint/2010/main" val="15283464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 calcmode="lin" valueType="num">
                                      <p:cBhvr>
                                        <p:cTn id="7" dur="1000" fill="hold"/>
                                        <p:tgtEl>
                                          <p:spTgt spid="4710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710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7106">
                                            <p:txEl>
                                              <p:pRg st="0" end="0"/>
                                            </p:txEl>
                                          </p:spTgt>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47106">
                                            <p:txEl>
                                              <p:pRg st="1" end="1"/>
                                            </p:txEl>
                                          </p:spTgt>
                                        </p:tgtEl>
                                        <p:attrNameLst>
                                          <p:attrName>style.visibility</p:attrName>
                                        </p:attrNameLst>
                                      </p:cBhvr>
                                      <p:to>
                                        <p:strVal val="visible"/>
                                      </p:to>
                                    </p:set>
                                    <p:anim calcmode="lin" valueType="num">
                                      <p:cBhvr>
                                        <p:cTn id="12" dur="1000" fill="hold"/>
                                        <p:tgtEl>
                                          <p:spTgt spid="47106">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4710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7106">
                                            <p:txEl>
                                              <p:pRg st="1" end="1"/>
                                            </p:txEl>
                                          </p:spTgt>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47106">
                                            <p:txEl>
                                              <p:pRg st="2" end="2"/>
                                            </p:txEl>
                                          </p:spTgt>
                                        </p:tgtEl>
                                        <p:attrNameLst>
                                          <p:attrName>style.visibility</p:attrName>
                                        </p:attrNameLst>
                                      </p:cBhvr>
                                      <p:to>
                                        <p:strVal val="visible"/>
                                      </p:to>
                                    </p:set>
                                    <p:anim calcmode="lin" valueType="num">
                                      <p:cBhvr>
                                        <p:cTn id="17" dur="1000" fill="hold"/>
                                        <p:tgtEl>
                                          <p:spTgt spid="47106">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4710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7106">
                                            <p:txEl>
                                              <p:pRg st="2" end="2"/>
                                            </p:txEl>
                                          </p:spTgt>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47106">
                                            <p:txEl>
                                              <p:pRg st="3" end="3"/>
                                            </p:txEl>
                                          </p:spTgt>
                                        </p:tgtEl>
                                        <p:attrNameLst>
                                          <p:attrName>style.visibility</p:attrName>
                                        </p:attrNameLst>
                                      </p:cBhvr>
                                      <p:to>
                                        <p:strVal val="visible"/>
                                      </p:to>
                                    </p:set>
                                    <p:anim calcmode="lin" valueType="num">
                                      <p:cBhvr>
                                        <p:cTn id="22" dur="1000" fill="hold"/>
                                        <p:tgtEl>
                                          <p:spTgt spid="47106">
                                            <p:txEl>
                                              <p:pRg st="3" end="3"/>
                                            </p:txEl>
                                          </p:spTgt>
                                        </p:tgtEl>
                                        <p:attrNameLst>
                                          <p:attrName>ppt_x</p:attrName>
                                        </p:attrNameLst>
                                      </p:cBhvr>
                                      <p:tavLst>
                                        <p:tav tm="0">
                                          <p:val>
                                            <p:strVal val="#ppt_x-.2"/>
                                          </p:val>
                                        </p:tav>
                                        <p:tav tm="100000">
                                          <p:val>
                                            <p:strVal val="#ppt_x"/>
                                          </p:val>
                                        </p:tav>
                                      </p:tavLst>
                                    </p:anim>
                                    <p:anim calcmode="lin" valueType="num">
                                      <p:cBhvr>
                                        <p:cTn id="23" dur="1000" fill="hold"/>
                                        <p:tgtEl>
                                          <p:spTgt spid="4710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47106">
                                            <p:txEl>
                                              <p:pRg st="3" end="3"/>
                                            </p:txEl>
                                          </p:spTgt>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47106">
                                            <p:txEl>
                                              <p:pRg st="4" end="4"/>
                                            </p:txEl>
                                          </p:spTgt>
                                        </p:tgtEl>
                                        <p:attrNameLst>
                                          <p:attrName>style.visibility</p:attrName>
                                        </p:attrNameLst>
                                      </p:cBhvr>
                                      <p:to>
                                        <p:strVal val="visible"/>
                                      </p:to>
                                    </p:set>
                                    <p:anim calcmode="lin" valueType="num">
                                      <p:cBhvr>
                                        <p:cTn id="27" dur="1000" fill="hold"/>
                                        <p:tgtEl>
                                          <p:spTgt spid="47106">
                                            <p:txEl>
                                              <p:pRg st="4" end="4"/>
                                            </p:txEl>
                                          </p:spTgt>
                                        </p:tgtEl>
                                        <p:attrNameLst>
                                          <p:attrName>ppt_x</p:attrName>
                                        </p:attrNameLst>
                                      </p:cBhvr>
                                      <p:tavLst>
                                        <p:tav tm="0">
                                          <p:val>
                                            <p:strVal val="#ppt_x-.2"/>
                                          </p:val>
                                        </p:tav>
                                        <p:tav tm="100000">
                                          <p:val>
                                            <p:strVal val="#ppt_x"/>
                                          </p:val>
                                        </p:tav>
                                      </p:tavLst>
                                    </p:anim>
                                    <p:anim calcmode="lin" valueType="num">
                                      <p:cBhvr>
                                        <p:cTn id="28" dur="1000" fill="hold"/>
                                        <p:tgtEl>
                                          <p:spTgt spid="47106">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47106">
                                            <p:txEl>
                                              <p:pRg st="4" end="4"/>
                                            </p:txEl>
                                          </p:spTgt>
                                        </p:tgtEl>
                                      </p:cBhvr>
                                    </p:animEffect>
                                  </p:childTnLst>
                                </p:cTn>
                              </p:par>
                              <p:par>
                                <p:cTn id="30" presetID="29" presetClass="entr" presetSubtype="0" fill="hold" nodeType="withEffect">
                                  <p:stCondLst>
                                    <p:cond delay="0"/>
                                  </p:stCondLst>
                                  <p:childTnLst>
                                    <p:set>
                                      <p:cBhvr>
                                        <p:cTn id="31" dur="1" fill="hold">
                                          <p:stCondLst>
                                            <p:cond delay="0"/>
                                          </p:stCondLst>
                                        </p:cTn>
                                        <p:tgtEl>
                                          <p:spTgt spid="2052"/>
                                        </p:tgtEl>
                                        <p:attrNameLst>
                                          <p:attrName>style.visibility</p:attrName>
                                        </p:attrNameLst>
                                      </p:cBhvr>
                                      <p:to>
                                        <p:strVal val="visible"/>
                                      </p:to>
                                    </p:set>
                                    <p:anim calcmode="lin" valueType="num">
                                      <p:cBhvr>
                                        <p:cTn id="32" dur="1000" fill="hold"/>
                                        <p:tgtEl>
                                          <p:spTgt spid="2052"/>
                                        </p:tgtEl>
                                        <p:attrNameLst>
                                          <p:attrName>ppt_x</p:attrName>
                                        </p:attrNameLst>
                                      </p:cBhvr>
                                      <p:tavLst>
                                        <p:tav tm="0">
                                          <p:val>
                                            <p:strVal val="#ppt_x-.2"/>
                                          </p:val>
                                        </p:tav>
                                        <p:tav tm="100000">
                                          <p:val>
                                            <p:strVal val="#ppt_x"/>
                                          </p:val>
                                        </p:tav>
                                      </p:tavLst>
                                    </p:anim>
                                    <p:anim calcmode="lin" valueType="num">
                                      <p:cBhvr>
                                        <p:cTn id="33" dur="1000" fill="hold"/>
                                        <p:tgtEl>
                                          <p:spTgt spid="2052"/>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052"/>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grpId="0"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 calcmode="lin" valueType="num">
                                      <p:cBhvr>
                                        <p:cTn id="39" dur="1000" fill="hold"/>
                                        <p:tgtEl>
                                          <p:spTgt spid="12">
                                            <p:txEl>
                                              <p:pRg st="0" end="0"/>
                                            </p:txEl>
                                          </p:spTgt>
                                        </p:tgtEl>
                                        <p:attrNameLst>
                                          <p:attrName>ppt_x</p:attrName>
                                        </p:attrNameLst>
                                      </p:cBhvr>
                                      <p:tavLst>
                                        <p:tav tm="0">
                                          <p:val>
                                            <p:strVal val="#ppt_x-.2"/>
                                          </p:val>
                                        </p:tav>
                                        <p:tav tm="100000">
                                          <p:val>
                                            <p:strVal val="#ppt_x"/>
                                          </p:val>
                                        </p:tav>
                                      </p:tavLst>
                                    </p:anim>
                                    <p:anim calcmode="lin" valueType="num">
                                      <p:cBhvr>
                                        <p:cTn id="40" dur="1000" fill="hold"/>
                                        <p:tgtEl>
                                          <p:spTgt spid="1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1" dur="1000"/>
                                        <p:tgtEl>
                                          <p:spTgt spid="12">
                                            <p:txEl>
                                              <p:pRg st="0" end="0"/>
                                            </p:txEl>
                                          </p:spTgt>
                                        </p:tgtEl>
                                      </p:cBhvr>
                                    </p:animEffect>
                                  </p:childTnLst>
                                </p:cTn>
                              </p:par>
                              <p:par>
                                <p:cTn id="42" presetID="29" presetClass="entr" presetSubtype="0" fill="hold" grpId="0" nodeType="withEffect">
                                  <p:stCondLst>
                                    <p:cond delay="0"/>
                                  </p:stCondLst>
                                  <p:childTnLst>
                                    <p:set>
                                      <p:cBhvr>
                                        <p:cTn id="43" dur="1" fill="hold">
                                          <p:stCondLst>
                                            <p:cond delay="0"/>
                                          </p:stCondLst>
                                        </p:cTn>
                                        <p:tgtEl>
                                          <p:spTgt spid="12">
                                            <p:txEl>
                                              <p:pRg st="1" end="1"/>
                                            </p:txEl>
                                          </p:spTgt>
                                        </p:tgtEl>
                                        <p:attrNameLst>
                                          <p:attrName>style.visibility</p:attrName>
                                        </p:attrNameLst>
                                      </p:cBhvr>
                                      <p:to>
                                        <p:strVal val="visible"/>
                                      </p:to>
                                    </p:set>
                                    <p:anim calcmode="lin" valueType="num">
                                      <p:cBhvr>
                                        <p:cTn id="44" dur="1000" fill="hold"/>
                                        <p:tgtEl>
                                          <p:spTgt spid="12">
                                            <p:txEl>
                                              <p:pRg st="1" end="1"/>
                                            </p:txEl>
                                          </p:spTgt>
                                        </p:tgtEl>
                                        <p:attrNameLst>
                                          <p:attrName>ppt_x</p:attrName>
                                        </p:attrNameLst>
                                      </p:cBhvr>
                                      <p:tavLst>
                                        <p:tav tm="0">
                                          <p:val>
                                            <p:strVal val="#ppt_x-.2"/>
                                          </p:val>
                                        </p:tav>
                                        <p:tav tm="100000">
                                          <p:val>
                                            <p:strVal val="#ppt_x"/>
                                          </p:val>
                                        </p:tav>
                                      </p:tavLst>
                                    </p:anim>
                                    <p:anim calcmode="lin" valueType="num">
                                      <p:cBhvr>
                                        <p:cTn id="45" dur="1000" fill="hold"/>
                                        <p:tgtEl>
                                          <p:spTgt spid="1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46" dur="1000"/>
                                        <p:tgtEl>
                                          <p:spTgt spid="12">
                                            <p:txEl>
                                              <p:pRg st="1" end="1"/>
                                            </p:txEl>
                                          </p:spTgt>
                                        </p:tgtEl>
                                      </p:cBhvr>
                                    </p:animEffect>
                                  </p:childTnLst>
                                </p:cTn>
                              </p:par>
                              <p:par>
                                <p:cTn id="47" presetID="29" presetClass="entr" presetSubtype="0" fill="hold" grpId="0" nodeType="withEffect">
                                  <p:stCondLst>
                                    <p:cond delay="0"/>
                                  </p:stCondLst>
                                  <p:childTnLst>
                                    <p:set>
                                      <p:cBhvr>
                                        <p:cTn id="48" dur="1" fill="hold">
                                          <p:stCondLst>
                                            <p:cond delay="0"/>
                                          </p:stCondLst>
                                        </p:cTn>
                                        <p:tgtEl>
                                          <p:spTgt spid="12">
                                            <p:txEl>
                                              <p:pRg st="2" end="2"/>
                                            </p:txEl>
                                          </p:spTgt>
                                        </p:tgtEl>
                                        <p:attrNameLst>
                                          <p:attrName>style.visibility</p:attrName>
                                        </p:attrNameLst>
                                      </p:cBhvr>
                                      <p:to>
                                        <p:strVal val="visible"/>
                                      </p:to>
                                    </p:set>
                                    <p:anim calcmode="lin" valueType="num">
                                      <p:cBhvr>
                                        <p:cTn id="49" dur="1000" fill="hold"/>
                                        <p:tgtEl>
                                          <p:spTgt spid="12">
                                            <p:txEl>
                                              <p:pRg st="2" end="2"/>
                                            </p:txEl>
                                          </p:spTgt>
                                        </p:tgtEl>
                                        <p:attrNameLst>
                                          <p:attrName>ppt_x</p:attrName>
                                        </p:attrNameLst>
                                      </p:cBhvr>
                                      <p:tavLst>
                                        <p:tav tm="0">
                                          <p:val>
                                            <p:strVal val="#ppt_x-.2"/>
                                          </p:val>
                                        </p:tav>
                                        <p:tav tm="100000">
                                          <p:val>
                                            <p:strVal val="#ppt_x"/>
                                          </p:val>
                                        </p:tav>
                                      </p:tavLst>
                                    </p:anim>
                                    <p:anim calcmode="lin" valueType="num">
                                      <p:cBhvr>
                                        <p:cTn id="50" dur="1000" fill="hold"/>
                                        <p:tgtEl>
                                          <p:spTgt spid="1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2">
                                            <p:txEl>
                                              <p:pRg st="2" end="2"/>
                                            </p:txEl>
                                          </p:spTgt>
                                        </p:tgtEl>
                                      </p:cBhvr>
                                    </p:animEffect>
                                  </p:childTnLst>
                                </p:cTn>
                              </p:par>
                              <p:par>
                                <p:cTn id="52" presetID="29" presetClass="entr" presetSubtype="0" fill="hold" grpId="0" nodeType="withEffect">
                                  <p:stCondLst>
                                    <p:cond delay="0"/>
                                  </p:stCondLst>
                                  <p:childTnLst>
                                    <p:set>
                                      <p:cBhvr>
                                        <p:cTn id="53" dur="1" fill="hold">
                                          <p:stCondLst>
                                            <p:cond delay="0"/>
                                          </p:stCondLst>
                                        </p:cTn>
                                        <p:tgtEl>
                                          <p:spTgt spid="12">
                                            <p:txEl>
                                              <p:pRg st="3" end="3"/>
                                            </p:txEl>
                                          </p:spTgt>
                                        </p:tgtEl>
                                        <p:attrNameLst>
                                          <p:attrName>style.visibility</p:attrName>
                                        </p:attrNameLst>
                                      </p:cBhvr>
                                      <p:to>
                                        <p:strVal val="visible"/>
                                      </p:to>
                                    </p:set>
                                    <p:anim calcmode="lin" valueType="num">
                                      <p:cBhvr>
                                        <p:cTn id="54" dur="1000" fill="hold"/>
                                        <p:tgtEl>
                                          <p:spTgt spid="12">
                                            <p:txEl>
                                              <p:pRg st="3" end="3"/>
                                            </p:txEl>
                                          </p:spTgt>
                                        </p:tgtEl>
                                        <p:attrNameLst>
                                          <p:attrName>ppt_x</p:attrName>
                                        </p:attrNameLst>
                                      </p:cBhvr>
                                      <p:tavLst>
                                        <p:tav tm="0">
                                          <p:val>
                                            <p:strVal val="#ppt_x-.2"/>
                                          </p:val>
                                        </p:tav>
                                        <p:tav tm="100000">
                                          <p:val>
                                            <p:strVal val="#ppt_x"/>
                                          </p:val>
                                        </p:tav>
                                      </p:tavLst>
                                    </p:anim>
                                    <p:anim calcmode="lin" valueType="num">
                                      <p:cBhvr>
                                        <p:cTn id="55" dur="1000" fill="hold"/>
                                        <p:tgtEl>
                                          <p:spTgt spid="1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56" dur="1000"/>
                                        <p:tgtEl>
                                          <p:spTgt spid="12">
                                            <p:txEl>
                                              <p:pRg st="3" end="3"/>
                                            </p:txEl>
                                          </p:spTgt>
                                        </p:tgtEl>
                                      </p:cBhvr>
                                    </p:animEffect>
                                  </p:childTnLst>
                                </p:cTn>
                              </p:par>
                              <p:par>
                                <p:cTn id="57" presetID="29" presetClass="entr" presetSubtype="0" fill="hold" grpId="0" nodeType="withEffect">
                                  <p:stCondLst>
                                    <p:cond delay="0"/>
                                  </p:stCondLst>
                                  <p:childTnLst>
                                    <p:set>
                                      <p:cBhvr>
                                        <p:cTn id="58" dur="1" fill="hold">
                                          <p:stCondLst>
                                            <p:cond delay="0"/>
                                          </p:stCondLst>
                                        </p:cTn>
                                        <p:tgtEl>
                                          <p:spTgt spid="12">
                                            <p:txEl>
                                              <p:pRg st="4" end="4"/>
                                            </p:txEl>
                                          </p:spTgt>
                                        </p:tgtEl>
                                        <p:attrNameLst>
                                          <p:attrName>style.visibility</p:attrName>
                                        </p:attrNameLst>
                                      </p:cBhvr>
                                      <p:to>
                                        <p:strVal val="visible"/>
                                      </p:to>
                                    </p:set>
                                    <p:anim calcmode="lin" valueType="num">
                                      <p:cBhvr>
                                        <p:cTn id="59" dur="1000" fill="hold"/>
                                        <p:tgtEl>
                                          <p:spTgt spid="12">
                                            <p:txEl>
                                              <p:pRg st="4" end="4"/>
                                            </p:txEl>
                                          </p:spTgt>
                                        </p:tgtEl>
                                        <p:attrNameLst>
                                          <p:attrName>ppt_x</p:attrName>
                                        </p:attrNameLst>
                                      </p:cBhvr>
                                      <p:tavLst>
                                        <p:tav tm="0">
                                          <p:val>
                                            <p:strVal val="#ppt_x-.2"/>
                                          </p:val>
                                        </p:tav>
                                        <p:tav tm="100000">
                                          <p:val>
                                            <p:strVal val="#ppt_x"/>
                                          </p:val>
                                        </p:tav>
                                      </p:tavLst>
                                    </p:anim>
                                    <p:anim calcmode="lin" valueType="num">
                                      <p:cBhvr>
                                        <p:cTn id="60" dur="1000" fill="hold"/>
                                        <p:tgtEl>
                                          <p:spTgt spid="12">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61" dur="1000"/>
                                        <p:tgtEl>
                                          <p:spTgt spid="12">
                                            <p:txEl>
                                              <p:pRg st="4" end="4"/>
                                            </p:txEl>
                                          </p:spTgt>
                                        </p:tgtEl>
                                      </p:cBhvr>
                                    </p:animEffect>
                                  </p:childTnLst>
                                </p:cTn>
                              </p:par>
                              <p:par>
                                <p:cTn id="62" presetID="29" presetClass="entr" presetSubtype="0" fill="hold" grpId="0" nodeType="withEffect">
                                  <p:stCondLst>
                                    <p:cond delay="0"/>
                                  </p:stCondLst>
                                  <p:childTnLst>
                                    <p:set>
                                      <p:cBhvr>
                                        <p:cTn id="63" dur="1" fill="hold">
                                          <p:stCondLst>
                                            <p:cond delay="0"/>
                                          </p:stCondLst>
                                        </p:cTn>
                                        <p:tgtEl>
                                          <p:spTgt spid="12">
                                            <p:txEl>
                                              <p:pRg st="5" end="5"/>
                                            </p:txEl>
                                          </p:spTgt>
                                        </p:tgtEl>
                                        <p:attrNameLst>
                                          <p:attrName>style.visibility</p:attrName>
                                        </p:attrNameLst>
                                      </p:cBhvr>
                                      <p:to>
                                        <p:strVal val="visible"/>
                                      </p:to>
                                    </p:set>
                                    <p:anim calcmode="lin" valueType="num">
                                      <p:cBhvr>
                                        <p:cTn id="64" dur="1000" fill="hold"/>
                                        <p:tgtEl>
                                          <p:spTgt spid="12">
                                            <p:txEl>
                                              <p:pRg st="5" end="5"/>
                                            </p:txEl>
                                          </p:spTgt>
                                        </p:tgtEl>
                                        <p:attrNameLst>
                                          <p:attrName>ppt_x</p:attrName>
                                        </p:attrNameLst>
                                      </p:cBhvr>
                                      <p:tavLst>
                                        <p:tav tm="0">
                                          <p:val>
                                            <p:strVal val="#ppt_x-.2"/>
                                          </p:val>
                                        </p:tav>
                                        <p:tav tm="100000">
                                          <p:val>
                                            <p:strVal val="#ppt_x"/>
                                          </p:val>
                                        </p:tav>
                                      </p:tavLst>
                                    </p:anim>
                                    <p:anim calcmode="lin" valueType="num">
                                      <p:cBhvr>
                                        <p:cTn id="65" dur="1000" fill="hold"/>
                                        <p:tgtEl>
                                          <p:spTgt spid="12">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66" dur="1000"/>
                                        <p:tgtEl>
                                          <p:spTgt spid="12">
                                            <p:txEl>
                                              <p:pRg st="5" end="5"/>
                                            </p:txEl>
                                          </p:spTgt>
                                        </p:tgtEl>
                                      </p:cBhvr>
                                    </p:animEffect>
                                  </p:childTnLst>
                                </p:cTn>
                              </p:par>
                              <p:par>
                                <p:cTn id="67" presetID="29" presetClass="entr" presetSubtype="0" fill="hold" nodeType="withEffect">
                                  <p:stCondLst>
                                    <p:cond delay="0"/>
                                  </p:stCondLst>
                                  <p:childTnLst>
                                    <p:set>
                                      <p:cBhvr>
                                        <p:cTn id="68" dur="1" fill="hold">
                                          <p:stCondLst>
                                            <p:cond delay="0"/>
                                          </p:stCondLst>
                                        </p:cTn>
                                        <p:tgtEl>
                                          <p:spTgt spid="2057"/>
                                        </p:tgtEl>
                                        <p:attrNameLst>
                                          <p:attrName>style.visibility</p:attrName>
                                        </p:attrNameLst>
                                      </p:cBhvr>
                                      <p:to>
                                        <p:strVal val="visible"/>
                                      </p:to>
                                    </p:set>
                                    <p:anim calcmode="lin" valueType="num">
                                      <p:cBhvr>
                                        <p:cTn id="69" dur="1000" fill="hold"/>
                                        <p:tgtEl>
                                          <p:spTgt spid="2057"/>
                                        </p:tgtEl>
                                        <p:attrNameLst>
                                          <p:attrName>ppt_x</p:attrName>
                                        </p:attrNameLst>
                                      </p:cBhvr>
                                      <p:tavLst>
                                        <p:tav tm="0">
                                          <p:val>
                                            <p:strVal val="#ppt_x-.2"/>
                                          </p:val>
                                        </p:tav>
                                        <p:tav tm="100000">
                                          <p:val>
                                            <p:strVal val="#ppt_x"/>
                                          </p:val>
                                        </p:tav>
                                      </p:tavLst>
                                    </p:anim>
                                    <p:anim calcmode="lin" valueType="num">
                                      <p:cBhvr>
                                        <p:cTn id="70" dur="1000" fill="hold"/>
                                        <p:tgtEl>
                                          <p:spTgt spid="2057"/>
                                        </p:tgtEl>
                                        <p:attrNameLst>
                                          <p:attrName>ppt_y</p:attrName>
                                        </p:attrNameLst>
                                      </p:cBhvr>
                                      <p:tavLst>
                                        <p:tav tm="0">
                                          <p:val>
                                            <p:strVal val="#ppt_y"/>
                                          </p:val>
                                        </p:tav>
                                        <p:tav tm="100000">
                                          <p:val>
                                            <p:strVal val="#ppt_y"/>
                                          </p:val>
                                        </p:tav>
                                      </p:tavLst>
                                    </p:anim>
                                    <p:animEffect transition="in" filter="wipe(right)" prLst="gradientSize: 0.1">
                                      <p:cBhvr>
                                        <p:cTn id="71" dur="10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p:bldP spid="12"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762000" y="76200"/>
            <a:ext cx="7620000" cy="1143000"/>
          </a:xfrm>
        </p:spPr>
        <p:txBody>
          <a:bodyPr/>
          <a:lstStyle/>
          <a:p>
            <a:r>
              <a:rPr lang="en-US" sz="4000" b="1" dirty="0">
                <a:solidFill>
                  <a:srgbClr val="C00000"/>
                </a:solidFill>
                <a:cs typeface="Times New Roman" pitchFamily="18" charset="0"/>
              </a:rPr>
              <a:t>Revised Scope and Sequence </a:t>
            </a:r>
          </a:p>
        </p:txBody>
      </p:sp>
      <p:graphicFrame>
        <p:nvGraphicFramePr>
          <p:cNvPr id="4" name="Table 3"/>
          <p:cNvGraphicFramePr>
            <a:graphicFrameLocks noGrp="1"/>
          </p:cNvGraphicFramePr>
          <p:nvPr/>
        </p:nvGraphicFramePr>
        <p:xfrm>
          <a:off x="533400" y="1143000"/>
          <a:ext cx="8195100" cy="5276684"/>
        </p:xfrm>
        <a:graphic>
          <a:graphicData uri="http://schemas.openxmlformats.org/drawingml/2006/table">
            <a:tbl>
              <a:tblPr bandRow="1">
                <a:tableStyleId>{8A107856-5554-42FB-B03E-39F5DBC370BA}</a:tableStyleId>
              </a:tblPr>
              <a:tblGrid>
                <a:gridCol w="2151214">
                  <a:extLst>
                    <a:ext uri="{9D8B030D-6E8A-4147-A177-3AD203B41FA5}">
                      <a16:colId xmlns:a16="http://schemas.microsoft.com/office/drawing/2014/main" val="20000"/>
                    </a:ext>
                  </a:extLst>
                </a:gridCol>
                <a:gridCol w="6043886">
                  <a:extLst>
                    <a:ext uri="{9D8B030D-6E8A-4147-A177-3AD203B41FA5}">
                      <a16:colId xmlns:a16="http://schemas.microsoft.com/office/drawing/2014/main" val="20001"/>
                    </a:ext>
                  </a:extLst>
                </a:gridCol>
              </a:tblGrid>
              <a:tr h="482600">
                <a:tc>
                  <a:txBody>
                    <a:bodyPr/>
                    <a:lstStyle/>
                    <a:p>
                      <a:r>
                        <a:rPr lang="en-US" sz="2000" dirty="0"/>
                        <a:t>Pre-K </a:t>
                      </a:r>
                    </a:p>
                  </a:txBody>
                  <a:tcPr marL="98341" marR="98341" marT="49171" marB="4917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The Classroom</a:t>
                      </a:r>
                      <a:r>
                        <a:rPr lang="en-US" sz="2000" baseline="0" dirty="0"/>
                        <a:t> Community</a:t>
                      </a:r>
                      <a:endParaRPr lang="en-US" sz="2000" dirty="0"/>
                    </a:p>
                  </a:txBody>
                  <a:tcPr marL="98341" marR="98341" marT="49171" marB="49171"/>
                </a:tc>
                <a:extLst>
                  <a:ext uri="{0D108BD9-81ED-4DB2-BD59-A6C34878D82A}">
                    <a16:rowId xmlns:a16="http://schemas.microsoft.com/office/drawing/2014/main" val="10000"/>
                  </a:ext>
                </a:extLst>
              </a:tr>
              <a:tr h="482600">
                <a:tc>
                  <a:txBody>
                    <a:bodyPr/>
                    <a:lstStyle/>
                    <a:p>
                      <a:r>
                        <a:rPr lang="en-US" sz="2000" dirty="0"/>
                        <a:t>Kindergarten</a:t>
                      </a:r>
                    </a:p>
                  </a:txBody>
                  <a:tcPr marL="98341" marR="98341" marT="49171" marB="49171"/>
                </a:tc>
                <a:tc>
                  <a:txBody>
                    <a:bodyPr/>
                    <a:lstStyle/>
                    <a:p>
                      <a:r>
                        <a:rPr lang="en-US" sz="2000" dirty="0"/>
                        <a:t>A Child’s Place in Time and Space</a:t>
                      </a:r>
                    </a:p>
                  </a:txBody>
                  <a:tcPr marL="98341" marR="98341" marT="49171" marB="49171"/>
                </a:tc>
                <a:extLst>
                  <a:ext uri="{0D108BD9-81ED-4DB2-BD59-A6C34878D82A}">
                    <a16:rowId xmlns:a16="http://schemas.microsoft.com/office/drawing/2014/main" val="10001"/>
                  </a:ext>
                </a:extLst>
              </a:tr>
              <a:tr h="482600">
                <a:tc>
                  <a:txBody>
                    <a:bodyPr/>
                    <a:lstStyle/>
                    <a:p>
                      <a:r>
                        <a:rPr lang="en-US" sz="2000" dirty="0"/>
                        <a:t>Grade 1</a:t>
                      </a:r>
                    </a:p>
                  </a:txBody>
                  <a:tcPr marL="98341" marR="98341" marT="49171" marB="49171"/>
                </a:tc>
                <a:tc>
                  <a:txBody>
                    <a:bodyPr/>
                    <a:lstStyle/>
                    <a:p>
                      <a:r>
                        <a:rPr lang="en-US" sz="2000" dirty="0"/>
                        <a:t>Families Now and Long Ago, Near and Far</a:t>
                      </a:r>
                      <a:endParaRPr lang="en-US" sz="2000" dirty="0">
                        <a:solidFill>
                          <a:schemeClr val="tx1"/>
                        </a:solidFill>
                        <a:latin typeface="+mn-lt"/>
                        <a:ea typeface="+mn-ea"/>
                        <a:cs typeface="+mn-cs"/>
                      </a:endParaRPr>
                    </a:p>
                  </a:txBody>
                  <a:tcPr marL="98341" marR="98341" marT="49171" marB="49171"/>
                </a:tc>
                <a:extLst>
                  <a:ext uri="{0D108BD9-81ED-4DB2-BD59-A6C34878D82A}">
                    <a16:rowId xmlns:a16="http://schemas.microsoft.com/office/drawing/2014/main" val="10002"/>
                  </a:ext>
                </a:extLst>
              </a:tr>
              <a:tr h="482600">
                <a:tc>
                  <a:txBody>
                    <a:bodyPr/>
                    <a:lstStyle/>
                    <a:p>
                      <a:r>
                        <a:rPr lang="en-US" sz="2000" dirty="0"/>
                        <a:t>Grade 2</a:t>
                      </a:r>
                    </a:p>
                  </a:txBody>
                  <a:tcPr marL="98341" marR="98341" marT="49171" marB="49171"/>
                </a:tc>
                <a:tc>
                  <a:txBody>
                    <a:bodyPr/>
                    <a:lstStyle/>
                    <a:p>
                      <a:r>
                        <a:rPr lang="en-US" sz="2000" dirty="0"/>
                        <a:t>People Working Together</a:t>
                      </a:r>
                    </a:p>
                  </a:txBody>
                  <a:tcPr marL="98341" marR="98341" marT="49171" marB="49171"/>
                </a:tc>
                <a:extLst>
                  <a:ext uri="{0D108BD9-81ED-4DB2-BD59-A6C34878D82A}">
                    <a16:rowId xmlns:a16="http://schemas.microsoft.com/office/drawing/2014/main" val="10003"/>
                  </a:ext>
                </a:extLst>
              </a:tr>
              <a:tr h="482600">
                <a:tc>
                  <a:txBody>
                    <a:bodyPr/>
                    <a:lstStyle/>
                    <a:p>
                      <a:r>
                        <a:rPr lang="en-US" sz="2000" dirty="0"/>
                        <a:t>Grade 3</a:t>
                      </a:r>
                    </a:p>
                  </a:txBody>
                  <a:tcPr marL="98341" marR="98341" marT="49171" marB="49171"/>
                </a:tc>
                <a:tc>
                  <a:txBody>
                    <a:bodyPr/>
                    <a:lstStyle/>
                    <a:p>
                      <a:r>
                        <a:rPr lang="en-US" sz="2000" dirty="0"/>
                        <a:t>Communities: Past and Present, Near and Far</a:t>
                      </a:r>
                    </a:p>
                  </a:txBody>
                  <a:tcPr marL="98341" marR="98341" marT="49171" marB="49171"/>
                </a:tc>
                <a:extLst>
                  <a:ext uri="{0D108BD9-81ED-4DB2-BD59-A6C34878D82A}">
                    <a16:rowId xmlns:a16="http://schemas.microsoft.com/office/drawing/2014/main" val="10004"/>
                  </a:ext>
                </a:extLst>
              </a:tr>
              <a:tr h="482600">
                <a:tc>
                  <a:txBody>
                    <a:bodyPr/>
                    <a:lstStyle/>
                    <a:p>
                      <a:r>
                        <a:rPr lang="en-US" sz="2000" dirty="0"/>
                        <a:t>Grade 4</a:t>
                      </a:r>
                      <a:endParaRPr lang="en-US" sz="2000" dirty="0">
                        <a:solidFill>
                          <a:srgbClr val="00B0F0"/>
                        </a:solidFill>
                      </a:endParaRPr>
                    </a:p>
                  </a:txBody>
                  <a:tcPr marL="98341" marR="98341" marT="49171" marB="49171"/>
                </a:tc>
                <a:tc>
                  <a:txBody>
                    <a:bodyPr/>
                    <a:lstStyle/>
                    <a:p>
                      <a:r>
                        <a:rPr lang="en-US" sz="2000" dirty="0"/>
                        <a:t>Ohio</a:t>
                      </a:r>
                      <a:r>
                        <a:rPr lang="en-US" sz="2000" baseline="0" dirty="0"/>
                        <a:t> in the United States</a:t>
                      </a:r>
                      <a:endParaRPr lang="en-US" sz="2000" dirty="0">
                        <a:solidFill>
                          <a:schemeClr val="tx1"/>
                        </a:solidFill>
                        <a:latin typeface="+mn-lt"/>
                        <a:ea typeface="+mn-ea"/>
                        <a:cs typeface="+mn-cs"/>
                      </a:endParaRPr>
                    </a:p>
                  </a:txBody>
                  <a:tcPr marL="98341" marR="98341" marT="49171" marB="49171"/>
                </a:tc>
                <a:extLst>
                  <a:ext uri="{0D108BD9-81ED-4DB2-BD59-A6C34878D82A}">
                    <a16:rowId xmlns:a16="http://schemas.microsoft.com/office/drawing/2014/main" val="10005"/>
                  </a:ext>
                </a:extLst>
              </a:tr>
              <a:tr h="482600">
                <a:tc>
                  <a:txBody>
                    <a:bodyPr/>
                    <a:lstStyle/>
                    <a:p>
                      <a:r>
                        <a:rPr lang="en-US" sz="2000" dirty="0"/>
                        <a:t>Grade 5</a:t>
                      </a:r>
                      <a:endParaRPr lang="en-US" sz="2000" dirty="0">
                        <a:solidFill>
                          <a:srgbClr val="00B0F0"/>
                        </a:solidFill>
                      </a:endParaRPr>
                    </a:p>
                  </a:txBody>
                  <a:tcPr marL="98341" marR="98341" marT="49171" marB="4917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Regions and People of the Western</a:t>
                      </a:r>
                      <a:r>
                        <a:rPr lang="en-US" sz="2000" baseline="0" dirty="0"/>
                        <a:t> Hemisphere</a:t>
                      </a:r>
                      <a:endParaRPr lang="en-US" sz="2000" dirty="0">
                        <a:solidFill>
                          <a:srgbClr val="00B0F0"/>
                        </a:solidFill>
                        <a:latin typeface="+mn-lt"/>
                        <a:ea typeface="+mn-ea"/>
                        <a:cs typeface="+mn-cs"/>
                      </a:endParaRPr>
                    </a:p>
                  </a:txBody>
                  <a:tcPr marL="98341" marR="98341" marT="49171" marB="49171"/>
                </a:tc>
                <a:extLst>
                  <a:ext uri="{0D108BD9-81ED-4DB2-BD59-A6C34878D82A}">
                    <a16:rowId xmlns:a16="http://schemas.microsoft.com/office/drawing/2014/main" val="10006"/>
                  </a:ext>
                </a:extLst>
              </a:tr>
              <a:tr h="482600">
                <a:tc>
                  <a:txBody>
                    <a:bodyPr/>
                    <a:lstStyle/>
                    <a:p>
                      <a:r>
                        <a:rPr lang="en-US" sz="2000" dirty="0"/>
                        <a:t>Grade 6</a:t>
                      </a:r>
                      <a:endParaRPr lang="en-US" sz="2000" dirty="0">
                        <a:solidFill>
                          <a:srgbClr val="00B0F0"/>
                        </a:solidFill>
                      </a:endParaRPr>
                    </a:p>
                  </a:txBody>
                  <a:tcPr marL="98341" marR="98341" marT="49171" marB="4917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Regions and People of the Eastern </a:t>
                      </a:r>
                      <a:r>
                        <a:rPr lang="en-US" sz="2000" baseline="0" dirty="0"/>
                        <a:t>Hemisphere</a:t>
                      </a:r>
                      <a:endParaRPr lang="en-US" sz="2000" dirty="0">
                        <a:solidFill>
                          <a:srgbClr val="00B0F0"/>
                        </a:solidFill>
                        <a:latin typeface="+mn-lt"/>
                        <a:ea typeface="+mn-ea"/>
                        <a:cs typeface="+mn-cs"/>
                      </a:endParaRPr>
                    </a:p>
                  </a:txBody>
                  <a:tcPr marL="98341" marR="98341" marT="49171" marB="49171"/>
                </a:tc>
                <a:extLst>
                  <a:ext uri="{0D108BD9-81ED-4DB2-BD59-A6C34878D82A}">
                    <a16:rowId xmlns:a16="http://schemas.microsoft.com/office/drawing/2014/main" val="10007"/>
                  </a:ext>
                </a:extLst>
              </a:tr>
              <a:tr h="482600">
                <a:tc>
                  <a:txBody>
                    <a:bodyPr/>
                    <a:lstStyle/>
                    <a:p>
                      <a:r>
                        <a:rPr lang="en-US" sz="2000" dirty="0"/>
                        <a:t>Grade 7</a:t>
                      </a:r>
                    </a:p>
                  </a:txBody>
                  <a:tcPr marL="98341" marR="98341" marT="49171" marB="49171"/>
                </a:tc>
                <a:tc>
                  <a:txBody>
                    <a:bodyPr/>
                    <a:lstStyle/>
                    <a:p>
                      <a:r>
                        <a:rPr lang="en-US" sz="2000" kern="1200" dirty="0"/>
                        <a:t>World Studies from 750 BC to 1600 AD: Ancient Greece</a:t>
                      </a:r>
                      <a:r>
                        <a:rPr lang="en-US" sz="2000" kern="1200" baseline="0" dirty="0"/>
                        <a:t> </a:t>
                      </a:r>
                      <a:r>
                        <a:rPr lang="en-US" sz="2000" kern="1200" dirty="0"/>
                        <a:t>to the First Global Age </a:t>
                      </a:r>
                      <a:endParaRPr lang="en-US" sz="2000" b="0" i="0" dirty="0"/>
                    </a:p>
                  </a:txBody>
                  <a:tcPr marL="98341" marR="98341" marT="49171" marB="49171"/>
                </a:tc>
                <a:extLst>
                  <a:ext uri="{0D108BD9-81ED-4DB2-BD59-A6C34878D82A}">
                    <a16:rowId xmlns:a16="http://schemas.microsoft.com/office/drawing/2014/main" val="10008"/>
                  </a:ext>
                </a:extLst>
              </a:tr>
              <a:tr h="482600">
                <a:tc>
                  <a:txBody>
                    <a:bodyPr/>
                    <a:lstStyle/>
                    <a:p>
                      <a:r>
                        <a:rPr lang="en-US" sz="2000" dirty="0"/>
                        <a:t>Grade 8</a:t>
                      </a:r>
                    </a:p>
                  </a:txBody>
                  <a:tcPr marL="98341" marR="98341" marT="49171" marB="49171"/>
                </a:tc>
                <a:tc>
                  <a:txBody>
                    <a:bodyPr/>
                    <a:lstStyle/>
                    <a:p>
                      <a:r>
                        <a:rPr lang="en-US" sz="2000" dirty="0"/>
                        <a:t>U.S. Studies from 1492 to 1877: Exploration through Reconstruction</a:t>
                      </a:r>
                      <a:endParaRPr lang="en-US" sz="2000" dirty="0">
                        <a:solidFill>
                          <a:schemeClr val="tx1"/>
                        </a:solidFill>
                        <a:latin typeface="+mn-lt"/>
                        <a:ea typeface="+mn-ea"/>
                        <a:cs typeface="+mn-cs"/>
                      </a:endParaRPr>
                    </a:p>
                  </a:txBody>
                  <a:tcPr marL="98341" marR="98341" marT="49171" marB="49171"/>
                </a:tc>
                <a:extLst>
                  <a:ext uri="{0D108BD9-81ED-4DB2-BD59-A6C34878D82A}">
                    <a16:rowId xmlns:a16="http://schemas.microsoft.com/office/drawing/2014/main" val="10009"/>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82000" cy="830997"/>
          </a:xfrm>
        </p:spPr>
        <p:txBody>
          <a:bodyPr>
            <a:normAutofit fontScale="90000"/>
          </a:bodyPr>
          <a:lstStyle/>
          <a:p>
            <a:r>
              <a:rPr lang="en-US" sz="3200" b="1" dirty="0">
                <a:solidFill>
                  <a:srgbClr val="C00000"/>
                </a:solidFill>
              </a:rPr>
              <a:t>Social Studies Academic Content Standards Format</a:t>
            </a:r>
          </a:p>
        </p:txBody>
      </p:sp>
      <p:pic>
        <p:nvPicPr>
          <p:cNvPr id="1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99" b="10414"/>
          <a:stretch/>
        </p:blipFill>
        <p:spPr bwMode="auto">
          <a:xfrm>
            <a:off x="76199" y="1219200"/>
            <a:ext cx="8991601"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ular Callout 13"/>
          <p:cNvSpPr/>
          <p:nvPr/>
        </p:nvSpPr>
        <p:spPr bwMode="auto">
          <a:xfrm>
            <a:off x="0" y="990600"/>
            <a:ext cx="1714500" cy="381000"/>
          </a:xfrm>
          <a:prstGeom prst="wedgeRoundRectCallout">
            <a:avLst>
              <a:gd name="adj1" fmla="val 55815"/>
              <a:gd name="adj2" fmla="val 212998"/>
              <a:gd name="adj3" fmla="val 16667"/>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a:solidFill>
                  <a:srgbClr val="FFFFFF"/>
                </a:solidFill>
                <a:effectLst>
                  <a:outerShdw blurRad="38100" dist="38100" dir="2700000" algn="tl">
                    <a:srgbClr val="000000">
                      <a:alpha val="43137"/>
                    </a:srgbClr>
                  </a:outerShdw>
                </a:effectLst>
              </a:rPr>
              <a:t>Themes</a:t>
            </a:r>
          </a:p>
        </p:txBody>
      </p:sp>
      <p:sp>
        <p:nvSpPr>
          <p:cNvPr id="15" name="Rounded Rectangular Callout 14"/>
          <p:cNvSpPr/>
          <p:nvPr/>
        </p:nvSpPr>
        <p:spPr bwMode="auto">
          <a:xfrm>
            <a:off x="6629400" y="990600"/>
            <a:ext cx="1989158" cy="775618"/>
          </a:xfrm>
          <a:prstGeom prst="wedgeRoundRectCallout">
            <a:avLst>
              <a:gd name="adj1" fmla="val -126545"/>
              <a:gd name="adj2" fmla="val 95968"/>
              <a:gd name="adj3" fmla="val 16667"/>
            </a:avLst>
          </a:prstGeom>
          <a:solidFill>
            <a:schemeClr val="accent6">
              <a:lumMod val="40000"/>
              <a:lumOff val="6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a:solidFill>
                  <a:srgbClr val="FFFFFF"/>
                </a:solidFill>
                <a:effectLst>
                  <a:outerShdw blurRad="38100" dist="38100" dir="2700000" algn="tl">
                    <a:srgbClr val="000000">
                      <a:alpha val="43137"/>
                    </a:srgbClr>
                  </a:outerShdw>
                </a:effectLst>
              </a:rPr>
              <a:t>Grade</a:t>
            </a:r>
          </a:p>
          <a:p>
            <a:pPr algn="ctr" defTabSz="914099" fontAlgn="base">
              <a:spcBef>
                <a:spcPct val="0"/>
              </a:spcBef>
              <a:spcAft>
                <a:spcPct val="0"/>
              </a:spcAft>
            </a:pPr>
            <a:r>
              <a:rPr lang="en-US" dirty="0">
                <a:solidFill>
                  <a:srgbClr val="FFFFFF"/>
                </a:solidFill>
                <a:effectLst>
                  <a:outerShdw blurRad="38100" dist="38100" dir="2700000" algn="tl">
                    <a:srgbClr val="000000">
                      <a:alpha val="43137"/>
                    </a:srgbClr>
                  </a:outerShdw>
                </a:effectLst>
              </a:rPr>
              <a:t>Descriptions</a:t>
            </a:r>
          </a:p>
        </p:txBody>
      </p:sp>
      <p:sp>
        <p:nvSpPr>
          <p:cNvPr id="17" name="Rounded Rectangular Callout 16"/>
          <p:cNvSpPr/>
          <p:nvPr/>
        </p:nvSpPr>
        <p:spPr bwMode="auto">
          <a:xfrm>
            <a:off x="47370" y="4697929"/>
            <a:ext cx="1981200" cy="457200"/>
          </a:xfrm>
          <a:prstGeom prst="wedgeRoundRectCallout">
            <a:avLst>
              <a:gd name="adj1" fmla="val -4645"/>
              <a:gd name="adj2" fmla="val -222857"/>
              <a:gd name="adj3" fmla="val 16667"/>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a:solidFill>
                  <a:srgbClr val="FFFFFF"/>
                </a:solidFill>
                <a:effectLst>
                  <a:outerShdw blurRad="38100" dist="38100" dir="2700000" algn="tl">
                    <a:srgbClr val="000000">
                      <a:alpha val="43137"/>
                    </a:srgbClr>
                  </a:outerShdw>
                </a:effectLst>
              </a:rPr>
              <a:t>Strands</a:t>
            </a:r>
          </a:p>
        </p:txBody>
      </p:sp>
      <p:sp>
        <p:nvSpPr>
          <p:cNvPr id="18" name="Rounded Rectangular Callout 17"/>
          <p:cNvSpPr/>
          <p:nvPr/>
        </p:nvSpPr>
        <p:spPr bwMode="auto">
          <a:xfrm>
            <a:off x="6400800" y="5334000"/>
            <a:ext cx="2133600" cy="838200"/>
          </a:xfrm>
          <a:prstGeom prst="wedgeRoundRectCallout">
            <a:avLst>
              <a:gd name="adj1" fmla="val -112583"/>
              <a:gd name="adj2" fmla="val -240269"/>
              <a:gd name="adj3"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a:solidFill>
                  <a:srgbClr val="FFFFFF"/>
                </a:solidFill>
                <a:effectLst>
                  <a:outerShdw blurRad="38100" dist="38100" dir="2700000" algn="tl">
                    <a:srgbClr val="000000">
                      <a:alpha val="43137"/>
                    </a:srgbClr>
                  </a:outerShdw>
                </a:effectLst>
              </a:rPr>
              <a:t>Content Statements</a:t>
            </a:r>
          </a:p>
        </p:txBody>
      </p:sp>
      <p:sp>
        <p:nvSpPr>
          <p:cNvPr id="19" name="Rounded Rectangular Callout 18"/>
          <p:cNvSpPr/>
          <p:nvPr/>
        </p:nvSpPr>
        <p:spPr bwMode="auto">
          <a:xfrm>
            <a:off x="3505200" y="4763734"/>
            <a:ext cx="1828800" cy="469900"/>
          </a:xfrm>
          <a:prstGeom prst="wedgeRoundRectCallout">
            <a:avLst>
              <a:gd name="adj1" fmla="val -94129"/>
              <a:gd name="adj2" fmla="val -375933"/>
              <a:gd name="adj3" fmla="val 16667"/>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a:solidFill>
                  <a:srgbClr val="FFFFFF"/>
                </a:solidFill>
                <a:effectLst>
                  <a:outerShdw blurRad="38100" dist="38100" dir="2700000" algn="tl">
                    <a:srgbClr val="000000">
                      <a:alpha val="43137"/>
                    </a:srgbClr>
                  </a:outerShdw>
                </a:effectLst>
              </a:rPr>
              <a:t>Skills</a:t>
            </a:r>
          </a:p>
        </p:txBody>
      </p:sp>
    </p:spTree>
    <p:extLst>
      <p:ext uri="{BB962C8B-B14F-4D97-AF65-F5344CB8AC3E}">
        <p14:creationId xmlns:p14="http://schemas.microsoft.com/office/powerpoint/2010/main" val="9205254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7" grpId="0" animBg="1"/>
      <p:bldP spid="17" grpId="1" animBg="1"/>
      <p:bldP spid="18" grpId="0" animBg="1"/>
      <p:bldP spid="18" grpId="1" animBg="1"/>
      <p:bldP spid="19" grpId="0" animBg="1"/>
      <p:bldP spid="1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pPr>
              <a:defRPr/>
            </a:pPr>
            <a:r>
              <a:rPr lang="en-US" dirty="0">
                <a:solidFill>
                  <a:srgbClr val="C00000"/>
                </a:solidFill>
                <a:effectLst>
                  <a:outerShdw blurRad="38100" dist="38100" dir="2700000" algn="tl">
                    <a:srgbClr val="000000">
                      <a:alpha val="43137"/>
                    </a:srgbClr>
                  </a:outerShdw>
                </a:effectLst>
              </a:rPr>
              <a:t>Assessment Grants</a:t>
            </a:r>
          </a:p>
        </p:txBody>
      </p:sp>
      <p:sp>
        <p:nvSpPr>
          <p:cNvPr id="5" name="Content Placeholder 4"/>
          <p:cNvSpPr>
            <a:spLocks noGrp="1"/>
          </p:cNvSpPr>
          <p:nvPr>
            <p:ph idx="1"/>
          </p:nvPr>
        </p:nvSpPr>
        <p:spPr>
          <a:xfrm>
            <a:off x="609599" y="2133600"/>
            <a:ext cx="4656083" cy="3886200"/>
          </a:xfrm>
        </p:spPr>
        <p:txBody>
          <a:bodyPr anchor="t">
            <a:normAutofit/>
          </a:bodyPr>
          <a:lstStyle/>
          <a:p>
            <a:pPr marL="0" indent="0">
              <a:spcAft>
                <a:spcPts val="1200"/>
              </a:spcAft>
              <a:buNone/>
            </a:pPr>
            <a:r>
              <a:rPr lang="en-US" sz="3000" dirty="0">
                <a:solidFill>
                  <a:schemeClr val="accent2">
                    <a:lumMod val="75000"/>
                  </a:schemeClr>
                </a:solidFill>
              </a:rPr>
              <a:t>In September 2010, the U.S. Department of Education awarded two grants to develop </a:t>
            </a:r>
            <a:r>
              <a:rPr lang="en-US" sz="3000" b="1" dirty="0">
                <a:solidFill>
                  <a:srgbClr val="C00000"/>
                </a:solidFill>
              </a:rPr>
              <a:t>common assessments aligned to standards.</a:t>
            </a:r>
          </a:p>
          <a:p>
            <a:pPr marL="0" indent="0">
              <a:buNone/>
            </a:pPr>
            <a:r>
              <a:rPr lang="en-US" sz="3000" dirty="0">
                <a:solidFill>
                  <a:schemeClr val="accent2">
                    <a:lumMod val="75000"/>
                  </a:schemeClr>
                </a:solidFill>
              </a:rPr>
              <a:t>The recipients were…</a:t>
            </a:r>
          </a:p>
        </p:txBody>
      </p:sp>
      <p:pic>
        <p:nvPicPr>
          <p:cNvPr id="6"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t="-1" b="19830"/>
          <a:stretch/>
        </p:blipFill>
        <p:spPr bwMode="auto">
          <a:xfrm>
            <a:off x="4953000" y="1814848"/>
            <a:ext cx="3611837" cy="4343400"/>
          </a:xfrm>
          <a:prstGeom prst="rect">
            <a:avLst/>
          </a:prstGeom>
          <a:noFill/>
          <a:ln w="9525">
            <a:noFill/>
            <a:miter lim="800000"/>
            <a:headEnd/>
            <a:tailEnd/>
          </a:ln>
          <a:effectLst>
            <a:softEdge rad="112500"/>
          </a:effectLst>
        </p:spPr>
      </p:pic>
    </p:spTree>
    <p:extLst>
      <p:ext uri="{BB962C8B-B14F-4D97-AF65-F5344CB8AC3E}">
        <p14:creationId xmlns:p14="http://schemas.microsoft.com/office/powerpoint/2010/main" val="83735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685800" y="304800"/>
            <a:ext cx="7772400" cy="1143000"/>
          </a:xfrm>
        </p:spPr>
        <p:txBody>
          <a:bodyPr/>
          <a:lstStyle/>
          <a:p>
            <a:r>
              <a:rPr lang="en-US" sz="4000" b="1" dirty="0">
                <a:solidFill>
                  <a:srgbClr val="C00000"/>
                </a:solidFill>
                <a:cs typeface="Times New Roman" pitchFamily="18" charset="0"/>
              </a:rPr>
              <a:t>High School Course Syllabi</a:t>
            </a:r>
          </a:p>
        </p:txBody>
      </p:sp>
      <p:sp>
        <p:nvSpPr>
          <p:cNvPr id="83970" name="Rectangle 3"/>
          <p:cNvSpPr>
            <a:spLocks noGrp="1" noChangeArrowheads="1"/>
          </p:cNvSpPr>
          <p:nvPr>
            <p:ph idx="1"/>
          </p:nvPr>
        </p:nvSpPr>
        <p:spPr>
          <a:xfrm>
            <a:off x="914400" y="1600200"/>
            <a:ext cx="7772400" cy="1600200"/>
          </a:xfrm>
        </p:spPr>
        <p:txBody>
          <a:bodyPr/>
          <a:lstStyle/>
          <a:p>
            <a:pPr>
              <a:buFontTx/>
              <a:buNone/>
            </a:pPr>
            <a:r>
              <a:rPr lang="en-US" sz="2800" u="sng" dirty="0">
                <a:solidFill>
                  <a:schemeClr val="accent2"/>
                </a:solidFill>
                <a:cs typeface="Times New Roman" pitchFamily="18" charset="0"/>
              </a:rPr>
              <a:t>Required</a:t>
            </a:r>
            <a:r>
              <a:rPr lang="en-US" sz="2800" dirty="0">
                <a:cs typeface="Times New Roman" pitchFamily="18" charset="0"/>
              </a:rPr>
              <a:t> for graduation </a:t>
            </a:r>
            <a:r>
              <a:rPr lang="en-US" sz="2000" dirty="0">
                <a:cs typeface="Times New Roman" pitchFamily="18" charset="0"/>
              </a:rPr>
              <a:t>(Ohio Revised Code)</a:t>
            </a:r>
          </a:p>
          <a:p>
            <a:r>
              <a:rPr lang="en-US" sz="2800" dirty="0">
                <a:cs typeface="Times New Roman" pitchFamily="18" charset="0"/>
              </a:rPr>
              <a:t>American History</a:t>
            </a:r>
          </a:p>
          <a:p>
            <a:r>
              <a:rPr lang="en-US" sz="2800" dirty="0">
                <a:cs typeface="Times New Roman" pitchFamily="18" charset="0"/>
              </a:rPr>
              <a:t>American Government</a:t>
            </a:r>
            <a:endParaRPr lang="en-US" sz="2800" i="1" dirty="0">
              <a:cs typeface="Times New Roman" pitchFamily="18" charset="0"/>
            </a:endParaRPr>
          </a:p>
        </p:txBody>
      </p:sp>
      <p:pic>
        <p:nvPicPr>
          <p:cNvPr id="2056" name="Picture 8" descr="C:\Users\Virginia.Ressa\AppData\Local\Microsoft\Windows\Temporary Internet Files\Content.IE5\XRPRLAJ2\MP900439392[1].jpg"/>
          <p:cNvPicPr>
            <a:picLocks noChangeAspect="1" noChangeArrowheads="1"/>
          </p:cNvPicPr>
          <p:nvPr/>
        </p:nvPicPr>
        <p:blipFill>
          <a:blip r:embed="rId3" cstate="print"/>
          <a:srcRect/>
          <a:stretch>
            <a:fillRect/>
          </a:stretch>
        </p:blipFill>
        <p:spPr bwMode="auto">
          <a:xfrm rot="482692">
            <a:off x="6048920" y="2203859"/>
            <a:ext cx="2209800" cy="1660507"/>
          </a:xfrm>
          <a:prstGeom prst="rect">
            <a:avLst/>
          </a:prstGeom>
          <a:noFill/>
        </p:spPr>
      </p:pic>
      <p:pic>
        <p:nvPicPr>
          <p:cNvPr id="2071" name="Picture 23" descr="C:\Users\Virginia.Ressa\AppData\Local\Microsoft\Windows\Temporary Internet Files\Content.IE5\GMB2QDEQ\MC900434871[1].png"/>
          <p:cNvPicPr>
            <a:picLocks noChangeAspect="1" noChangeArrowheads="1"/>
          </p:cNvPicPr>
          <p:nvPr/>
        </p:nvPicPr>
        <p:blipFill>
          <a:blip r:embed="rId4" cstate="print"/>
          <a:srcRect/>
          <a:stretch>
            <a:fillRect/>
          </a:stretch>
        </p:blipFill>
        <p:spPr bwMode="auto">
          <a:xfrm rot="21329000">
            <a:off x="588148" y="4626748"/>
            <a:ext cx="1447514" cy="1447514"/>
          </a:xfrm>
          <a:prstGeom prst="rect">
            <a:avLst/>
          </a:prstGeom>
          <a:noFill/>
          <a:effectLst>
            <a:outerShdw blurRad="76200" dir="13500000" sy="23000" kx="1200000" algn="br" rotWithShape="0">
              <a:prstClr val="black">
                <a:alpha val="20000"/>
              </a:prstClr>
            </a:outerShdw>
          </a:effectLst>
        </p:spPr>
      </p:pic>
      <p:sp>
        <p:nvSpPr>
          <p:cNvPr id="29" name="Rectangle 28"/>
          <p:cNvSpPr/>
          <p:nvPr/>
        </p:nvSpPr>
        <p:spPr>
          <a:xfrm>
            <a:off x="2590800" y="3505200"/>
            <a:ext cx="7086600" cy="2806922"/>
          </a:xfrm>
          <a:prstGeom prst="rect">
            <a:avLst/>
          </a:prstGeom>
        </p:spPr>
        <p:txBody>
          <a:bodyPr wrap="square">
            <a:spAutoFit/>
          </a:bodyPr>
          <a:lstStyle/>
          <a:p>
            <a:pPr marL="393700" lvl="0" indent="-342900">
              <a:lnSpc>
                <a:spcPct val="150000"/>
              </a:lnSpc>
              <a:spcBef>
                <a:spcPct val="20000"/>
              </a:spcBef>
            </a:pPr>
            <a:r>
              <a:rPr lang="en-US" sz="2800" u="sng" kern="0" dirty="0">
                <a:solidFill>
                  <a:srgbClr val="333399"/>
                </a:solidFill>
                <a:latin typeface="Arial"/>
                <a:cs typeface="Times New Roman" pitchFamily="18" charset="0"/>
              </a:rPr>
              <a:t>Electives</a:t>
            </a:r>
          </a:p>
          <a:p>
            <a:pPr marL="393700" lvl="0" indent="-342900">
              <a:spcBef>
                <a:spcPct val="20000"/>
              </a:spcBef>
              <a:buFontTx/>
              <a:buChar char="•"/>
            </a:pPr>
            <a:r>
              <a:rPr lang="en-US" sz="2800" kern="0" dirty="0">
                <a:solidFill>
                  <a:srgbClr val="000000"/>
                </a:solidFill>
                <a:latin typeface="Arial"/>
                <a:cs typeface="Times New Roman" pitchFamily="18" charset="0"/>
              </a:rPr>
              <a:t>Modern World History</a:t>
            </a:r>
          </a:p>
          <a:p>
            <a:pPr marL="393700" lvl="0" indent="-342900">
              <a:spcBef>
                <a:spcPct val="20000"/>
              </a:spcBef>
              <a:buFontTx/>
              <a:buChar char="•"/>
            </a:pPr>
            <a:r>
              <a:rPr lang="en-US" sz="2800" kern="0" dirty="0">
                <a:solidFill>
                  <a:srgbClr val="000000"/>
                </a:solidFill>
                <a:latin typeface="Arial"/>
                <a:cs typeface="Times New Roman" pitchFamily="18" charset="0"/>
              </a:rPr>
              <a:t>Economics and Financial Literacy </a:t>
            </a:r>
          </a:p>
          <a:p>
            <a:pPr marL="393700" lvl="0" indent="-342900">
              <a:spcBef>
                <a:spcPct val="20000"/>
              </a:spcBef>
              <a:buFontTx/>
              <a:buChar char="•"/>
            </a:pPr>
            <a:r>
              <a:rPr lang="en-US" sz="2800" kern="0" dirty="0">
                <a:solidFill>
                  <a:srgbClr val="000000"/>
                </a:solidFill>
                <a:latin typeface="Arial"/>
                <a:cs typeface="Times New Roman" pitchFamily="18" charset="0"/>
              </a:rPr>
              <a:t>Contemporary World Issues</a:t>
            </a:r>
          </a:p>
          <a:p>
            <a:pPr marL="393700" lvl="0" indent="-342900">
              <a:spcBef>
                <a:spcPct val="20000"/>
              </a:spcBef>
              <a:buFontTx/>
              <a:buChar char="•"/>
            </a:pPr>
            <a:r>
              <a:rPr lang="en-US" sz="2800" kern="0" dirty="0">
                <a:solidFill>
                  <a:srgbClr val="000000"/>
                </a:solidFill>
                <a:latin typeface="Arial"/>
                <a:cs typeface="Times New Roman" pitchFamily="18" charset="0"/>
              </a:rPr>
              <a:t>World Geography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3970">
                                            <p:txEl>
                                              <p:pRg st="0" end="0"/>
                                            </p:txEl>
                                          </p:spTgt>
                                        </p:tgtEl>
                                        <p:attrNameLst>
                                          <p:attrName>style.visibility</p:attrName>
                                        </p:attrNameLst>
                                      </p:cBhvr>
                                      <p:to>
                                        <p:strVal val="visible"/>
                                      </p:to>
                                    </p:set>
                                    <p:animEffect transition="in" filter="fade">
                                      <p:cBhvr>
                                        <p:cTn id="7" dur="1000"/>
                                        <p:tgtEl>
                                          <p:spTgt spid="83970">
                                            <p:txEl>
                                              <p:pRg st="0" end="0"/>
                                            </p:txEl>
                                          </p:spTgt>
                                        </p:tgtEl>
                                      </p:cBhvr>
                                    </p:animEffect>
                                    <p:anim calcmode="lin" valueType="num">
                                      <p:cBhvr>
                                        <p:cTn id="8" dur="1000" fill="hold"/>
                                        <p:tgtEl>
                                          <p:spTgt spid="8397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397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6"/>
                                        </p:tgtEl>
                                        <p:attrNameLst>
                                          <p:attrName>style.visibility</p:attrName>
                                        </p:attrNameLst>
                                      </p:cBhvr>
                                      <p:to>
                                        <p:strVal val="visible"/>
                                      </p:to>
                                    </p:set>
                                    <p:animEffect transition="in" filter="fade">
                                      <p:cBhvr>
                                        <p:cTn id="12" dur="1000"/>
                                        <p:tgtEl>
                                          <p:spTgt spid="2056"/>
                                        </p:tgtEl>
                                      </p:cBhvr>
                                    </p:animEffect>
                                    <p:anim calcmode="lin" valueType="num">
                                      <p:cBhvr>
                                        <p:cTn id="13" dur="1000" fill="hold"/>
                                        <p:tgtEl>
                                          <p:spTgt spid="2056"/>
                                        </p:tgtEl>
                                        <p:attrNameLst>
                                          <p:attrName>ppt_x</p:attrName>
                                        </p:attrNameLst>
                                      </p:cBhvr>
                                      <p:tavLst>
                                        <p:tav tm="0">
                                          <p:val>
                                            <p:strVal val="#ppt_x"/>
                                          </p:val>
                                        </p:tav>
                                        <p:tav tm="100000">
                                          <p:val>
                                            <p:strVal val="#ppt_x"/>
                                          </p:val>
                                        </p:tav>
                                      </p:tavLst>
                                    </p:anim>
                                    <p:anim calcmode="lin" valueType="num">
                                      <p:cBhvr>
                                        <p:cTn id="14" dur="1000" fill="hold"/>
                                        <p:tgtEl>
                                          <p:spTgt spid="205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3970">
                                            <p:txEl>
                                              <p:pRg st="1" end="1"/>
                                            </p:txEl>
                                          </p:spTgt>
                                        </p:tgtEl>
                                        <p:attrNameLst>
                                          <p:attrName>style.visibility</p:attrName>
                                        </p:attrNameLst>
                                      </p:cBhvr>
                                      <p:to>
                                        <p:strVal val="visible"/>
                                      </p:to>
                                    </p:set>
                                    <p:animEffect transition="in" filter="fade">
                                      <p:cBhvr>
                                        <p:cTn id="17" dur="1000"/>
                                        <p:tgtEl>
                                          <p:spTgt spid="83970">
                                            <p:txEl>
                                              <p:pRg st="1" end="1"/>
                                            </p:txEl>
                                          </p:spTgt>
                                        </p:tgtEl>
                                      </p:cBhvr>
                                    </p:animEffect>
                                    <p:anim calcmode="lin" valueType="num">
                                      <p:cBhvr>
                                        <p:cTn id="18" dur="1000" fill="hold"/>
                                        <p:tgtEl>
                                          <p:spTgt spid="83970">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83970">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3970">
                                            <p:txEl>
                                              <p:pRg st="2" end="2"/>
                                            </p:txEl>
                                          </p:spTgt>
                                        </p:tgtEl>
                                        <p:attrNameLst>
                                          <p:attrName>style.visibility</p:attrName>
                                        </p:attrNameLst>
                                      </p:cBhvr>
                                      <p:to>
                                        <p:strVal val="visible"/>
                                      </p:to>
                                    </p:set>
                                    <p:animEffect transition="in" filter="fade">
                                      <p:cBhvr>
                                        <p:cTn id="22" dur="1000"/>
                                        <p:tgtEl>
                                          <p:spTgt spid="83970">
                                            <p:txEl>
                                              <p:pRg st="2" end="2"/>
                                            </p:txEl>
                                          </p:spTgt>
                                        </p:tgtEl>
                                      </p:cBhvr>
                                    </p:animEffect>
                                    <p:anim calcmode="lin" valueType="num">
                                      <p:cBhvr>
                                        <p:cTn id="23" dur="1000" fill="hold"/>
                                        <p:tgtEl>
                                          <p:spTgt spid="83970">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8397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9">
                                            <p:txEl>
                                              <p:pRg st="0" end="0"/>
                                            </p:txEl>
                                          </p:spTgt>
                                        </p:tgtEl>
                                        <p:attrNameLst>
                                          <p:attrName>style.visibility</p:attrName>
                                        </p:attrNameLst>
                                      </p:cBhvr>
                                      <p:to>
                                        <p:strVal val="visible"/>
                                      </p:to>
                                    </p:set>
                                    <p:animEffect transition="in" filter="fade">
                                      <p:cBhvr>
                                        <p:cTn id="29" dur="1000"/>
                                        <p:tgtEl>
                                          <p:spTgt spid="29">
                                            <p:txEl>
                                              <p:pRg st="0" end="0"/>
                                            </p:txEl>
                                          </p:spTgt>
                                        </p:tgtEl>
                                      </p:cBhvr>
                                    </p:animEffect>
                                    <p:anim calcmode="lin" valueType="num">
                                      <p:cBhvr>
                                        <p:cTn id="30"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29">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9">
                                            <p:txEl>
                                              <p:pRg st="1" end="1"/>
                                            </p:txEl>
                                          </p:spTgt>
                                        </p:tgtEl>
                                        <p:attrNameLst>
                                          <p:attrName>style.visibility</p:attrName>
                                        </p:attrNameLst>
                                      </p:cBhvr>
                                      <p:to>
                                        <p:strVal val="visible"/>
                                      </p:to>
                                    </p:set>
                                    <p:animEffect transition="in" filter="fade">
                                      <p:cBhvr>
                                        <p:cTn id="34" dur="1000"/>
                                        <p:tgtEl>
                                          <p:spTgt spid="29">
                                            <p:txEl>
                                              <p:pRg st="1" end="1"/>
                                            </p:txEl>
                                          </p:spTgt>
                                        </p:tgtEl>
                                      </p:cBhvr>
                                    </p:animEffect>
                                    <p:anim calcmode="lin" valueType="num">
                                      <p:cBhvr>
                                        <p:cTn id="35"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9">
                                            <p:txEl>
                                              <p:pRg st="1" end="1"/>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9">
                                            <p:txEl>
                                              <p:pRg st="2" end="2"/>
                                            </p:txEl>
                                          </p:spTgt>
                                        </p:tgtEl>
                                        <p:attrNameLst>
                                          <p:attrName>style.visibility</p:attrName>
                                        </p:attrNameLst>
                                      </p:cBhvr>
                                      <p:to>
                                        <p:strVal val="visible"/>
                                      </p:to>
                                    </p:set>
                                    <p:animEffect transition="in" filter="fade">
                                      <p:cBhvr>
                                        <p:cTn id="39" dur="1000"/>
                                        <p:tgtEl>
                                          <p:spTgt spid="29">
                                            <p:txEl>
                                              <p:pRg st="2" end="2"/>
                                            </p:txEl>
                                          </p:spTgt>
                                        </p:tgtEl>
                                      </p:cBhvr>
                                    </p:animEffect>
                                    <p:anim calcmode="lin" valueType="num">
                                      <p:cBhvr>
                                        <p:cTn id="40" dur="1000" fill="hold"/>
                                        <p:tgtEl>
                                          <p:spTgt spid="2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29">
                                            <p:txEl>
                                              <p:pRg st="2" end="2"/>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9">
                                            <p:txEl>
                                              <p:pRg st="3" end="3"/>
                                            </p:txEl>
                                          </p:spTgt>
                                        </p:tgtEl>
                                        <p:attrNameLst>
                                          <p:attrName>style.visibility</p:attrName>
                                        </p:attrNameLst>
                                      </p:cBhvr>
                                      <p:to>
                                        <p:strVal val="visible"/>
                                      </p:to>
                                    </p:set>
                                    <p:animEffect transition="in" filter="fade">
                                      <p:cBhvr>
                                        <p:cTn id="44" dur="1000"/>
                                        <p:tgtEl>
                                          <p:spTgt spid="29">
                                            <p:txEl>
                                              <p:pRg st="3" end="3"/>
                                            </p:txEl>
                                          </p:spTgt>
                                        </p:tgtEl>
                                      </p:cBhvr>
                                    </p:animEffect>
                                    <p:anim calcmode="lin" valueType="num">
                                      <p:cBhvr>
                                        <p:cTn id="45"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9">
                                            <p:txEl>
                                              <p:pRg st="3" end="3"/>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9">
                                            <p:txEl>
                                              <p:pRg st="4" end="4"/>
                                            </p:txEl>
                                          </p:spTgt>
                                        </p:tgtEl>
                                        <p:attrNameLst>
                                          <p:attrName>style.visibility</p:attrName>
                                        </p:attrNameLst>
                                      </p:cBhvr>
                                      <p:to>
                                        <p:strVal val="visible"/>
                                      </p:to>
                                    </p:set>
                                    <p:animEffect transition="in" filter="fade">
                                      <p:cBhvr>
                                        <p:cTn id="49" dur="1000"/>
                                        <p:tgtEl>
                                          <p:spTgt spid="29">
                                            <p:txEl>
                                              <p:pRg st="4" end="4"/>
                                            </p:txEl>
                                          </p:spTgt>
                                        </p:tgtEl>
                                      </p:cBhvr>
                                    </p:animEffect>
                                    <p:anim calcmode="lin" valueType="num">
                                      <p:cBhvr>
                                        <p:cTn id="5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29">
                                            <p:txEl>
                                              <p:pRg st="4" end="4"/>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071"/>
                                        </p:tgtEl>
                                        <p:attrNameLst>
                                          <p:attrName>style.visibility</p:attrName>
                                        </p:attrNameLst>
                                      </p:cBhvr>
                                      <p:to>
                                        <p:strVal val="visible"/>
                                      </p:to>
                                    </p:set>
                                    <p:animEffect transition="in" filter="fade">
                                      <p:cBhvr>
                                        <p:cTn id="54" dur="1000"/>
                                        <p:tgtEl>
                                          <p:spTgt spid="2071"/>
                                        </p:tgtEl>
                                      </p:cBhvr>
                                    </p:animEffect>
                                    <p:anim calcmode="lin" valueType="num">
                                      <p:cBhvr>
                                        <p:cTn id="55" dur="1000" fill="hold"/>
                                        <p:tgtEl>
                                          <p:spTgt spid="2071"/>
                                        </p:tgtEl>
                                        <p:attrNameLst>
                                          <p:attrName>ppt_x</p:attrName>
                                        </p:attrNameLst>
                                      </p:cBhvr>
                                      <p:tavLst>
                                        <p:tav tm="0">
                                          <p:val>
                                            <p:strVal val="#ppt_x"/>
                                          </p:val>
                                        </p:tav>
                                        <p:tav tm="100000">
                                          <p:val>
                                            <p:strVal val="#ppt_x"/>
                                          </p:val>
                                        </p:tav>
                                      </p:tavLst>
                                    </p:anim>
                                    <p:anim calcmode="lin" valueType="num">
                                      <p:cBhvr>
                                        <p:cTn id="56" dur="1000" fill="hold"/>
                                        <p:tgtEl>
                                          <p:spTgt spid="20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381000" y="457200"/>
            <a:ext cx="8382000" cy="830263"/>
          </a:xfrm>
        </p:spPr>
        <p:txBody>
          <a:bodyPr>
            <a:normAutofit fontScale="90000"/>
          </a:bodyPr>
          <a:lstStyle/>
          <a:p>
            <a:pPr eaLnBrk="1" hangingPunct="1"/>
            <a:r>
              <a:rPr lang="en-US" sz="4000" b="1" dirty="0">
                <a:solidFill>
                  <a:srgbClr val="C00000"/>
                </a:solidFill>
              </a:rPr>
              <a:t>Goal 3: Create High School </a:t>
            </a:r>
            <a:br>
              <a:rPr lang="en-US" sz="4000" b="1" dirty="0">
                <a:solidFill>
                  <a:srgbClr val="C00000"/>
                </a:solidFill>
              </a:rPr>
            </a:br>
            <a:r>
              <a:rPr lang="en-US" sz="4000" b="1" dirty="0">
                <a:solidFill>
                  <a:srgbClr val="C00000"/>
                </a:solidFill>
              </a:rPr>
              <a:t>Course Syllabi</a:t>
            </a:r>
          </a:p>
        </p:txBody>
      </p:sp>
      <p:pic>
        <p:nvPicPr>
          <p:cNvPr id="1026" name="Picture 2"/>
          <p:cNvPicPr>
            <a:picLocks noChangeAspect="1" noChangeArrowheads="1"/>
          </p:cNvPicPr>
          <p:nvPr/>
        </p:nvPicPr>
        <p:blipFill>
          <a:blip r:embed="rId3" cstate="print"/>
          <a:srcRect l="23611" t="3704" r="23611" b="7407"/>
          <a:stretch>
            <a:fillRect/>
          </a:stretch>
        </p:blipFill>
        <p:spPr bwMode="auto">
          <a:xfrm>
            <a:off x="2095500" y="1524000"/>
            <a:ext cx="4953000" cy="5105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838200"/>
          </a:xfrm>
        </p:spPr>
        <p:txBody>
          <a:bodyPr/>
          <a:lstStyle/>
          <a:p>
            <a:r>
              <a:rPr lang="en-US" sz="4000" b="1" dirty="0">
                <a:solidFill>
                  <a:srgbClr val="C00000"/>
                </a:solidFill>
              </a:rPr>
              <a:t> Crosswalk Analysis Example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22547664"/>
              </p:ext>
            </p:extLst>
          </p:nvPr>
        </p:nvGraphicFramePr>
        <p:xfrm>
          <a:off x="616477" y="1600200"/>
          <a:ext cx="8146523" cy="3429000"/>
        </p:xfrm>
        <a:graphic>
          <a:graphicData uri="http://schemas.openxmlformats.org/drawingml/2006/table">
            <a:tbl>
              <a:tblPr/>
              <a:tblGrid>
                <a:gridCol w="312263">
                  <a:extLst>
                    <a:ext uri="{9D8B030D-6E8A-4147-A177-3AD203B41FA5}">
                      <a16:colId xmlns:a16="http://schemas.microsoft.com/office/drawing/2014/main" val="20000"/>
                    </a:ext>
                  </a:extLst>
                </a:gridCol>
                <a:gridCol w="189066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gridCol w="3276600">
                  <a:extLst>
                    <a:ext uri="{9D8B030D-6E8A-4147-A177-3AD203B41FA5}">
                      <a16:colId xmlns:a16="http://schemas.microsoft.com/office/drawing/2014/main" val="20003"/>
                    </a:ext>
                  </a:extLst>
                </a:gridCol>
              </a:tblGrid>
              <a:tr h="2281728">
                <a:tc rowSpan="2">
                  <a:txBody>
                    <a:bodyPr/>
                    <a:lstStyle/>
                    <a:p>
                      <a:pPr algn="ctr" fontAlgn="ctr"/>
                      <a:r>
                        <a:rPr lang="en-US" sz="1400" b="0" i="0" u="none" strike="noStrike" dirty="0">
                          <a:solidFill>
                            <a:srgbClr val="000000"/>
                          </a:solidFill>
                          <a:effectLst/>
                          <a:latin typeface="Arial"/>
                        </a:rPr>
                        <a:t>15</a:t>
                      </a:r>
                    </a:p>
                  </a:txBody>
                  <a:tcPr marL="7230" marR="7230" marT="7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en-US" sz="1400" b="0" i="0" u="none" strike="noStrike" dirty="0">
                          <a:solidFill>
                            <a:srgbClr val="333333"/>
                          </a:solidFill>
                          <a:effectLst/>
                          <a:latin typeface="Arial"/>
                        </a:rPr>
                        <a:t>The federal government uses spending, and tax policy to maintain economic stability and foster economic growth.  Regulatory actions carry economic costs and benefits.</a:t>
                      </a:r>
                    </a:p>
                  </a:txBody>
                  <a:tcPr marL="7230" marR="7230" marT="7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1" i="0" u="none" strike="noStrike" dirty="0">
                          <a:solidFill>
                            <a:srgbClr val="000000"/>
                          </a:solidFill>
                          <a:effectLst/>
                          <a:latin typeface="Arial"/>
                        </a:rPr>
                        <a:t>Grades 9-10: ECON B:</a:t>
                      </a:r>
                      <a:r>
                        <a:rPr lang="en-US" sz="1400" b="0" i="0" u="none" strike="noStrike" dirty="0">
                          <a:solidFill>
                            <a:srgbClr val="000000"/>
                          </a:solidFill>
                          <a:effectLst/>
                          <a:latin typeface="Arial"/>
                        </a:rPr>
                        <a:t> Explain how the U.S. government provides public services, redistributes income, regulates economic activity, and promotes economic growth and stability. </a:t>
                      </a:r>
                    </a:p>
                  </a:txBody>
                  <a:tcPr marL="7230" marR="7230" marT="7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rowSpan="2">
                  <a:txBody>
                    <a:bodyPr/>
                    <a:lstStyle/>
                    <a:p>
                      <a:pPr algn="l" fontAlgn="ctr"/>
                      <a:r>
                        <a:rPr lang="en-US" sz="1400" b="0" i="1" u="none" strike="noStrike" dirty="0">
                          <a:solidFill>
                            <a:srgbClr val="000000"/>
                          </a:solidFill>
                          <a:effectLst/>
                          <a:latin typeface="Arial"/>
                        </a:rPr>
                        <a:t>Some new content</a:t>
                      </a:r>
                    </a:p>
                    <a:p>
                      <a:pPr algn="l" fontAlgn="ctr"/>
                      <a:endParaRPr lang="en-US" sz="1400" b="0" i="1" u="none" strike="noStrike" baseline="0" dirty="0">
                        <a:solidFill>
                          <a:srgbClr val="000000"/>
                        </a:solidFill>
                        <a:effectLst/>
                        <a:latin typeface="Arial"/>
                      </a:endParaRPr>
                    </a:p>
                    <a:p>
                      <a:pPr algn="ctr" fontAlgn="ctr"/>
                      <a:endParaRPr lang="en-US" sz="1400" b="0" i="0" u="none" strike="noStrike" baseline="0" dirty="0">
                        <a:solidFill>
                          <a:srgbClr val="000000"/>
                        </a:solidFill>
                        <a:effectLst/>
                        <a:latin typeface="Arial"/>
                      </a:endParaRPr>
                    </a:p>
                    <a:p>
                      <a:pPr algn="just" fontAlgn="ctr"/>
                      <a:r>
                        <a:rPr lang="en-US" sz="1400" b="0" i="0" u="none" strike="noStrike" baseline="0" dirty="0">
                          <a:solidFill>
                            <a:srgbClr val="000000"/>
                          </a:solidFill>
                          <a:effectLst/>
                          <a:latin typeface="Arial"/>
                        </a:rPr>
                        <a:t>The focus is on the way federal government spending and tax (fiscal) policy is used to bring about change in the nation’s economic condition and identifying the costs and benefits of regulatory actions of government. </a:t>
                      </a:r>
                    </a:p>
                    <a:p>
                      <a:pPr algn="l" fontAlgn="ctr"/>
                      <a:endParaRPr lang="en-US" sz="1400" b="0" i="0" u="none" strike="noStrike" baseline="0" dirty="0">
                        <a:solidFill>
                          <a:srgbClr val="000000"/>
                        </a:solidFill>
                        <a:effectLst/>
                        <a:latin typeface="Arial"/>
                      </a:endParaRPr>
                    </a:p>
                  </a:txBody>
                  <a:tcPr marL="7230" marR="7230" marT="7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0"/>
                  </a:ext>
                </a:extLst>
              </a:tr>
              <a:tr h="1147272">
                <a:tc vMerge="1">
                  <a:txBody>
                    <a:bodyPr/>
                    <a:lstStyle/>
                    <a:p>
                      <a:endParaRPr lang="en-US"/>
                    </a:p>
                  </a:txBody>
                  <a:tcPr/>
                </a:tc>
                <a:tc vMerge="1">
                  <a:txBody>
                    <a:bodyPr/>
                    <a:lstStyle/>
                    <a:p>
                      <a:endParaRPr lang="en-US"/>
                    </a:p>
                  </a:txBody>
                  <a:tcPr/>
                </a:tc>
                <a:tc>
                  <a:txBody>
                    <a:bodyPr/>
                    <a:lstStyle/>
                    <a:p>
                      <a:pPr algn="l" fontAlgn="t"/>
                      <a:r>
                        <a:rPr lang="en-US" sz="1400" b="1" i="0" u="none" strike="noStrike" dirty="0">
                          <a:solidFill>
                            <a:srgbClr val="000000"/>
                          </a:solidFill>
                          <a:effectLst/>
                          <a:latin typeface="Arial"/>
                        </a:rPr>
                        <a:t>Grades 11-12, ECON D:</a:t>
                      </a:r>
                      <a:r>
                        <a:rPr lang="en-US" sz="1400" b="0" i="0" u="none" strike="noStrike" dirty="0">
                          <a:solidFill>
                            <a:srgbClr val="000000"/>
                          </a:solidFill>
                          <a:effectLst/>
                          <a:latin typeface="Arial"/>
                        </a:rPr>
                        <a:t> Analyze the role of fiscal and regulatory policies in a mixed economy.</a:t>
                      </a:r>
                    </a:p>
                  </a:txBody>
                  <a:tcPr marL="7230" marR="7230" marT="7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vMerge="1">
                  <a:txBody>
                    <a:bodyPr/>
                    <a:lstStyle/>
                    <a:p>
                      <a:endParaRPr lang="en-US"/>
                    </a:p>
                  </a:txBody>
                  <a:tcPr/>
                </a:tc>
                <a:extLst>
                  <a:ext uri="{0D108BD9-81ED-4DB2-BD59-A6C34878D82A}">
                    <a16:rowId xmlns:a16="http://schemas.microsoft.com/office/drawing/2014/main" val="10001"/>
                  </a:ext>
                </a:extLst>
              </a:tr>
            </a:tbl>
          </a:graphicData>
        </a:graphic>
      </p:graphicFrame>
      <p:sp>
        <p:nvSpPr>
          <p:cNvPr id="7" name="TextBox 6"/>
          <p:cNvSpPr txBox="1"/>
          <p:nvPr/>
        </p:nvSpPr>
        <p:spPr>
          <a:xfrm>
            <a:off x="2122524" y="1008044"/>
            <a:ext cx="4807085" cy="461665"/>
          </a:xfrm>
          <a:prstGeom prst="rect">
            <a:avLst/>
          </a:prstGeom>
          <a:noFill/>
        </p:spPr>
        <p:txBody>
          <a:bodyPr wrap="none" rtlCol="0">
            <a:spAutoFit/>
          </a:bodyPr>
          <a:lstStyle/>
          <a:p>
            <a:pPr algn="ctr"/>
            <a:r>
              <a:rPr lang="en-US" dirty="0"/>
              <a:t>Topic: </a:t>
            </a:r>
            <a:r>
              <a:rPr lang="en-US" i="1" dirty="0"/>
              <a:t>Government and the Economy</a:t>
            </a:r>
          </a:p>
        </p:txBody>
      </p:sp>
      <p:sp>
        <p:nvSpPr>
          <p:cNvPr id="5" name="TextBox 4"/>
          <p:cNvSpPr txBox="1"/>
          <p:nvPr/>
        </p:nvSpPr>
        <p:spPr>
          <a:xfrm>
            <a:off x="2286000" y="5410200"/>
            <a:ext cx="4267200" cy="369332"/>
          </a:xfrm>
          <a:prstGeom prst="rect">
            <a:avLst/>
          </a:prstGeom>
          <a:noFill/>
        </p:spPr>
        <p:txBody>
          <a:bodyPr wrap="square" rtlCol="0">
            <a:spAutoFit/>
          </a:bodyPr>
          <a:lstStyle/>
          <a:p>
            <a:r>
              <a:rPr lang="en-US" dirty="0"/>
              <a:t>Will use this document on February 28</a:t>
            </a:r>
            <a:r>
              <a:rPr lang="en-US" baseline="30000" dirty="0"/>
              <a:t>th</a:t>
            </a:r>
            <a:r>
              <a:rPr lang="en-US" dirty="0"/>
              <a:t>.</a:t>
            </a:r>
          </a:p>
        </p:txBody>
      </p:sp>
    </p:spTree>
    <p:extLst>
      <p:ext uri="{BB962C8B-B14F-4D97-AF65-F5344CB8AC3E}">
        <p14:creationId xmlns:p14="http://schemas.microsoft.com/office/powerpoint/2010/main" val="4690062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143000"/>
          </a:xfrm>
        </p:spPr>
        <p:txBody>
          <a:bodyPr>
            <a:normAutofit fontScale="90000"/>
          </a:bodyPr>
          <a:lstStyle/>
          <a:p>
            <a:r>
              <a:rPr lang="en-US" sz="3600" b="1" dirty="0">
                <a:solidFill>
                  <a:srgbClr val="C00000"/>
                </a:solidFill>
              </a:rPr>
              <a:t>Goal 4:</a:t>
            </a:r>
            <a:r>
              <a:rPr lang="en-US" sz="3600" b="1" kern="1200" dirty="0">
                <a:solidFill>
                  <a:srgbClr val="C00000"/>
                </a:solidFill>
              </a:rPr>
              <a:t> Provide Clear Progression of Content from Grade to Grade</a:t>
            </a:r>
            <a:endParaRPr lang="en-US" sz="3600" b="1" dirty="0">
              <a:solidFill>
                <a:srgbClr val="C00000"/>
              </a:solidFill>
            </a:endParaRPr>
          </a:p>
        </p:txBody>
      </p:sp>
      <p:sp>
        <p:nvSpPr>
          <p:cNvPr id="3" name="Content Placeholder 2"/>
          <p:cNvSpPr>
            <a:spLocks noGrp="1"/>
          </p:cNvSpPr>
          <p:nvPr>
            <p:ph idx="1"/>
          </p:nvPr>
        </p:nvSpPr>
        <p:spPr>
          <a:xfrm>
            <a:off x="685800" y="1676400"/>
            <a:ext cx="7772400" cy="4876800"/>
          </a:xfrm>
        </p:spPr>
        <p:txBody>
          <a:bodyPr/>
          <a:lstStyle/>
          <a:p>
            <a:pPr lvl="0">
              <a:spcBef>
                <a:spcPts val="600"/>
              </a:spcBef>
              <a:spcAft>
                <a:spcPts val="600"/>
              </a:spcAft>
              <a:buNone/>
            </a:pPr>
            <a:r>
              <a:rPr lang="en-US" sz="2000" b="1" dirty="0">
                <a:solidFill>
                  <a:srgbClr val="000000"/>
                </a:solidFill>
                <a:ea typeface="Times New Roman" pitchFamily="18" charset="0"/>
              </a:rPr>
              <a:t>Grade Four</a:t>
            </a:r>
            <a:r>
              <a:rPr lang="en-US" sz="2000" dirty="0">
                <a:solidFill>
                  <a:srgbClr val="000000"/>
                </a:solidFill>
                <a:ea typeface="Times New Roman" pitchFamily="18" charset="0"/>
              </a:rPr>
              <a:t>, Content Statement 21:</a:t>
            </a:r>
            <a:endParaRPr lang="en-US" sz="2000" dirty="0"/>
          </a:p>
          <a:p>
            <a:pPr marL="225425" lvl="1" indent="-225425" eaLnBrk="0" hangingPunct="0">
              <a:spcBef>
                <a:spcPts val="600"/>
              </a:spcBef>
              <a:spcAft>
                <a:spcPts val="600"/>
              </a:spcAft>
              <a:buFont typeface="Arial" pitchFamily="34" charset="0"/>
              <a:buChar char="•"/>
            </a:pPr>
            <a:r>
              <a:rPr lang="en-US" sz="2000" i="1" dirty="0">
                <a:ea typeface="Times New Roman" pitchFamily="18" charset="0"/>
              </a:rPr>
              <a:t>The Ohio Constitution and the U.S. Constitution separate the major responsibilities of government among three branches. </a:t>
            </a:r>
            <a:endParaRPr lang="en-US" sz="2000" dirty="0"/>
          </a:p>
          <a:p>
            <a:pPr lvl="0" eaLnBrk="0" hangingPunct="0">
              <a:spcBef>
                <a:spcPts val="600"/>
              </a:spcBef>
              <a:spcAft>
                <a:spcPts val="600"/>
              </a:spcAft>
              <a:buNone/>
            </a:pPr>
            <a:r>
              <a:rPr lang="en-US" sz="2000" b="1" dirty="0">
                <a:solidFill>
                  <a:srgbClr val="000000"/>
                </a:solidFill>
                <a:ea typeface="Times New Roman" pitchFamily="18" charset="0"/>
              </a:rPr>
              <a:t>Grade Eight</a:t>
            </a:r>
            <a:r>
              <a:rPr lang="en-US" sz="2000" dirty="0">
                <a:solidFill>
                  <a:srgbClr val="000000"/>
                </a:solidFill>
                <a:ea typeface="Times New Roman" pitchFamily="18" charset="0"/>
              </a:rPr>
              <a:t>, Content Statement 20:</a:t>
            </a:r>
            <a:endParaRPr lang="en-US" sz="2000" dirty="0"/>
          </a:p>
          <a:p>
            <a:pPr marL="225425" lvl="1" indent="-225425" eaLnBrk="0" hangingPunct="0">
              <a:spcBef>
                <a:spcPts val="600"/>
              </a:spcBef>
              <a:spcAft>
                <a:spcPts val="600"/>
              </a:spcAft>
              <a:buFont typeface="Arial" pitchFamily="34" charset="0"/>
              <a:buChar char="•"/>
            </a:pPr>
            <a:r>
              <a:rPr lang="en-US" sz="2000" i="1" dirty="0">
                <a:ea typeface="Times New Roman" pitchFamily="18" charset="0"/>
              </a:rPr>
              <a:t>The U.S. Constitution established a federal system of government, a representative democracy and a framework with separation of powers and checks and balances.</a:t>
            </a:r>
            <a:endParaRPr lang="en-US" sz="2000" dirty="0"/>
          </a:p>
          <a:p>
            <a:pPr lvl="0" eaLnBrk="0" hangingPunct="0">
              <a:spcBef>
                <a:spcPts val="600"/>
              </a:spcBef>
              <a:spcAft>
                <a:spcPts val="600"/>
              </a:spcAft>
              <a:buNone/>
            </a:pPr>
            <a:r>
              <a:rPr lang="en-US" sz="2000" b="1" dirty="0">
                <a:ea typeface="Times New Roman" pitchFamily="18" charset="0"/>
              </a:rPr>
              <a:t>High School</a:t>
            </a:r>
            <a:r>
              <a:rPr lang="en-US" sz="2000" dirty="0">
                <a:ea typeface="Times New Roman" pitchFamily="18" charset="0"/>
              </a:rPr>
              <a:t>, American Government, Content Statement 5:</a:t>
            </a:r>
            <a:endParaRPr lang="en-US" sz="2000" dirty="0"/>
          </a:p>
          <a:p>
            <a:pPr marL="225425" lvl="1" indent="-225425" eaLnBrk="0" hangingPunct="0">
              <a:spcBef>
                <a:spcPts val="600"/>
              </a:spcBef>
              <a:spcAft>
                <a:spcPts val="600"/>
              </a:spcAft>
              <a:buFont typeface="Arial" pitchFamily="34" charset="0"/>
              <a:buChar char="•"/>
            </a:pPr>
            <a:r>
              <a:rPr lang="en-US" sz="2000" i="1" dirty="0">
                <a:ea typeface="Times New Roman" pitchFamily="18" charset="0"/>
              </a:rPr>
              <a:t>As </a:t>
            </a:r>
            <a:r>
              <a:rPr lang="en-US" sz="2000" i="1" dirty="0">
                <a:solidFill>
                  <a:srgbClr val="333333"/>
                </a:solidFill>
                <a:ea typeface="Times New Roman" pitchFamily="18" charset="0"/>
              </a:rPr>
              <a:t>the supreme law of the land, the U.S. Constitution incorporates basic principles which help define the government of the United States as a federal republic including its structure, powers and relationship with the governed.  </a:t>
            </a:r>
            <a:r>
              <a:rPr lang="en-US" sz="2000" i="1" dirty="0">
                <a:ea typeface="Times New Roman" pitchFamily="18" charset="0"/>
              </a:rPr>
              <a:t> </a:t>
            </a:r>
            <a:endParaRPr lang="en-US" sz="2000"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152400" y="533400"/>
            <a:ext cx="8839200" cy="1143000"/>
          </a:xfrm>
        </p:spPr>
        <p:txBody>
          <a:bodyPr>
            <a:normAutofit fontScale="90000"/>
          </a:bodyPr>
          <a:lstStyle/>
          <a:p>
            <a:r>
              <a:rPr lang="en-US" sz="4000" b="1" dirty="0">
                <a:solidFill>
                  <a:srgbClr val="C00000"/>
                </a:solidFill>
                <a:cs typeface="Times New Roman" pitchFamily="18" charset="0"/>
              </a:rPr>
              <a:t>Goal 5: Meet the Needs of Students for the 21</a:t>
            </a:r>
            <a:r>
              <a:rPr lang="en-US" sz="4000" b="1" baseline="30000" dirty="0">
                <a:solidFill>
                  <a:srgbClr val="C00000"/>
                </a:solidFill>
                <a:cs typeface="Times New Roman" pitchFamily="18" charset="0"/>
              </a:rPr>
              <a:t>st</a:t>
            </a:r>
            <a:r>
              <a:rPr lang="en-US" sz="4000" b="1" dirty="0">
                <a:solidFill>
                  <a:srgbClr val="C00000"/>
                </a:solidFill>
                <a:cs typeface="Times New Roman" pitchFamily="18" charset="0"/>
              </a:rPr>
              <a:t> Century</a:t>
            </a:r>
          </a:p>
        </p:txBody>
      </p:sp>
      <p:sp>
        <p:nvSpPr>
          <p:cNvPr id="88066" name="Rectangle 3"/>
          <p:cNvSpPr>
            <a:spLocks noGrp="1" noChangeArrowheads="1"/>
          </p:cNvSpPr>
          <p:nvPr>
            <p:ph idx="1"/>
          </p:nvPr>
        </p:nvSpPr>
        <p:spPr>
          <a:xfrm>
            <a:off x="762000" y="2057400"/>
            <a:ext cx="7772400" cy="4038600"/>
          </a:xfrm>
        </p:spPr>
        <p:txBody>
          <a:bodyPr/>
          <a:lstStyle/>
          <a:p>
            <a:pPr marL="0" indent="0">
              <a:spcBef>
                <a:spcPts val="600"/>
              </a:spcBef>
              <a:spcAft>
                <a:spcPts val="1200"/>
              </a:spcAft>
              <a:buNone/>
            </a:pPr>
            <a:r>
              <a:rPr lang="en-US" dirty="0"/>
              <a:t>The social studies academic content standards directly address the 21</a:t>
            </a:r>
            <a:r>
              <a:rPr lang="en-US" baseline="30000" dirty="0"/>
              <a:t>st</a:t>
            </a:r>
            <a:r>
              <a:rPr lang="en-US" dirty="0"/>
              <a:t>-century themes of: </a:t>
            </a:r>
          </a:p>
          <a:p>
            <a:pPr marL="463550" indent="-463550">
              <a:spcBef>
                <a:spcPts val="600"/>
              </a:spcBef>
              <a:spcAft>
                <a:spcPts val="1200"/>
              </a:spcAft>
            </a:pPr>
            <a:r>
              <a:rPr lang="en-US" dirty="0"/>
              <a:t>Civic literacy;</a:t>
            </a:r>
          </a:p>
          <a:p>
            <a:pPr marL="463550" indent="-463550">
              <a:spcBef>
                <a:spcPts val="600"/>
              </a:spcBef>
              <a:spcAft>
                <a:spcPts val="1200"/>
              </a:spcAft>
            </a:pPr>
            <a:r>
              <a:rPr lang="en-US" dirty="0"/>
              <a:t>Financial and economic literacy; and </a:t>
            </a:r>
          </a:p>
          <a:p>
            <a:pPr marL="463550" indent="-463550">
              <a:spcBef>
                <a:spcPts val="600"/>
              </a:spcBef>
              <a:spcAft>
                <a:spcPts val="1200"/>
              </a:spcAft>
            </a:pPr>
            <a:r>
              <a:rPr lang="en-US" dirty="0"/>
              <a:t>Global awareness. </a:t>
            </a:r>
            <a:endParaRPr lang="en-US" dirty="0">
              <a:cs typeface="Times New Roman" pitchFamily="18" charset="0"/>
            </a:endParaRPr>
          </a:p>
          <a:p>
            <a:pPr>
              <a:buFontTx/>
              <a:buNone/>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8066">
                                            <p:txEl>
                                              <p:pRg st="0" end="0"/>
                                            </p:txEl>
                                          </p:spTgt>
                                        </p:tgtEl>
                                        <p:attrNameLst>
                                          <p:attrName>style.visibility</p:attrName>
                                        </p:attrNameLst>
                                      </p:cBhvr>
                                      <p:to>
                                        <p:strVal val="visible"/>
                                      </p:to>
                                    </p:set>
                                    <p:anim calcmode="lin" valueType="num">
                                      <p:cBhvr additive="base">
                                        <p:cTn id="7" dur="500" fill="hold"/>
                                        <p:tgtEl>
                                          <p:spTgt spid="880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8066">
                                            <p:txEl>
                                              <p:pRg st="1" end="1"/>
                                            </p:txEl>
                                          </p:spTgt>
                                        </p:tgtEl>
                                        <p:attrNameLst>
                                          <p:attrName>style.visibility</p:attrName>
                                        </p:attrNameLst>
                                      </p:cBhvr>
                                      <p:to>
                                        <p:strVal val="visible"/>
                                      </p:to>
                                    </p:set>
                                    <p:anim calcmode="lin" valueType="num">
                                      <p:cBhvr additive="base">
                                        <p:cTn id="13" dur="500" fill="hold"/>
                                        <p:tgtEl>
                                          <p:spTgt spid="880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80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8066">
                                            <p:txEl>
                                              <p:pRg st="2" end="2"/>
                                            </p:txEl>
                                          </p:spTgt>
                                        </p:tgtEl>
                                        <p:attrNameLst>
                                          <p:attrName>style.visibility</p:attrName>
                                        </p:attrNameLst>
                                      </p:cBhvr>
                                      <p:to>
                                        <p:strVal val="visible"/>
                                      </p:to>
                                    </p:set>
                                    <p:anim calcmode="lin" valueType="num">
                                      <p:cBhvr additive="base">
                                        <p:cTn id="19" dur="500" fill="hold"/>
                                        <p:tgtEl>
                                          <p:spTgt spid="8806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80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8066">
                                            <p:txEl>
                                              <p:pRg st="3" end="3"/>
                                            </p:txEl>
                                          </p:spTgt>
                                        </p:tgtEl>
                                        <p:attrNameLst>
                                          <p:attrName>style.visibility</p:attrName>
                                        </p:attrNameLst>
                                      </p:cBhvr>
                                      <p:to>
                                        <p:strVal val="visible"/>
                                      </p:to>
                                    </p:set>
                                    <p:anim calcmode="lin" valueType="num">
                                      <p:cBhvr additive="base">
                                        <p:cTn id="25" dur="500" fill="hold"/>
                                        <p:tgtEl>
                                          <p:spTgt spid="8806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806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nvGraphicFramePr>
        <p:xfrm>
          <a:off x="838200" y="1066800"/>
          <a:ext cx="7467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533400" y="381000"/>
            <a:ext cx="7924799" cy="762000"/>
          </a:xfrm>
        </p:spPr>
        <p:txBody>
          <a:bodyPr>
            <a:normAutofit/>
          </a:bodyPr>
          <a:lstStyle/>
          <a:p>
            <a:r>
              <a:rPr lang="en-US" sz="4400" b="1" dirty="0">
                <a:solidFill>
                  <a:srgbClr val="C00000"/>
                </a:solidFill>
              </a:rPr>
              <a:t>21</a:t>
            </a:r>
            <a:r>
              <a:rPr lang="en-US" sz="4400" b="1" baseline="30000" dirty="0">
                <a:solidFill>
                  <a:srgbClr val="C00000"/>
                </a:solidFill>
              </a:rPr>
              <a:t>st</a:t>
            </a:r>
            <a:r>
              <a:rPr lang="en-US" sz="4400" b="1" dirty="0">
                <a:solidFill>
                  <a:srgbClr val="C00000"/>
                </a:solidFill>
              </a:rPr>
              <a:t> Century Skills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2286000" y="1828800"/>
            <a:ext cx="5791200" cy="3048000"/>
          </a:xfrm>
        </p:spPr>
        <p:txBody>
          <a:bodyPr/>
          <a:lstStyle/>
          <a:p>
            <a:pPr>
              <a:lnSpc>
                <a:spcPct val="90000"/>
              </a:lnSpc>
              <a:buFontTx/>
              <a:buNone/>
            </a:pPr>
            <a:r>
              <a:rPr lang="en-US" sz="2800" dirty="0"/>
              <a:t>	The </a:t>
            </a:r>
            <a:r>
              <a:rPr lang="en-US" sz="2800" b="1" i="1" dirty="0"/>
              <a:t>Ohio Social Studies Signal</a:t>
            </a:r>
            <a:r>
              <a:rPr lang="en-US" sz="2800" dirty="0"/>
              <a:t> newsletter provides timely information to social studies educators regarding important news from ODE, professional development opportunities and classroom resources. </a:t>
            </a:r>
          </a:p>
        </p:txBody>
      </p:sp>
      <p:sp>
        <p:nvSpPr>
          <p:cNvPr id="24579" name="Rectangle 3"/>
          <p:cNvSpPr>
            <a:spLocks noGrp="1" noChangeArrowheads="1"/>
          </p:cNvSpPr>
          <p:nvPr>
            <p:ph type="title"/>
          </p:nvPr>
        </p:nvSpPr>
        <p:spPr>
          <a:xfrm>
            <a:off x="1295400" y="609600"/>
            <a:ext cx="7162800" cy="838200"/>
          </a:xfrm>
          <a:solidFill>
            <a:schemeClr val="bg1"/>
          </a:solidFill>
          <a:ln/>
        </p:spPr>
        <p:txBody>
          <a:bodyPr/>
          <a:lstStyle/>
          <a:p>
            <a:r>
              <a:rPr lang="en-US" b="1" dirty="0">
                <a:solidFill>
                  <a:srgbClr val="C00000"/>
                </a:solidFill>
              </a:rPr>
              <a:t>The Social Studies Signal</a:t>
            </a:r>
          </a:p>
        </p:txBody>
      </p:sp>
      <p:pic>
        <p:nvPicPr>
          <p:cNvPr id="24585" name="Picture 9" descr="MCj03710640000[1]"/>
          <p:cNvPicPr>
            <a:picLocks noChangeAspect="1" noChangeArrowheads="1"/>
          </p:cNvPicPr>
          <p:nvPr/>
        </p:nvPicPr>
        <p:blipFill>
          <a:blip r:embed="rId3" cstate="print"/>
          <a:srcRect/>
          <a:stretch>
            <a:fillRect/>
          </a:stretch>
        </p:blipFill>
        <p:spPr bwMode="auto">
          <a:xfrm>
            <a:off x="533400" y="1828800"/>
            <a:ext cx="1676400" cy="1474788"/>
          </a:xfrm>
          <a:prstGeom prst="rect">
            <a:avLst/>
          </a:prstGeom>
          <a:noFill/>
        </p:spPr>
      </p:pic>
      <p:sp>
        <p:nvSpPr>
          <p:cNvPr id="24586" name="Rectangle 10"/>
          <p:cNvSpPr>
            <a:spLocks noChangeArrowheads="1"/>
          </p:cNvSpPr>
          <p:nvPr/>
        </p:nvSpPr>
        <p:spPr bwMode="auto">
          <a:xfrm>
            <a:off x="304800" y="5119688"/>
            <a:ext cx="8686800" cy="397032"/>
          </a:xfrm>
          <a:prstGeom prst="rect">
            <a:avLst/>
          </a:prstGeom>
          <a:noFill/>
          <a:ln w="9525">
            <a:noFill/>
            <a:miter lim="800000"/>
            <a:headEnd/>
            <a:tailEnd/>
          </a:ln>
          <a:effectLst/>
        </p:spPr>
        <p:txBody>
          <a:bodyPr wrap="square">
            <a:spAutoFit/>
          </a:bodyPr>
          <a:lstStyle/>
          <a:p>
            <a:pPr>
              <a:lnSpc>
                <a:spcPct val="90000"/>
              </a:lnSpc>
              <a:spcBef>
                <a:spcPct val="20000"/>
              </a:spcBef>
            </a:pPr>
            <a:r>
              <a:rPr lang="en-US" sz="2200" b="1" dirty="0">
                <a:solidFill>
                  <a:schemeClr val="accent2"/>
                </a:solidFill>
                <a:latin typeface="+mn-lt"/>
              </a:rPr>
              <a:t>http://lyris.ode.state.oh.us/cgi-bin/lyris.pl?enter=Socialstudies</a:t>
            </a:r>
          </a:p>
        </p:txBody>
      </p:sp>
    </p:spTree>
    <p:extLst>
      <p:ext uri="{BB962C8B-B14F-4D97-AF65-F5344CB8AC3E}">
        <p14:creationId xmlns:p14="http://schemas.microsoft.com/office/powerpoint/2010/main" val="379261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24585"/>
                                        </p:tgtEl>
                                        <p:attrNameLst>
                                          <p:attrName>style.visibility</p:attrName>
                                        </p:attrNameLst>
                                      </p:cBhvr>
                                      <p:to>
                                        <p:strVal val="visible"/>
                                      </p:to>
                                    </p:set>
                                    <p:animEffect transition="in" filter="fade">
                                      <p:cBhvr>
                                        <p:cTn id="7" dur="2000"/>
                                        <p:tgtEl>
                                          <p:spTgt spid="24585"/>
                                        </p:tgtEl>
                                      </p:cBhvr>
                                    </p:animEffect>
                                    <p:anim calcmode="lin" valueType="num">
                                      <p:cBhvr>
                                        <p:cTn id="8" dur="2000" fill="hold"/>
                                        <p:tgtEl>
                                          <p:spTgt spid="24585"/>
                                        </p:tgtEl>
                                        <p:attrNameLst>
                                          <p:attrName>style.rotation</p:attrName>
                                        </p:attrNameLst>
                                      </p:cBhvr>
                                      <p:tavLst>
                                        <p:tav tm="0">
                                          <p:val>
                                            <p:fltVal val="720"/>
                                          </p:val>
                                        </p:tav>
                                        <p:tav tm="100000">
                                          <p:val>
                                            <p:fltVal val="0"/>
                                          </p:val>
                                        </p:tav>
                                      </p:tavLst>
                                    </p:anim>
                                    <p:anim calcmode="lin" valueType="num">
                                      <p:cBhvr>
                                        <p:cTn id="9" dur="2000" fill="hold"/>
                                        <p:tgtEl>
                                          <p:spTgt spid="24585"/>
                                        </p:tgtEl>
                                        <p:attrNameLst>
                                          <p:attrName>ppt_h</p:attrName>
                                        </p:attrNameLst>
                                      </p:cBhvr>
                                      <p:tavLst>
                                        <p:tav tm="0">
                                          <p:val>
                                            <p:fltVal val="0"/>
                                          </p:val>
                                        </p:tav>
                                        <p:tav tm="100000">
                                          <p:val>
                                            <p:strVal val="#ppt_h"/>
                                          </p:val>
                                        </p:tav>
                                      </p:tavLst>
                                    </p:anim>
                                    <p:anim calcmode="lin" valueType="num">
                                      <p:cBhvr>
                                        <p:cTn id="10" dur="2000" fill="hold"/>
                                        <p:tgtEl>
                                          <p:spTgt spid="24585"/>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7" presetClass="entr" presetSubtype="0" fill="hold" nodeType="afterEffect">
                                  <p:stCondLst>
                                    <p:cond delay="0"/>
                                  </p:stCondLst>
                                  <p:iterate type="lt">
                                    <p:tmPct val="50000"/>
                                  </p:iterate>
                                  <p:childTnLst>
                                    <p:set>
                                      <p:cBhvr>
                                        <p:cTn id="13" dur="1" fill="hold">
                                          <p:stCondLst>
                                            <p:cond delay="0"/>
                                          </p:stCondLst>
                                        </p:cTn>
                                        <p:tgtEl>
                                          <p:spTgt spid="24586">
                                            <p:txEl>
                                              <p:pRg st="0" end="0"/>
                                            </p:txEl>
                                          </p:spTgt>
                                        </p:tgtEl>
                                        <p:attrNameLst>
                                          <p:attrName>style.visibility</p:attrName>
                                        </p:attrNameLst>
                                      </p:cBhvr>
                                      <p:to>
                                        <p:strVal val="visible"/>
                                      </p:to>
                                    </p:set>
                                    <p:anim calcmode="discrete" valueType="clr">
                                      <p:cBhvr override="childStyle">
                                        <p:cTn id="14" dur="80"/>
                                        <p:tgtEl>
                                          <p:spTgt spid="2458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4586">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2458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estion_mark_books.jpg"/>
          <p:cNvPicPr>
            <a:picLocks noChangeAspect="1"/>
          </p:cNvPicPr>
          <p:nvPr/>
        </p:nvPicPr>
        <p:blipFill>
          <a:blip r:embed="rId3" cstate="print"/>
          <a:stretch>
            <a:fillRect/>
          </a:stretch>
        </p:blipFill>
        <p:spPr>
          <a:xfrm>
            <a:off x="4548809" y="1219200"/>
            <a:ext cx="4595191" cy="4343400"/>
          </a:xfrm>
          <a:prstGeom prst="rect">
            <a:avLst/>
          </a:prstGeom>
        </p:spPr>
      </p:pic>
      <p:sp>
        <p:nvSpPr>
          <p:cNvPr id="5" name="TextBox 4"/>
          <p:cNvSpPr txBox="1"/>
          <p:nvPr/>
        </p:nvSpPr>
        <p:spPr>
          <a:xfrm>
            <a:off x="838200" y="381000"/>
            <a:ext cx="2971800" cy="769441"/>
          </a:xfrm>
          <a:prstGeom prst="rect">
            <a:avLst/>
          </a:prstGeom>
          <a:noFill/>
        </p:spPr>
        <p:txBody>
          <a:bodyPr wrap="square" rtlCol="0">
            <a:spAutoFit/>
          </a:bodyPr>
          <a:lstStyle/>
          <a:p>
            <a:r>
              <a:rPr lang="en-US" sz="4400" b="1" dirty="0">
                <a:solidFill>
                  <a:srgbClr val="C00000"/>
                </a:solidFill>
              </a:rPr>
              <a:t>Exit Slip</a:t>
            </a:r>
          </a:p>
        </p:txBody>
      </p:sp>
      <p:sp>
        <p:nvSpPr>
          <p:cNvPr id="6" name="TextBox 5"/>
          <p:cNvSpPr txBox="1"/>
          <p:nvPr/>
        </p:nvSpPr>
        <p:spPr>
          <a:xfrm>
            <a:off x="533400" y="1066800"/>
            <a:ext cx="3657600" cy="5632311"/>
          </a:xfrm>
          <a:prstGeom prst="rect">
            <a:avLst/>
          </a:prstGeom>
          <a:noFill/>
        </p:spPr>
        <p:txBody>
          <a:bodyPr wrap="square" rtlCol="0">
            <a:spAutoFit/>
          </a:bodyPr>
          <a:lstStyle/>
          <a:p>
            <a:r>
              <a:rPr lang="en-US" sz="2400" dirty="0"/>
              <a:t>With your grade level team, work together to address the following:</a:t>
            </a:r>
          </a:p>
          <a:p>
            <a:endParaRPr lang="en-US" sz="2400" dirty="0"/>
          </a:p>
          <a:p>
            <a:pPr marL="342900" indent="-342900">
              <a:buAutoNum type="arabicPeriod"/>
            </a:pPr>
            <a:r>
              <a:rPr lang="en-US" sz="2400" dirty="0"/>
              <a:t>What are the </a:t>
            </a:r>
            <a:r>
              <a:rPr lang="en-US" sz="2400" b="1" dirty="0"/>
              <a:t>two</a:t>
            </a:r>
            <a:r>
              <a:rPr lang="en-US" sz="2400" dirty="0"/>
              <a:t> most important things you learned today?</a:t>
            </a:r>
          </a:p>
          <a:p>
            <a:pPr marL="342900" indent="-342900"/>
            <a:endParaRPr lang="en-US" sz="2400" dirty="0"/>
          </a:p>
          <a:p>
            <a:pPr marL="342900" indent="-342900"/>
            <a:r>
              <a:rPr lang="en-US" sz="2400" dirty="0"/>
              <a:t>2. What questions do you still have?</a:t>
            </a:r>
          </a:p>
          <a:p>
            <a:pPr marL="342900" indent="-342900"/>
            <a:endParaRPr lang="en-US" sz="2400" dirty="0"/>
          </a:p>
          <a:p>
            <a:pPr marL="342900" indent="-342900"/>
            <a:r>
              <a:rPr lang="en-US" sz="2400" dirty="0"/>
              <a:t>3.  As a result of your learning today, what changes can you make in your instruction now?</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33633421"/>
              </p:ext>
            </p:extLst>
          </p:nvPr>
        </p:nvGraphicFramePr>
        <p:xfrm>
          <a:off x="152400" y="1295400"/>
          <a:ext cx="88011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a:spLocks noGrp="1"/>
          </p:cNvSpPr>
          <p:nvPr>
            <p:ph type="title"/>
          </p:nvPr>
        </p:nvSpPr>
        <p:spPr>
          <a:xfrm>
            <a:off x="685800" y="457200"/>
            <a:ext cx="7772400" cy="1143000"/>
          </a:xfrm>
        </p:spPr>
        <p:txBody>
          <a:bodyPr/>
          <a:lstStyle/>
          <a:p>
            <a:pPr>
              <a:defRPr/>
            </a:pPr>
            <a:r>
              <a:rPr lang="en-US" sz="5000" dirty="0">
                <a:solidFill>
                  <a:srgbClr val="C00000"/>
                </a:solidFill>
                <a:effectLst>
                  <a:outerShdw blurRad="38100" dist="38100" dir="2700000" algn="tl">
                    <a:srgbClr val="000000">
                      <a:alpha val="43137"/>
                    </a:srgbClr>
                  </a:outerShdw>
                </a:effectLst>
              </a:rPr>
              <a:t>Assessment Consortia</a:t>
            </a:r>
          </a:p>
        </p:txBody>
      </p:sp>
    </p:spTree>
    <p:extLst>
      <p:ext uri="{BB962C8B-B14F-4D97-AF65-F5344CB8AC3E}">
        <p14:creationId xmlns:p14="http://schemas.microsoft.com/office/powerpoint/2010/main" val="367811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Freeform 125"/>
          <p:cNvSpPr>
            <a:spLocks/>
          </p:cNvSpPr>
          <p:nvPr/>
        </p:nvSpPr>
        <p:spPr bwMode="blackWhite">
          <a:xfrm>
            <a:off x="371475" y="1971675"/>
            <a:ext cx="1311275" cy="2255838"/>
          </a:xfrm>
          <a:custGeom>
            <a:avLst/>
            <a:gdLst>
              <a:gd name="T0" fmla="*/ 2147483647 w 773"/>
              <a:gd name="T1" fmla="*/ 2147483647 h 1330"/>
              <a:gd name="T2" fmla="*/ 2147483647 w 773"/>
              <a:gd name="T3" fmla="*/ 2147483647 h 1330"/>
              <a:gd name="T4" fmla="*/ 2147483647 w 773"/>
              <a:gd name="T5" fmla="*/ 2147483647 h 1330"/>
              <a:gd name="T6" fmla="*/ 2147483647 w 773"/>
              <a:gd name="T7" fmla="*/ 2147483647 h 1330"/>
              <a:gd name="T8" fmla="*/ 2147483647 w 773"/>
              <a:gd name="T9" fmla="*/ 2147483647 h 1330"/>
              <a:gd name="T10" fmla="*/ 2147483647 w 773"/>
              <a:gd name="T11" fmla="*/ 2147483647 h 1330"/>
              <a:gd name="T12" fmla="*/ 2147483647 w 773"/>
              <a:gd name="T13" fmla="*/ 2147483647 h 1330"/>
              <a:gd name="T14" fmla="*/ 2147483647 w 773"/>
              <a:gd name="T15" fmla="*/ 2147483647 h 1330"/>
              <a:gd name="T16" fmla="*/ 2147483647 w 773"/>
              <a:gd name="T17" fmla="*/ 2147483647 h 1330"/>
              <a:gd name="T18" fmla="*/ 2147483647 w 773"/>
              <a:gd name="T19" fmla="*/ 2147483647 h 1330"/>
              <a:gd name="T20" fmla="*/ 2147483647 w 773"/>
              <a:gd name="T21" fmla="*/ 2147483647 h 1330"/>
              <a:gd name="T22" fmla="*/ 2147483647 w 773"/>
              <a:gd name="T23" fmla="*/ 2147483647 h 1330"/>
              <a:gd name="T24" fmla="*/ 2147483647 w 773"/>
              <a:gd name="T25" fmla="*/ 2147483647 h 1330"/>
              <a:gd name="T26" fmla="*/ 2147483647 w 773"/>
              <a:gd name="T27" fmla="*/ 2147483647 h 1330"/>
              <a:gd name="T28" fmla="*/ 2147483647 w 773"/>
              <a:gd name="T29" fmla="*/ 2147483647 h 1330"/>
              <a:gd name="T30" fmla="*/ 2147483647 w 773"/>
              <a:gd name="T31" fmla="*/ 2147483647 h 1330"/>
              <a:gd name="T32" fmla="*/ 2147483647 w 773"/>
              <a:gd name="T33" fmla="*/ 2147483647 h 1330"/>
              <a:gd name="T34" fmla="*/ 2147483647 w 773"/>
              <a:gd name="T35" fmla="*/ 2147483647 h 1330"/>
              <a:gd name="T36" fmla="*/ 2147483647 w 773"/>
              <a:gd name="T37" fmla="*/ 2147483647 h 1330"/>
              <a:gd name="T38" fmla="*/ 2147483647 w 773"/>
              <a:gd name="T39" fmla="*/ 2147483647 h 1330"/>
              <a:gd name="T40" fmla="*/ 2147483647 w 773"/>
              <a:gd name="T41" fmla="*/ 2147483647 h 1330"/>
              <a:gd name="T42" fmla="*/ 2147483647 w 773"/>
              <a:gd name="T43" fmla="*/ 0 h 1330"/>
              <a:gd name="T44" fmla="*/ 2147483647 w 773"/>
              <a:gd name="T45" fmla="*/ 2147483647 h 1330"/>
              <a:gd name="T46" fmla="*/ 2147483647 w 773"/>
              <a:gd name="T47" fmla="*/ 2147483647 h 1330"/>
              <a:gd name="T48" fmla="*/ 2147483647 w 773"/>
              <a:gd name="T49" fmla="*/ 2147483647 h 1330"/>
              <a:gd name="T50" fmla="*/ 2147483647 w 773"/>
              <a:gd name="T51" fmla="*/ 2147483647 h 1330"/>
              <a:gd name="T52" fmla="*/ 2147483647 w 773"/>
              <a:gd name="T53" fmla="*/ 2147483647 h 1330"/>
              <a:gd name="T54" fmla="*/ 2147483647 w 773"/>
              <a:gd name="T55" fmla="*/ 2147483647 h 1330"/>
              <a:gd name="T56" fmla="*/ 2147483647 w 773"/>
              <a:gd name="T57" fmla="*/ 2147483647 h 1330"/>
              <a:gd name="T58" fmla="*/ 2147483647 w 773"/>
              <a:gd name="T59" fmla="*/ 2147483647 h 1330"/>
              <a:gd name="T60" fmla="*/ 2147483647 w 773"/>
              <a:gd name="T61" fmla="*/ 2147483647 h 1330"/>
              <a:gd name="T62" fmla="*/ 2147483647 w 773"/>
              <a:gd name="T63" fmla="*/ 2147483647 h 1330"/>
              <a:gd name="T64" fmla="*/ 2147483647 w 773"/>
              <a:gd name="T65" fmla="*/ 2147483647 h 1330"/>
              <a:gd name="T66" fmla="*/ 2147483647 w 773"/>
              <a:gd name="T67" fmla="*/ 2147483647 h 1330"/>
              <a:gd name="T68" fmla="*/ 2147483647 w 773"/>
              <a:gd name="T69" fmla="*/ 2147483647 h 13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73"/>
              <a:gd name="T106" fmla="*/ 0 h 1330"/>
              <a:gd name="T107" fmla="*/ 773 w 773"/>
              <a:gd name="T108" fmla="*/ 1330 h 13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73" h="1330">
                <a:moveTo>
                  <a:pt x="261" y="1029"/>
                </a:moveTo>
                <a:lnTo>
                  <a:pt x="167" y="989"/>
                </a:lnTo>
                <a:lnTo>
                  <a:pt x="175" y="941"/>
                </a:lnTo>
                <a:lnTo>
                  <a:pt x="175" y="910"/>
                </a:lnTo>
                <a:lnTo>
                  <a:pt x="155" y="887"/>
                </a:lnTo>
                <a:lnTo>
                  <a:pt x="157" y="860"/>
                </a:lnTo>
                <a:lnTo>
                  <a:pt x="127" y="818"/>
                </a:lnTo>
                <a:lnTo>
                  <a:pt x="119" y="779"/>
                </a:lnTo>
                <a:lnTo>
                  <a:pt x="84" y="716"/>
                </a:lnTo>
                <a:lnTo>
                  <a:pt x="90" y="704"/>
                </a:lnTo>
                <a:lnTo>
                  <a:pt x="111" y="710"/>
                </a:lnTo>
                <a:lnTo>
                  <a:pt x="117" y="691"/>
                </a:lnTo>
                <a:lnTo>
                  <a:pt x="115" y="668"/>
                </a:lnTo>
                <a:lnTo>
                  <a:pt x="84" y="656"/>
                </a:lnTo>
                <a:lnTo>
                  <a:pt x="75" y="622"/>
                </a:lnTo>
                <a:lnTo>
                  <a:pt x="71" y="578"/>
                </a:lnTo>
                <a:lnTo>
                  <a:pt x="81" y="559"/>
                </a:lnTo>
                <a:lnTo>
                  <a:pt x="111" y="609"/>
                </a:lnTo>
                <a:lnTo>
                  <a:pt x="111" y="549"/>
                </a:lnTo>
                <a:lnTo>
                  <a:pt x="136" y="557"/>
                </a:lnTo>
                <a:lnTo>
                  <a:pt x="119" y="534"/>
                </a:lnTo>
                <a:lnTo>
                  <a:pt x="104" y="534"/>
                </a:lnTo>
                <a:lnTo>
                  <a:pt x="92" y="522"/>
                </a:lnTo>
                <a:lnTo>
                  <a:pt x="81" y="526"/>
                </a:lnTo>
                <a:lnTo>
                  <a:pt x="81" y="536"/>
                </a:lnTo>
                <a:lnTo>
                  <a:pt x="46" y="514"/>
                </a:lnTo>
                <a:lnTo>
                  <a:pt x="40" y="491"/>
                </a:lnTo>
                <a:lnTo>
                  <a:pt x="67" y="503"/>
                </a:lnTo>
                <a:lnTo>
                  <a:pt x="40" y="443"/>
                </a:lnTo>
                <a:lnTo>
                  <a:pt x="27" y="430"/>
                </a:lnTo>
                <a:lnTo>
                  <a:pt x="33" y="413"/>
                </a:lnTo>
                <a:lnTo>
                  <a:pt x="10" y="361"/>
                </a:lnTo>
                <a:lnTo>
                  <a:pt x="19" y="284"/>
                </a:lnTo>
                <a:lnTo>
                  <a:pt x="34" y="267"/>
                </a:lnTo>
                <a:lnTo>
                  <a:pt x="0" y="225"/>
                </a:lnTo>
                <a:lnTo>
                  <a:pt x="8" y="182"/>
                </a:lnTo>
                <a:lnTo>
                  <a:pt x="36" y="161"/>
                </a:lnTo>
                <a:lnTo>
                  <a:pt x="38" y="140"/>
                </a:lnTo>
                <a:lnTo>
                  <a:pt x="52" y="131"/>
                </a:lnTo>
                <a:lnTo>
                  <a:pt x="56" y="96"/>
                </a:lnTo>
                <a:lnTo>
                  <a:pt x="81" y="63"/>
                </a:lnTo>
                <a:lnTo>
                  <a:pt x="86" y="31"/>
                </a:lnTo>
                <a:lnTo>
                  <a:pt x="84" y="15"/>
                </a:lnTo>
                <a:lnTo>
                  <a:pt x="90" y="0"/>
                </a:lnTo>
                <a:lnTo>
                  <a:pt x="439" y="98"/>
                </a:lnTo>
                <a:lnTo>
                  <a:pt x="355" y="468"/>
                </a:lnTo>
                <a:lnTo>
                  <a:pt x="737" y="1031"/>
                </a:lnTo>
                <a:lnTo>
                  <a:pt x="750" y="1067"/>
                </a:lnTo>
                <a:lnTo>
                  <a:pt x="750" y="1113"/>
                </a:lnTo>
                <a:lnTo>
                  <a:pt x="773" y="1154"/>
                </a:lnTo>
                <a:lnTo>
                  <a:pt x="737" y="1184"/>
                </a:lnTo>
                <a:lnTo>
                  <a:pt x="723" y="1228"/>
                </a:lnTo>
                <a:lnTo>
                  <a:pt x="706" y="1242"/>
                </a:lnTo>
                <a:lnTo>
                  <a:pt x="712" y="1261"/>
                </a:lnTo>
                <a:lnTo>
                  <a:pt x="693" y="1275"/>
                </a:lnTo>
                <a:lnTo>
                  <a:pt x="723" y="1313"/>
                </a:lnTo>
                <a:lnTo>
                  <a:pt x="679" y="1330"/>
                </a:lnTo>
                <a:lnTo>
                  <a:pt x="453" y="1307"/>
                </a:lnTo>
                <a:lnTo>
                  <a:pt x="451" y="1286"/>
                </a:lnTo>
                <a:lnTo>
                  <a:pt x="436" y="1267"/>
                </a:lnTo>
                <a:lnTo>
                  <a:pt x="453" y="1242"/>
                </a:lnTo>
                <a:lnTo>
                  <a:pt x="447" y="1202"/>
                </a:lnTo>
                <a:lnTo>
                  <a:pt x="420" y="1179"/>
                </a:lnTo>
                <a:lnTo>
                  <a:pt x="411" y="1159"/>
                </a:lnTo>
                <a:lnTo>
                  <a:pt x="366" y="1152"/>
                </a:lnTo>
                <a:lnTo>
                  <a:pt x="386" y="1127"/>
                </a:lnTo>
                <a:lnTo>
                  <a:pt x="363" y="1104"/>
                </a:lnTo>
                <a:lnTo>
                  <a:pt x="338" y="1100"/>
                </a:lnTo>
                <a:lnTo>
                  <a:pt x="301" y="1081"/>
                </a:lnTo>
                <a:lnTo>
                  <a:pt x="286" y="1058"/>
                </a:lnTo>
                <a:lnTo>
                  <a:pt x="261" y="1029"/>
                </a:lnTo>
                <a:close/>
              </a:path>
            </a:pathLst>
          </a:custGeom>
          <a:noFill/>
          <a:ln w="9525">
            <a:solidFill>
              <a:schemeClr val="tx1"/>
            </a:solidFill>
            <a:miter lim="800000"/>
            <a:headEnd/>
            <a:tailEnd/>
          </a:ln>
        </p:spPr>
        <p:txBody>
          <a:bodyPr wrap="none" anchor="ctr"/>
          <a:lstStyle/>
          <a:p>
            <a:pPr eaLnBrk="0" hangingPunct="0"/>
            <a:endParaRPr lang="en-US" sz="2400" b="1" dirty="0">
              <a:latin typeface="Calibri" pitchFamily="34" charset="0"/>
            </a:endParaRPr>
          </a:p>
        </p:txBody>
      </p:sp>
      <p:sp>
        <p:nvSpPr>
          <p:cNvPr id="2058" name="Freeform 131"/>
          <p:cNvSpPr>
            <a:spLocks/>
          </p:cNvSpPr>
          <p:nvPr>
            <p:custDataLst>
              <p:tags r:id="rId1"/>
            </p:custDataLst>
          </p:nvPr>
        </p:nvSpPr>
        <p:spPr bwMode="blackWhite">
          <a:xfrm>
            <a:off x="1522413" y="3367088"/>
            <a:ext cx="1093787" cy="1281112"/>
          </a:xfrm>
          <a:custGeom>
            <a:avLst/>
            <a:gdLst>
              <a:gd name="T0" fmla="*/ 2147483647 w 645"/>
              <a:gd name="T1" fmla="*/ 0 h 756"/>
              <a:gd name="T2" fmla="*/ 2147483647 w 645"/>
              <a:gd name="T3" fmla="*/ 2147483647 h 756"/>
              <a:gd name="T4" fmla="*/ 2147483647 w 645"/>
              <a:gd name="T5" fmla="*/ 2147483647 h 756"/>
              <a:gd name="T6" fmla="*/ 2147483647 w 645"/>
              <a:gd name="T7" fmla="*/ 2147483647 h 756"/>
              <a:gd name="T8" fmla="*/ 2147483647 w 645"/>
              <a:gd name="T9" fmla="*/ 2147483647 h 756"/>
              <a:gd name="T10" fmla="*/ 2147483647 w 645"/>
              <a:gd name="T11" fmla="*/ 2147483647 h 756"/>
              <a:gd name="T12" fmla="*/ 2147483647 w 645"/>
              <a:gd name="T13" fmla="*/ 2147483647 h 756"/>
              <a:gd name="T14" fmla="*/ 0 w 645"/>
              <a:gd name="T15" fmla="*/ 2147483647 h 756"/>
              <a:gd name="T16" fmla="*/ 2147483647 w 645"/>
              <a:gd name="T17" fmla="*/ 2147483647 h 756"/>
              <a:gd name="T18" fmla="*/ 2147483647 w 645"/>
              <a:gd name="T19" fmla="*/ 2147483647 h 756"/>
              <a:gd name="T20" fmla="*/ 2147483647 w 645"/>
              <a:gd name="T21" fmla="*/ 2147483647 h 756"/>
              <a:gd name="T22" fmla="*/ 2147483647 w 645"/>
              <a:gd name="T23" fmla="*/ 2147483647 h 756"/>
              <a:gd name="T24" fmla="*/ 2147483647 w 645"/>
              <a:gd name="T25" fmla="*/ 2147483647 h 756"/>
              <a:gd name="T26" fmla="*/ 2147483647 w 645"/>
              <a:gd name="T27" fmla="*/ 2147483647 h 756"/>
              <a:gd name="T28" fmla="*/ 2147483647 w 645"/>
              <a:gd name="T29" fmla="*/ 2147483647 h 756"/>
              <a:gd name="T30" fmla="*/ 2147483647 w 645"/>
              <a:gd name="T31" fmla="*/ 2147483647 h 756"/>
              <a:gd name="T32" fmla="*/ 2147483647 w 645"/>
              <a:gd name="T33" fmla="*/ 2147483647 h 756"/>
              <a:gd name="T34" fmla="*/ 2147483647 w 645"/>
              <a:gd name="T35" fmla="*/ 2147483647 h 756"/>
              <a:gd name="T36" fmla="*/ 2147483647 w 645"/>
              <a:gd name="T37" fmla="*/ 2147483647 h 756"/>
              <a:gd name="T38" fmla="*/ 2147483647 w 645"/>
              <a:gd name="T39" fmla="*/ 2147483647 h 756"/>
              <a:gd name="T40" fmla="*/ 2147483647 w 645"/>
              <a:gd name="T41" fmla="*/ 2147483647 h 756"/>
              <a:gd name="T42" fmla="*/ 2147483647 w 645"/>
              <a:gd name="T43" fmla="*/ 2147483647 h 756"/>
              <a:gd name="T44" fmla="*/ 2147483647 w 645"/>
              <a:gd name="T45" fmla="*/ 2147483647 h 756"/>
              <a:gd name="T46" fmla="*/ 2147483647 w 645"/>
              <a:gd name="T47" fmla="*/ 2147483647 h 756"/>
              <a:gd name="T48" fmla="*/ 2147483647 w 645"/>
              <a:gd name="T49" fmla="*/ 2147483647 h 756"/>
              <a:gd name="T50" fmla="*/ 2147483647 w 645"/>
              <a:gd name="T51" fmla="*/ 2147483647 h 756"/>
              <a:gd name="T52" fmla="*/ 2147483647 w 645"/>
              <a:gd name="T53" fmla="*/ 2147483647 h 756"/>
              <a:gd name="T54" fmla="*/ 2147483647 w 645"/>
              <a:gd name="T55" fmla="*/ 2147483647 h 756"/>
              <a:gd name="T56" fmla="*/ 2147483647 w 645"/>
              <a:gd name="T57" fmla="*/ 0 h 7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45"/>
              <a:gd name="T88" fmla="*/ 0 h 756"/>
              <a:gd name="T89" fmla="*/ 645 w 645"/>
              <a:gd name="T90" fmla="*/ 756 h 7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45" h="756">
                <a:moveTo>
                  <a:pt x="167" y="0"/>
                </a:moveTo>
                <a:lnTo>
                  <a:pt x="645" y="74"/>
                </a:lnTo>
                <a:lnTo>
                  <a:pt x="584" y="570"/>
                </a:lnTo>
                <a:lnTo>
                  <a:pt x="555" y="756"/>
                </a:lnTo>
                <a:lnTo>
                  <a:pt x="361" y="737"/>
                </a:lnTo>
                <a:lnTo>
                  <a:pt x="2" y="543"/>
                </a:lnTo>
                <a:lnTo>
                  <a:pt x="8" y="524"/>
                </a:lnTo>
                <a:lnTo>
                  <a:pt x="0" y="508"/>
                </a:lnTo>
                <a:lnTo>
                  <a:pt x="44" y="491"/>
                </a:lnTo>
                <a:lnTo>
                  <a:pt x="14" y="453"/>
                </a:lnTo>
                <a:lnTo>
                  <a:pt x="33" y="439"/>
                </a:lnTo>
                <a:lnTo>
                  <a:pt x="27" y="420"/>
                </a:lnTo>
                <a:lnTo>
                  <a:pt x="44" y="406"/>
                </a:lnTo>
                <a:lnTo>
                  <a:pt x="58" y="362"/>
                </a:lnTo>
                <a:lnTo>
                  <a:pt x="94" y="332"/>
                </a:lnTo>
                <a:lnTo>
                  <a:pt x="71" y="291"/>
                </a:lnTo>
                <a:lnTo>
                  <a:pt x="71" y="245"/>
                </a:lnTo>
                <a:lnTo>
                  <a:pt x="58" y="209"/>
                </a:lnTo>
                <a:lnTo>
                  <a:pt x="89" y="195"/>
                </a:lnTo>
                <a:lnTo>
                  <a:pt x="87" y="117"/>
                </a:lnTo>
                <a:lnTo>
                  <a:pt x="92" y="96"/>
                </a:lnTo>
                <a:lnTo>
                  <a:pt x="108" y="107"/>
                </a:lnTo>
                <a:lnTo>
                  <a:pt x="125" y="99"/>
                </a:lnTo>
                <a:lnTo>
                  <a:pt x="129" y="122"/>
                </a:lnTo>
                <a:lnTo>
                  <a:pt x="142" y="124"/>
                </a:lnTo>
                <a:lnTo>
                  <a:pt x="142" y="97"/>
                </a:lnTo>
                <a:lnTo>
                  <a:pt x="150" y="90"/>
                </a:lnTo>
                <a:lnTo>
                  <a:pt x="154" y="82"/>
                </a:lnTo>
                <a:lnTo>
                  <a:pt x="167" y="0"/>
                </a:lnTo>
                <a:close/>
              </a:path>
            </a:pathLst>
          </a:custGeom>
          <a:noFill/>
          <a:ln w="9525">
            <a:solidFill>
              <a:schemeClr val="tx1"/>
            </a:solidFill>
            <a:miter lim="800000"/>
            <a:headEnd/>
            <a:tailEnd/>
          </a:ln>
        </p:spPr>
        <p:txBody>
          <a:bodyPr wrap="none" anchor="ctr"/>
          <a:lstStyle/>
          <a:p>
            <a:pPr eaLnBrk="0" hangingPunct="0"/>
            <a:endParaRPr lang="en-US" b="1" dirty="0">
              <a:latin typeface="Calibri" pitchFamily="34" charset="0"/>
            </a:endParaRPr>
          </a:p>
        </p:txBody>
      </p:sp>
      <p:sp>
        <p:nvSpPr>
          <p:cNvPr id="2062" name="Freeform 136"/>
          <p:cNvSpPr>
            <a:spLocks/>
          </p:cNvSpPr>
          <p:nvPr/>
        </p:nvSpPr>
        <p:spPr bwMode="blackWhite">
          <a:xfrm>
            <a:off x="2463800" y="3492500"/>
            <a:ext cx="1119188" cy="1155700"/>
          </a:xfrm>
          <a:custGeom>
            <a:avLst/>
            <a:gdLst>
              <a:gd name="T0" fmla="*/ 2147483647 w 660"/>
              <a:gd name="T1" fmla="*/ 2147483647 h 682"/>
              <a:gd name="T2" fmla="*/ 2147483647 w 660"/>
              <a:gd name="T3" fmla="*/ 2147483647 h 682"/>
              <a:gd name="T4" fmla="*/ 2147483647 w 660"/>
              <a:gd name="T5" fmla="*/ 2147483647 h 682"/>
              <a:gd name="T6" fmla="*/ 2147483647 w 660"/>
              <a:gd name="T7" fmla="*/ 2147483647 h 682"/>
              <a:gd name="T8" fmla="*/ 2147483647 w 660"/>
              <a:gd name="T9" fmla="*/ 2147483647 h 682"/>
              <a:gd name="T10" fmla="*/ 2147483647 w 660"/>
              <a:gd name="T11" fmla="*/ 2147483647 h 682"/>
              <a:gd name="T12" fmla="*/ 2147483647 w 660"/>
              <a:gd name="T13" fmla="*/ 2147483647 h 682"/>
              <a:gd name="T14" fmla="*/ 2147483647 w 660"/>
              <a:gd name="T15" fmla="*/ 2147483647 h 682"/>
              <a:gd name="T16" fmla="*/ 0 w 660"/>
              <a:gd name="T17" fmla="*/ 2147483647 h 682"/>
              <a:gd name="T18" fmla="*/ 2147483647 w 660"/>
              <a:gd name="T19" fmla="*/ 2147483647 h 682"/>
              <a:gd name="T20" fmla="*/ 2147483647 w 660"/>
              <a:gd name="T21" fmla="*/ 0 h 682"/>
              <a:gd name="T22" fmla="*/ 2147483647 w 660"/>
              <a:gd name="T23" fmla="*/ 2147483647 h 682"/>
              <a:gd name="T24" fmla="*/ 2147483647 w 660"/>
              <a:gd name="T25" fmla="*/ 2147483647 h 6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0"/>
              <a:gd name="T40" fmla="*/ 0 h 682"/>
              <a:gd name="T41" fmla="*/ 660 w 660"/>
              <a:gd name="T42" fmla="*/ 682 h 6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0" h="682">
                <a:moveTo>
                  <a:pt x="660" y="56"/>
                </a:moveTo>
                <a:lnTo>
                  <a:pt x="658" y="133"/>
                </a:lnTo>
                <a:lnTo>
                  <a:pt x="643" y="131"/>
                </a:lnTo>
                <a:lnTo>
                  <a:pt x="626" y="636"/>
                </a:lnTo>
                <a:lnTo>
                  <a:pt x="261" y="628"/>
                </a:lnTo>
                <a:lnTo>
                  <a:pt x="265" y="655"/>
                </a:lnTo>
                <a:lnTo>
                  <a:pt x="98" y="643"/>
                </a:lnTo>
                <a:lnTo>
                  <a:pt x="94" y="682"/>
                </a:lnTo>
                <a:lnTo>
                  <a:pt x="0" y="682"/>
                </a:lnTo>
                <a:lnTo>
                  <a:pt x="27" y="511"/>
                </a:lnTo>
                <a:lnTo>
                  <a:pt x="90" y="0"/>
                </a:lnTo>
                <a:lnTo>
                  <a:pt x="457" y="43"/>
                </a:lnTo>
                <a:lnTo>
                  <a:pt x="660" y="56"/>
                </a:lnTo>
                <a:close/>
              </a:path>
            </a:pathLst>
          </a:custGeom>
          <a:noFill/>
          <a:ln w="9525">
            <a:solidFill>
              <a:schemeClr val="tx1"/>
            </a:solidFill>
            <a:miter lim="800000"/>
            <a:headEnd/>
            <a:tailEnd/>
          </a:ln>
        </p:spPr>
        <p:txBody>
          <a:bodyPr wrap="none" anchor="ctr"/>
          <a:lstStyle/>
          <a:p>
            <a:pPr eaLnBrk="0" hangingPunct="0"/>
            <a:endParaRPr lang="en-US" b="1" dirty="0">
              <a:latin typeface="Calibri" pitchFamily="34" charset="0"/>
            </a:endParaRPr>
          </a:p>
        </p:txBody>
      </p:sp>
      <p:sp>
        <p:nvSpPr>
          <p:cNvPr id="2081" name="Freeform 159"/>
          <p:cNvSpPr>
            <a:spLocks/>
          </p:cNvSpPr>
          <p:nvPr/>
        </p:nvSpPr>
        <p:spPr bwMode="blackWhite">
          <a:xfrm>
            <a:off x="8145463" y="1338263"/>
            <a:ext cx="268287" cy="592137"/>
          </a:xfrm>
          <a:custGeom>
            <a:avLst/>
            <a:gdLst>
              <a:gd name="T0" fmla="*/ 2147483647 w 158"/>
              <a:gd name="T1" fmla="*/ 2147483647 h 349"/>
              <a:gd name="T2" fmla="*/ 2147483647 w 158"/>
              <a:gd name="T3" fmla="*/ 2147483647 h 349"/>
              <a:gd name="T4" fmla="*/ 2147483647 w 158"/>
              <a:gd name="T5" fmla="*/ 2147483647 h 349"/>
              <a:gd name="T6" fmla="*/ 2147483647 w 158"/>
              <a:gd name="T7" fmla="*/ 2147483647 h 349"/>
              <a:gd name="T8" fmla="*/ 2147483647 w 158"/>
              <a:gd name="T9" fmla="*/ 2147483647 h 349"/>
              <a:gd name="T10" fmla="*/ 2147483647 w 158"/>
              <a:gd name="T11" fmla="*/ 2147483647 h 349"/>
              <a:gd name="T12" fmla="*/ 2147483647 w 158"/>
              <a:gd name="T13" fmla="*/ 2147483647 h 349"/>
              <a:gd name="T14" fmla="*/ 2147483647 w 158"/>
              <a:gd name="T15" fmla="*/ 2147483647 h 349"/>
              <a:gd name="T16" fmla="*/ 0 w 158"/>
              <a:gd name="T17" fmla="*/ 2147483647 h 349"/>
              <a:gd name="T18" fmla="*/ 2147483647 w 158"/>
              <a:gd name="T19" fmla="*/ 2147483647 h 349"/>
              <a:gd name="T20" fmla="*/ 2147483647 w 158"/>
              <a:gd name="T21" fmla="*/ 2147483647 h 349"/>
              <a:gd name="T22" fmla="*/ 2147483647 w 158"/>
              <a:gd name="T23" fmla="*/ 2147483647 h 349"/>
              <a:gd name="T24" fmla="*/ 2147483647 w 158"/>
              <a:gd name="T25" fmla="*/ 2147483647 h 349"/>
              <a:gd name="T26" fmla="*/ 2147483647 w 158"/>
              <a:gd name="T27" fmla="*/ 2147483647 h 349"/>
              <a:gd name="T28" fmla="*/ 2147483647 w 158"/>
              <a:gd name="T29" fmla="*/ 2147483647 h 349"/>
              <a:gd name="T30" fmla="*/ 2147483647 w 158"/>
              <a:gd name="T31" fmla="*/ 2147483647 h 349"/>
              <a:gd name="T32" fmla="*/ 2147483647 w 158"/>
              <a:gd name="T33" fmla="*/ 0 h 349"/>
              <a:gd name="T34" fmla="*/ 2147483647 w 158"/>
              <a:gd name="T35" fmla="*/ 2147483647 h 3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8"/>
              <a:gd name="T55" fmla="*/ 0 h 349"/>
              <a:gd name="T56" fmla="*/ 158 w 158"/>
              <a:gd name="T57" fmla="*/ 349 h 3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8" h="349">
                <a:moveTo>
                  <a:pt x="135" y="232"/>
                </a:moveTo>
                <a:lnTo>
                  <a:pt x="158" y="289"/>
                </a:lnTo>
                <a:lnTo>
                  <a:pt x="142" y="289"/>
                </a:lnTo>
                <a:lnTo>
                  <a:pt x="116" y="297"/>
                </a:lnTo>
                <a:lnTo>
                  <a:pt x="104" y="320"/>
                </a:lnTo>
                <a:lnTo>
                  <a:pt x="20" y="349"/>
                </a:lnTo>
                <a:lnTo>
                  <a:pt x="10" y="318"/>
                </a:lnTo>
                <a:lnTo>
                  <a:pt x="10" y="289"/>
                </a:lnTo>
                <a:lnTo>
                  <a:pt x="0" y="255"/>
                </a:lnTo>
                <a:lnTo>
                  <a:pt x="10" y="205"/>
                </a:lnTo>
                <a:lnTo>
                  <a:pt x="2" y="163"/>
                </a:lnTo>
                <a:lnTo>
                  <a:pt x="23" y="142"/>
                </a:lnTo>
                <a:lnTo>
                  <a:pt x="18" y="109"/>
                </a:lnTo>
                <a:lnTo>
                  <a:pt x="18" y="78"/>
                </a:lnTo>
                <a:lnTo>
                  <a:pt x="6" y="55"/>
                </a:lnTo>
                <a:lnTo>
                  <a:pt x="14" y="13"/>
                </a:lnTo>
                <a:lnTo>
                  <a:pt x="37" y="0"/>
                </a:lnTo>
                <a:lnTo>
                  <a:pt x="135" y="232"/>
                </a:lnTo>
                <a:close/>
              </a:path>
            </a:pathLst>
          </a:custGeom>
          <a:solidFill>
            <a:srgbClr val="FFFF00"/>
          </a:solidFill>
          <a:ln w="9525">
            <a:solidFill>
              <a:schemeClr val="tx1"/>
            </a:solidFill>
            <a:miter lim="800000"/>
            <a:headEnd/>
            <a:tailEnd/>
          </a:ln>
        </p:spPr>
        <p:txBody>
          <a:bodyPr wrap="none" anchor="ctr"/>
          <a:lstStyle/>
          <a:p>
            <a:pPr eaLnBrk="0" hangingPunct="0"/>
            <a:endParaRPr lang="en-US" b="1" dirty="0">
              <a:latin typeface="Calibri" pitchFamily="34" charset="0"/>
            </a:endParaRPr>
          </a:p>
        </p:txBody>
      </p:sp>
      <p:sp>
        <p:nvSpPr>
          <p:cNvPr id="2098" name="Footer Placeholder 3"/>
          <p:cNvSpPr txBox="1">
            <a:spLocks/>
          </p:cNvSpPr>
          <p:nvPr/>
        </p:nvSpPr>
        <p:spPr bwMode="auto">
          <a:xfrm>
            <a:off x="14432" y="6400800"/>
            <a:ext cx="3795568" cy="228600"/>
          </a:xfrm>
          <a:prstGeom prst="rect">
            <a:avLst/>
          </a:prstGeom>
          <a:solidFill>
            <a:schemeClr val="bg1"/>
          </a:solidFill>
          <a:ln w="9525">
            <a:noFill/>
            <a:miter lim="800000"/>
            <a:headEnd/>
            <a:tailEnd/>
          </a:ln>
        </p:spPr>
        <p:txBody>
          <a:bodyPr/>
          <a:lstStyle/>
          <a:p>
            <a:pPr algn="ctr" eaLnBrk="0" hangingPunct="0"/>
            <a:r>
              <a:rPr lang="en-US" sz="900" dirty="0">
                <a:latin typeface="Calibri" pitchFamily="34" charset="0"/>
                <a:ea typeface="ヒラギノ角ゴ Pro W3"/>
                <a:cs typeface="ヒラギノ角ゴ Pro W3"/>
              </a:rPr>
              <a:t>Confidential and Proprietary. Copyright © 2009 Educational Testing Service.</a:t>
            </a:r>
          </a:p>
        </p:txBody>
      </p:sp>
      <p:sp>
        <p:nvSpPr>
          <p:cNvPr id="104" name="Freeform 134"/>
          <p:cNvSpPr>
            <a:spLocks/>
          </p:cNvSpPr>
          <p:nvPr/>
        </p:nvSpPr>
        <p:spPr bwMode="blackWhite">
          <a:xfrm>
            <a:off x="3486150" y="2344738"/>
            <a:ext cx="1358900" cy="696912"/>
          </a:xfrm>
          <a:custGeom>
            <a:avLst/>
            <a:gdLst>
              <a:gd name="T0" fmla="*/ 2147483647 w 801"/>
              <a:gd name="T1" fmla="*/ 0 h 411"/>
              <a:gd name="T2" fmla="*/ 2147483647 w 801"/>
              <a:gd name="T3" fmla="*/ 2147483647 h 411"/>
              <a:gd name="T4" fmla="*/ 2147483647 w 801"/>
              <a:gd name="T5" fmla="*/ 2147483647 h 411"/>
              <a:gd name="T6" fmla="*/ 2147483647 w 801"/>
              <a:gd name="T7" fmla="*/ 2147483647 h 411"/>
              <a:gd name="T8" fmla="*/ 2147483647 w 801"/>
              <a:gd name="T9" fmla="*/ 2147483647 h 411"/>
              <a:gd name="T10" fmla="*/ 2147483647 w 801"/>
              <a:gd name="T11" fmla="*/ 2147483647 h 411"/>
              <a:gd name="T12" fmla="*/ 2147483647 w 801"/>
              <a:gd name="T13" fmla="*/ 2147483647 h 411"/>
              <a:gd name="T14" fmla="*/ 2147483647 w 801"/>
              <a:gd name="T15" fmla="*/ 2147483647 h 411"/>
              <a:gd name="T16" fmla="*/ 2147483647 w 801"/>
              <a:gd name="T17" fmla="*/ 2147483647 h 411"/>
              <a:gd name="T18" fmla="*/ 2147483647 w 801"/>
              <a:gd name="T19" fmla="*/ 2147483647 h 411"/>
              <a:gd name="T20" fmla="*/ 2147483647 w 801"/>
              <a:gd name="T21" fmla="*/ 2147483647 h 411"/>
              <a:gd name="T22" fmla="*/ 2147483647 w 801"/>
              <a:gd name="T23" fmla="*/ 2147483647 h 411"/>
              <a:gd name="T24" fmla="*/ 2147483647 w 801"/>
              <a:gd name="T25" fmla="*/ 2147483647 h 411"/>
              <a:gd name="T26" fmla="*/ 2147483647 w 801"/>
              <a:gd name="T27" fmla="*/ 2147483647 h 411"/>
              <a:gd name="T28" fmla="*/ 2147483647 w 801"/>
              <a:gd name="T29" fmla="*/ 2147483647 h 411"/>
              <a:gd name="T30" fmla="*/ 2147483647 w 801"/>
              <a:gd name="T31" fmla="*/ 2147483647 h 411"/>
              <a:gd name="T32" fmla="*/ 2147483647 w 801"/>
              <a:gd name="T33" fmla="*/ 2147483647 h 411"/>
              <a:gd name="T34" fmla="*/ 2147483647 w 801"/>
              <a:gd name="T35" fmla="*/ 2147483647 h 411"/>
              <a:gd name="T36" fmla="*/ 2147483647 w 801"/>
              <a:gd name="T37" fmla="*/ 2147483647 h 411"/>
              <a:gd name="T38" fmla="*/ 2147483647 w 801"/>
              <a:gd name="T39" fmla="*/ 2147483647 h 411"/>
              <a:gd name="T40" fmla="*/ 2147483647 w 801"/>
              <a:gd name="T41" fmla="*/ 2147483647 h 411"/>
              <a:gd name="T42" fmla="*/ 0 w 801"/>
              <a:gd name="T43" fmla="*/ 2147483647 h 411"/>
              <a:gd name="T44" fmla="*/ 2147483647 w 801"/>
              <a:gd name="T45" fmla="*/ 0 h 4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1"/>
              <a:gd name="T70" fmla="*/ 0 h 411"/>
              <a:gd name="T71" fmla="*/ 801 w 801"/>
              <a:gd name="T72" fmla="*/ 411 h 4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1" h="411">
                <a:moveTo>
                  <a:pt x="25" y="0"/>
                </a:moveTo>
                <a:lnTo>
                  <a:pt x="294" y="19"/>
                </a:lnTo>
                <a:lnTo>
                  <a:pt x="495" y="30"/>
                </a:lnTo>
                <a:lnTo>
                  <a:pt x="557" y="75"/>
                </a:lnTo>
                <a:lnTo>
                  <a:pt x="576" y="55"/>
                </a:lnTo>
                <a:lnTo>
                  <a:pt x="616" y="59"/>
                </a:lnTo>
                <a:lnTo>
                  <a:pt x="643" y="78"/>
                </a:lnTo>
                <a:lnTo>
                  <a:pt x="674" y="78"/>
                </a:lnTo>
                <a:lnTo>
                  <a:pt x="708" y="121"/>
                </a:lnTo>
                <a:lnTo>
                  <a:pt x="716" y="148"/>
                </a:lnTo>
                <a:lnTo>
                  <a:pt x="739" y="190"/>
                </a:lnTo>
                <a:lnTo>
                  <a:pt x="735" y="242"/>
                </a:lnTo>
                <a:lnTo>
                  <a:pt x="751" y="272"/>
                </a:lnTo>
                <a:lnTo>
                  <a:pt x="751" y="297"/>
                </a:lnTo>
                <a:lnTo>
                  <a:pt x="760" y="322"/>
                </a:lnTo>
                <a:lnTo>
                  <a:pt x="762" y="361"/>
                </a:lnTo>
                <a:lnTo>
                  <a:pt x="781" y="364"/>
                </a:lnTo>
                <a:lnTo>
                  <a:pt x="801" y="407"/>
                </a:lnTo>
                <a:lnTo>
                  <a:pt x="682" y="411"/>
                </a:lnTo>
                <a:lnTo>
                  <a:pt x="169" y="389"/>
                </a:lnTo>
                <a:lnTo>
                  <a:pt x="177" y="261"/>
                </a:lnTo>
                <a:lnTo>
                  <a:pt x="0" y="244"/>
                </a:lnTo>
                <a:lnTo>
                  <a:pt x="25" y="0"/>
                </a:lnTo>
                <a:close/>
              </a:path>
            </a:pathLst>
          </a:custGeom>
          <a:noFill/>
          <a:ln w="9525">
            <a:solidFill>
              <a:schemeClr val="tx1"/>
            </a:solidFill>
            <a:round/>
            <a:headEnd/>
            <a:tailEnd/>
          </a:ln>
        </p:spPr>
        <p:txBody>
          <a:bodyPr/>
          <a:lstStyle/>
          <a:p>
            <a:pPr eaLnBrk="0" fontAlgn="auto" hangingPunct="0">
              <a:spcBef>
                <a:spcPts val="0"/>
              </a:spcBef>
              <a:spcAft>
                <a:spcPts val="0"/>
              </a:spcAft>
              <a:defRPr/>
            </a:pPr>
            <a:endParaRPr lang="en-US" sz="1400" b="1" dirty="0">
              <a:latin typeface="+mn-lt"/>
            </a:endParaRPr>
          </a:p>
        </p:txBody>
      </p:sp>
      <p:sp>
        <p:nvSpPr>
          <p:cNvPr id="152" name="5-Point Star 151"/>
          <p:cNvSpPr/>
          <p:nvPr/>
        </p:nvSpPr>
        <p:spPr>
          <a:xfrm flipV="1">
            <a:off x="7680325" y="2816225"/>
            <a:ext cx="44450" cy="46038"/>
          </a:xfrm>
          <a:prstGeom prst="star5">
            <a:avLst/>
          </a:prstGeom>
          <a:no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solidFill>
                <a:schemeClr val="tx1"/>
              </a:solidFill>
            </a:endParaRPr>
          </a:p>
        </p:txBody>
      </p:sp>
      <p:sp>
        <p:nvSpPr>
          <p:cNvPr id="2103" name="TextBox 157"/>
          <p:cNvSpPr txBox="1">
            <a:spLocks noChangeArrowheads="1"/>
          </p:cNvSpPr>
          <p:nvPr/>
        </p:nvSpPr>
        <p:spPr bwMode="auto">
          <a:xfrm>
            <a:off x="1295400" y="4718050"/>
            <a:ext cx="1066800" cy="184150"/>
          </a:xfrm>
          <a:prstGeom prst="rect">
            <a:avLst/>
          </a:prstGeom>
          <a:noFill/>
          <a:ln w="9525">
            <a:noFill/>
            <a:miter lim="800000"/>
            <a:headEnd/>
            <a:tailEnd/>
          </a:ln>
        </p:spPr>
        <p:txBody>
          <a:bodyPr>
            <a:spAutoFit/>
          </a:bodyPr>
          <a:lstStyle/>
          <a:p>
            <a:pPr algn="ctr"/>
            <a:r>
              <a:rPr lang="en-US" sz="600" dirty="0">
                <a:latin typeface="Calibri" pitchFamily="34" charset="0"/>
              </a:rPr>
              <a:t>Hawaii</a:t>
            </a:r>
          </a:p>
        </p:txBody>
      </p:sp>
      <p:sp>
        <p:nvSpPr>
          <p:cNvPr id="167" name="TextBox 166"/>
          <p:cNvSpPr txBox="1"/>
          <p:nvPr/>
        </p:nvSpPr>
        <p:spPr>
          <a:xfrm>
            <a:off x="1143000" y="5619690"/>
            <a:ext cx="3789363" cy="369332"/>
          </a:xfrm>
          <a:prstGeom prst="rect">
            <a:avLst/>
          </a:prstGeom>
          <a:noFill/>
        </p:spPr>
        <p:txBody>
          <a:bodyPr wrap="square">
            <a:spAutoFit/>
          </a:bodyPr>
          <a:lstStyle/>
          <a:p>
            <a:pPr fontAlgn="auto">
              <a:spcBef>
                <a:spcPts val="0"/>
              </a:spcBef>
              <a:spcAft>
                <a:spcPts val="0"/>
              </a:spcAft>
              <a:defRPr/>
            </a:pPr>
            <a:r>
              <a:rPr lang="en-US" sz="1800" b="1" dirty="0">
                <a:latin typeface="+mn-lt"/>
              </a:rPr>
              <a:t>SMARTER Balanced State</a:t>
            </a:r>
          </a:p>
        </p:txBody>
      </p:sp>
      <p:sp>
        <p:nvSpPr>
          <p:cNvPr id="111" name="TextBox 110"/>
          <p:cNvSpPr txBox="1"/>
          <p:nvPr/>
        </p:nvSpPr>
        <p:spPr>
          <a:xfrm>
            <a:off x="1152305" y="5181600"/>
            <a:ext cx="1905000" cy="369332"/>
          </a:xfrm>
          <a:prstGeom prst="rect">
            <a:avLst/>
          </a:prstGeom>
          <a:noFill/>
        </p:spPr>
        <p:txBody>
          <a:bodyPr>
            <a:spAutoFit/>
          </a:bodyPr>
          <a:lstStyle/>
          <a:p>
            <a:pPr fontAlgn="auto">
              <a:spcBef>
                <a:spcPts val="0"/>
              </a:spcBef>
              <a:spcAft>
                <a:spcPts val="0"/>
              </a:spcAft>
              <a:defRPr/>
            </a:pPr>
            <a:r>
              <a:rPr lang="en-US" sz="1800" b="1" dirty="0">
                <a:latin typeface="+mn-lt"/>
              </a:rPr>
              <a:t>PARCC State </a:t>
            </a:r>
          </a:p>
        </p:txBody>
      </p:sp>
      <p:grpSp>
        <p:nvGrpSpPr>
          <p:cNvPr id="2" name="Group 11"/>
          <p:cNvGrpSpPr/>
          <p:nvPr/>
        </p:nvGrpSpPr>
        <p:grpSpPr>
          <a:xfrm>
            <a:off x="65313" y="592136"/>
            <a:ext cx="8899300" cy="5803901"/>
            <a:chOff x="65313" y="592136"/>
            <a:chExt cx="8899300" cy="5803901"/>
          </a:xfrm>
        </p:grpSpPr>
        <p:grpSp>
          <p:nvGrpSpPr>
            <p:cNvPr id="3" name="Group 120"/>
            <p:cNvGrpSpPr>
              <a:grpSpLocks/>
            </p:cNvGrpSpPr>
            <p:nvPr/>
          </p:nvGrpSpPr>
          <p:grpSpPr bwMode="auto">
            <a:xfrm>
              <a:off x="799380" y="592136"/>
              <a:ext cx="1127140" cy="855658"/>
              <a:chOff x="643" y="511"/>
              <a:chExt cx="664" cy="505"/>
            </a:xfrm>
            <a:solidFill>
              <a:srgbClr val="FFFF00"/>
            </a:solidFill>
          </p:grpSpPr>
          <p:sp>
            <p:nvSpPr>
              <p:cNvPr id="128" name="Freeform 121" descr="Large checker board"/>
              <p:cNvSpPr>
                <a:spLocks/>
              </p:cNvSpPr>
              <p:nvPr/>
            </p:nvSpPr>
            <p:spPr bwMode="blackWhite">
              <a:xfrm>
                <a:off x="643" y="511"/>
                <a:ext cx="664" cy="505"/>
              </a:xfrm>
              <a:custGeom>
                <a:avLst/>
                <a:gdLst>
                  <a:gd name="T0" fmla="*/ 586 w 664"/>
                  <a:gd name="T1" fmla="*/ 461 h 505"/>
                  <a:gd name="T2" fmla="*/ 664 w 664"/>
                  <a:gd name="T3" fmla="*/ 140 h 505"/>
                  <a:gd name="T4" fmla="*/ 227 w 664"/>
                  <a:gd name="T5" fmla="*/ 0 h 505"/>
                  <a:gd name="T6" fmla="*/ 246 w 664"/>
                  <a:gd name="T7" fmla="*/ 35 h 505"/>
                  <a:gd name="T8" fmla="*/ 238 w 664"/>
                  <a:gd name="T9" fmla="*/ 62 h 505"/>
                  <a:gd name="T10" fmla="*/ 246 w 664"/>
                  <a:gd name="T11" fmla="*/ 87 h 505"/>
                  <a:gd name="T12" fmla="*/ 234 w 664"/>
                  <a:gd name="T13" fmla="*/ 102 h 505"/>
                  <a:gd name="T14" fmla="*/ 250 w 664"/>
                  <a:gd name="T15" fmla="*/ 133 h 505"/>
                  <a:gd name="T16" fmla="*/ 234 w 664"/>
                  <a:gd name="T17" fmla="*/ 140 h 505"/>
                  <a:gd name="T18" fmla="*/ 242 w 664"/>
                  <a:gd name="T19" fmla="*/ 167 h 505"/>
                  <a:gd name="T20" fmla="*/ 219 w 664"/>
                  <a:gd name="T21" fmla="*/ 183 h 505"/>
                  <a:gd name="T22" fmla="*/ 202 w 664"/>
                  <a:gd name="T23" fmla="*/ 202 h 505"/>
                  <a:gd name="T24" fmla="*/ 144 w 664"/>
                  <a:gd name="T25" fmla="*/ 236 h 505"/>
                  <a:gd name="T26" fmla="*/ 160 w 664"/>
                  <a:gd name="T27" fmla="*/ 209 h 505"/>
                  <a:gd name="T28" fmla="*/ 133 w 664"/>
                  <a:gd name="T29" fmla="*/ 190 h 505"/>
                  <a:gd name="T30" fmla="*/ 194 w 664"/>
                  <a:gd name="T31" fmla="*/ 163 h 505"/>
                  <a:gd name="T32" fmla="*/ 215 w 664"/>
                  <a:gd name="T33" fmla="*/ 140 h 505"/>
                  <a:gd name="T34" fmla="*/ 175 w 664"/>
                  <a:gd name="T35" fmla="*/ 110 h 505"/>
                  <a:gd name="T36" fmla="*/ 129 w 664"/>
                  <a:gd name="T37" fmla="*/ 79 h 505"/>
                  <a:gd name="T38" fmla="*/ 83 w 664"/>
                  <a:gd name="T39" fmla="*/ 54 h 505"/>
                  <a:gd name="T40" fmla="*/ 37 w 664"/>
                  <a:gd name="T41" fmla="*/ 31 h 505"/>
                  <a:gd name="T42" fmla="*/ 41 w 664"/>
                  <a:gd name="T43" fmla="*/ 121 h 505"/>
                  <a:gd name="T44" fmla="*/ 60 w 664"/>
                  <a:gd name="T45" fmla="*/ 156 h 505"/>
                  <a:gd name="T46" fmla="*/ 48 w 664"/>
                  <a:gd name="T47" fmla="*/ 194 h 505"/>
                  <a:gd name="T48" fmla="*/ 64 w 664"/>
                  <a:gd name="T49" fmla="*/ 213 h 505"/>
                  <a:gd name="T50" fmla="*/ 37 w 664"/>
                  <a:gd name="T51" fmla="*/ 232 h 505"/>
                  <a:gd name="T52" fmla="*/ 56 w 664"/>
                  <a:gd name="T53" fmla="*/ 252 h 505"/>
                  <a:gd name="T54" fmla="*/ 21 w 664"/>
                  <a:gd name="T55" fmla="*/ 280 h 505"/>
                  <a:gd name="T56" fmla="*/ 21 w 664"/>
                  <a:gd name="T57" fmla="*/ 252 h 505"/>
                  <a:gd name="T58" fmla="*/ 0 w 664"/>
                  <a:gd name="T59" fmla="*/ 277 h 505"/>
                  <a:gd name="T60" fmla="*/ 25 w 664"/>
                  <a:gd name="T61" fmla="*/ 292 h 505"/>
                  <a:gd name="T62" fmla="*/ 67 w 664"/>
                  <a:gd name="T63" fmla="*/ 307 h 505"/>
                  <a:gd name="T64" fmla="*/ 94 w 664"/>
                  <a:gd name="T65" fmla="*/ 338 h 505"/>
                  <a:gd name="T66" fmla="*/ 110 w 664"/>
                  <a:gd name="T67" fmla="*/ 365 h 505"/>
                  <a:gd name="T68" fmla="*/ 87 w 664"/>
                  <a:gd name="T69" fmla="*/ 415 h 505"/>
                  <a:gd name="T70" fmla="*/ 183 w 664"/>
                  <a:gd name="T71" fmla="*/ 419 h 505"/>
                  <a:gd name="T72" fmla="*/ 223 w 664"/>
                  <a:gd name="T73" fmla="*/ 453 h 505"/>
                  <a:gd name="T74" fmla="*/ 319 w 664"/>
                  <a:gd name="T75" fmla="*/ 453 h 505"/>
                  <a:gd name="T76" fmla="*/ 459 w 664"/>
                  <a:gd name="T77" fmla="*/ 461 h 505"/>
                  <a:gd name="T78" fmla="*/ 593 w 664"/>
                  <a:gd name="T79" fmla="*/ 505 h 505"/>
                  <a:gd name="T80" fmla="*/ 586 w 664"/>
                  <a:gd name="T81" fmla="*/ 461 h 5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4"/>
                  <a:gd name="T124" fmla="*/ 0 h 505"/>
                  <a:gd name="T125" fmla="*/ 664 w 664"/>
                  <a:gd name="T126" fmla="*/ 505 h 50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4" h="505">
                    <a:moveTo>
                      <a:pt x="586" y="461"/>
                    </a:moveTo>
                    <a:lnTo>
                      <a:pt x="664" y="140"/>
                    </a:lnTo>
                    <a:lnTo>
                      <a:pt x="227" y="0"/>
                    </a:lnTo>
                    <a:lnTo>
                      <a:pt x="246" y="35"/>
                    </a:lnTo>
                    <a:lnTo>
                      <a:pt x="238" y="62"/>
                    </a:lnTo>
                    <a:lnTo>
                      <a:pt x="246" y="87"/>
                    </a:lnTo>
                    <a:lnTo>
                      <a:pt x="234" y="102"/>
                    </a:lnTo>
                    <a:lnTo>
                      <a:pt x="250" y="133"/>
                    </a:lnTo>
                    <a:lnTo>
                      <a:pt x="234" y="140"/>
                    </a:lnTo>
                    <a:lnTo>
                      <a:pt x="242" y="167"/>
                    </a:lnTo>
                    <a:lnTo>
                      <a:pt x="219" y="183"/>
                    </a:lnTo>
                    <a:lnTo>
                      <a:pt x="202" y="202"/>
                    </a:lnTo>
                    <a:lnTo>
                      <a:pt x="144" y="236"/>
                    </a:lnTo>
                    <a:lnTo>
                      <a:pt x="160" y="209"/>
                    </a:lnTo>
                    <a:lnTo>
                      <a:pt x="133" y="190"/>
                    </a:lnTo>
                    <a:lnTo>
                      <a:pt x="194" y="163"/>
                    </a:lnTo>
                    <a:lnTo>
                      <a:pt x="215" y="140"/>
                    </a:lnTo>
                    <a:lnTo>
                      <a:pt x="175" y="110"/>
                    </a:lnTo>
                    <a:lnTo>
                      <a:pt x="129" y="79"/>
                    </a:lnTo>
                    <a:lnTo>
                      <a:pt x="83" y="54"/>
                    </a:lnTo>
                    <a:lnTo>
                      <a:pt x="37" y="31"/>
                    </a:lnTo>
                    <a:lnTo>
                      <a:pt x="41" y="121"/>
                    </a:lnTo>
                    <a:lnTo>
                      <a:pt x="60" y="156"/>
                    </a:lnTo>
                    <a:lnTo>
                      <a:pt x="48" y="194"/>
                    </a:lnTo>
                    <a:lnTo>
                      <a:pt x="64" y="213"/>
                    </a:lnTo>
                    <a:lnTo>
                      <a:pt x="37" y="232"/>
                    </a:lnTo>
                    <a:lnTo>
                      <a:pt x="56" y="252"/>
                    </a:lnTo>
                    <a:lnTo>
                      <a:pt x="21" y="280"/>
                    </a:lnTo>
                    <a:lnTo>
                      <a:pt x="21" y="252"/>
                    </a:lnTo>
                    <a:lnTo>
                      <a:pt x="0" y="277"/>
                    </a:lnTo>
                    <a:lnTo>
                      <a:pt x="25" y="292"/>
                    </a:lnTo>
                    <a:lnTo>
                      <a:pt x="67" y="307"/>
                    </a:lnTo>
                    <a:lnTo>
                      <a:pt x="94" y="338"/>
                    </a:lnTo>
                    <a:lnTo>
                      <a:pt x="110" y="365"/>
                    </a:lnTo>
                    <a:lnTo>
                      <a:pt x="87" y="415"/>
                    </a:lnTo>
                    <a:lnTo>
                      <a:pt x="183" y="419"/>
                    </a:lnTo>
                    <a:lnTo>
                      <a:pt x="223" y="453"/>
                    </a:lnTo>
                    <a:lnTo>
                      <a:pt x="319" y="453"/>
                    </a:lnTo>
                    <a:lnTo>
                      <a:pt x="459" y="461"/>
                    </a:lnTo>
                    <a:lnTo>
                      <a:pt x="593" y="505"/>
                    </a:lnTo>
                    <a:lnTo>
                      <a:pt x="586" y="461"/>
                    </a:lnTo>
                    <a:close/>
                  </a:path>
                </a:pathLst>
              </a:custGeom>
              <a:grp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Arial" charset="0"/>
                </a:endParaRPr>
              </a:p>
            </p:txBody>
          </p:sp>
          <p:sp>
            <p:nvSpPr>
              <p:cNvPr id="129" name="Freeform 122" descr="Large checker board"/>
              <p:cNvSpPr>
                <a:spLocks/>
              </p:cNvSpPr>
              <p:nvPr/>
            </p:nvSpPr>
            <p:spPr bwMode="blackWhite">
              <a:xfrm>
                <a:off x="822" y="517"/>
                <a:ext cx="32" cy="35"/>
              </a:xfrm>
              <a:custGeom>
                <a:avLst/>
                <a:gdLst>
                  <a:gd name="T0" fmla="*/ 0 w 32"/>
                  <a:gd name="T1" fmla="*/ 0 h 35"/>
                  <a:gd name="T2" fmla="*/ 0 w 32"/>
                  <a:gd name="T3" fmla="*/ 21 h 35"/>
                  <a:gd name="T4" fmla="*/ 29 w 32"/>
                  <a:gd name="T5" fmla="*/ 35 h 35"/>
                  <a:gd name="T6" fmla="*/ 32 w 32"/>
                  <a:gd name="T7" fmla="*/ 25 h 35"/>
                  <a:gd name="T8" fmla="*/ 17 w 32"/>
                  <a:gd name="T9" fmla="*/ 6 h 35"/>
                  <a:gd name="T10" fmla="*/ 0 w 32"/>
                  <a:gd name="T11" fmla="*/ 0 h 35"/>
                  <a:gd name="T12" fmla="*/ 0 60000 65536"/>
                  <a:gd name="T13" fmla="*/ 0 60000 65536"/>
                  <a:gd name="T14" fmla="*/ 0 60000 65536"/>
                  <a:gd name="T15" fmla="*/ 0 60000 65536"/>
                  <a:gd name="T16" fmla="*/ 0 60000 65536"/>
                  <a:gd name="T17" fmla="*/ 0 60000 65536"/>
                  <a:gd name="T18" fmla="*/ 0 w 32"/>
                  <a:gd name="T19" fmla="*/ 0 h 35"/>
                  <a:gd name="T20" fmla="*/ 32 w 32"/>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2" h="35">
                    <a:moveTo>
                      <a:pt x="0" y="0"/>
                    </a:moveTo>
                    <a:lnTo>
                      <a:pt x="0" y="21"/>
                    </a:lnTo>
                    <a:lnTo>
                      <a:pt x="29" y="35"/>
                    </a:lnTo>
                    <a:lnTo>
                      <a:pt x="32" y="25"/>
                    </a:lnTo>
                    <a:lnTo>
                      <a:pt x="17" y="6"/>
                    </a:lnTo>
                    <a:lnTo>
                      <a:pt x="0" y="0"/>
                    </a:lnTo>
                    <a:close/>
                  </a:path>
                </a:pathLst>
              </a:custGeom>
              <a:grp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Arial" charset="0"/>
                </a:endParaRPr>
              </a:p>
            </p:txBody>
          </p:sp>
          <p:sp>
            <p:nvSpPr>
              <p:cNvPr id="130" name="Freeform 123" descr="Large checker board"/>
              <p:cNvSpPr>
                <a:spLocks/>
              </p:cNvSpPr>
              <p:nvPr/>
            </p:nvSpPr>
            <p:spPr bwMode="blackWhite">
              <a:xfrm>
                <a:off x="854" y="555"/>
                <a:ext cx="18" cy="29"/>
              </a:xfrm>
              <a:custGeom>
                <a:avLst/>
                <a:gdLst>
                  <a:gd name="T0" fmla="*/ 4 w 18"/>
                  <a:gd name="T1" fmla="*/ 0 h 29"/>
                  <a:gd name="T2" fmla="*/ 18 w 18"/>
                  <a:gd name="T3" fmla="*/ 10 h 29"/>
                  <a:gd name="T4" fmla="*/ 18 w 18"/>
                  <a:gd name="T5" fmla="*/ 29 h 29"/>
                  <a:gd name="T6" fmla="*/ 6 w 18"/>
                  <a:gd name="T7" fmla="*/ 21 h 29"/>
                  <a:gd name="T8" fmla="*/ 0 w 18"/>
                  <a:gd name="T9" fmla="*/ 10 h 29"/>
                  <a:gd name="T10" fmla="*/ 4 w 18"/>
                  <a:gd name="T11" fmla="*/ 0 h 29"/>
                  <a:gd name="T12" fmla="*/ 0 60000 65536"/>
                  <a:gd name="T13" fmla="*/ 0 60000 65536"/>
                  <a:gd name="T14" fmla="*/ 0 60000 65536"/>
                  <a:gd name="T15" fmla="*/ 0 60000 65536"/>
                  <a:gd name="T16" fmla="*/ 0 60000 65536"/>
                  <a:gd name="T17" fmla="*/ 0 60000 65536"/>
                  <a:gd name="T18" fmla="*/ 0 w 18"/>
                  <a:gd name="T19" fmla="*/ 0 h 29"/>
                  <a:gd name="T20" fmla="*/ 18 w 18"/>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8" h="29">
                    <a:moveTo>
                      <a:pt x="4" y="0"/>
                    </a:moveTo>
                    <a:lnTo>
                      <a:pt x="18" y="10"/>
                    </a:lnTo>
                    <a:lnTo>
                      <a:pt x="18" y="29"/>
                    </a:lnTo>
                    <a:lnTo>
                      <a:pt x="6" y="21"/>
                    </a:lnTo>
                    <a:lnTo>
                      <a:pt x="0" y="10"/>
                    </a:lnTo>
                    <a:lnTo>
                      <a:pt x="4" y="0"/>
                    </a:lnTo>
                    <a:close/>
                  </a:path>
                </a:pathLst>
              </a:custGeom>
              <a:grp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Arial" charset="0"/>
                </a:endParaRPr>
              </a:p>
            </p:txBody>
          </p:sp>
        </p:grpSp>
        <p:sp>
          <p:nvSpPr>
            <p:cNvPr id="3077" name="Freeform 124"/>
            <p:cNvSpPr>
              <a:spLocks/>
            </p:cNvSpPr>
            <p:nvPr/>
          </p:nvSpPr>
          <p:spPr bwMode="blackWhite">
            <a:xfrm>
              <a:off x="501650" y="1112838"/>
              <a:ext cx="1336675" cy="1149350"/>
            </a:xfrm>
            <a:custGeom>
              <a:avLst/>
              <a:gdLst>
                <a:gd name="T0" fmla="*/ 2147483647 w 788"/>
                <a:gd name="T1" fmla="*/ 2147483647 h 678"/>
                <a:gd name="T2" fmla="*/ 2147483647 w 788"/>
                <a:gd name="T3" fmla="*/ 2147483647 h 678"/>
                <a:gd name="T4" fmla="*/ 2147483647 w 788"/>
                <a:gd name="T5" fmla="*/ 2147483647 h 678"/>
                <a:gd name="T6" fmla="*/ 2147483647 w 788"/>
                <a:gd name="T7" fmla="*/ 0 h 678"/>
                <a:gd name="T8" fmla="*/ 2147483647 w 788"/>
                <a:gd name="T9" fmla="*/ 2147483647 h 678"/>
                <a:gd name="T10" fmla="*/ 2147483647 w 788"/>
                <a:gd name="T11" fmla="*/ 2147483647 h 678"/>
                <a:gd name="T12" fmla="*/ 2147483647 w 788"/>
                <a:gd name="T13" fmla="*/ 2147483647 h 678"/>
                <a:gd name="T14" fmla="*/ 2147483647 w 788"/>
                <a:gd name="T15" fmla="*/ 2147483647 h 678"/>
                <a:gd name="T16" fmla="*/ 2147483647 w 788"/>
                <a:gd name="T17" fmla="*/ 2147483647 h 678"/>
                <a:gd name="T18" fmla="*/ 2147483647 w 788"/>
                <a:gd name="T19" fmla="*/ 2147483647 h 678"/>
                <a:gd name="T20" fmla="*/ 2147483647 w 788"/>
                <a:gd name="T21" fmla="*/ 2147483647 h 678"/>
                <a:gd name="T22" fmla="*/ 2147483647 w 788"/>
                <a:gd name="T23" fmla="*/ 2147483647 h 678"/>
                <a:gd name="T24" fmla="*/ 2147483647 w 788"/>
                <a:gd name="T25" fmla="*/ 2147483647 h 678"/>
                <a:gd name="T26" fmla="*/ 2147483647 w 788"/>
                <a:gd name="T27" fmla="*/ 2147483647 h 678"/>
                <a:gd name="T28" fmla="*/ 2147483647 w 788"/>
                <a:gd name="T29" fmla="*/ 2147483647 h 678"/>
                <a:gd name="T30" fmla="*/ 0 w 788"/>
                <a:gd name="T31" fmla="*/ 2147483647 h 678"/>
                <a:gd name="T32" fmla="*/ 2147483647 w 788"/>
                <a:gd name="T33" fmla="*/ 2147483647 h 678"/>
                <a:gd name="T34" fmla="*/ 2147483647 w 788"/>
                <a:gd name="T35" fmla="*/ 2147483647 h 678"/>
                <a:gd name="T36" fmla="*/ 2147483647 w 788"/>
                <a:gd name="T37" fmla="*/ 2147483647 h 678"/>
                <a:gd name="T38" fmla="*/ 2147483647 w 788"/>
                <a:gd name="T39" fmla="*/ 2147483647 h 678"/>
                <a:gd name="T40" fmla="*/ 2147483647 w 788"/>
                <a:gd name="T41" fmla="*/ 2147483647 h 678"/>
                <a:gd name="T42" fmla="*/ 2147483647 w 788"/>
                <a:gd name="T43" fmla="*/ 2147483647 h 678"/>
                <a:gd name="T44" fmla="*/ 2147483647 w 788"/>
                <a:gd name="T45" fmla="*/ 2147483647 h 678"/>
                <a:gd name="T46" fmla="*/ 2147483647 w 788"/>
                <a:gd name="T47" fmla="*/ 2147483647 h 678"/>
                <a:gd name="T48" fmla="*/ 2147483647 w 788"/>
                <a:gd name="T49" fmla="*/ 2147483647 h 678"/>
                <a:gd name="T50" fmla="*/ 2147483647 w 788"/>
                <a:gd name="T51" fmla="*/ 2147483647 h 678"/>
                <a:gd name="T52" fmla="*/ 2147483647 w 788"/>
                <a:gd name="T53" fmla="*/ 2147483647 h 678"/>
                <a:gd name="T54" fmla="*/ 2147483647 w 788"/>
                <a:gd name="T55" fmla="*/ 2147483647 h 678"/>
                <a:gd name="T56" fmla="*/ 2147483647 w 788"/>
                <a:gd name="T57" fmla="*/ 2147483647 h 678"/>
                <a:gd name="T58" fmla="*/ 2147483647 w 788"/>
                <a:gd name="T59" fmla="*/ 2147483647 h 678"/>
                <a:gd name="T60" fmla="*/ 2147483647 w 788"/>
                <a:gd name="T61" fmla="*/ 2147483647 h 678"/>
                <a:gd name="T62" fmla="*/ 2147483647 w 788"/>
                <a:gd name="T63" fmla="*/ 2147483647 h 678"/>
                <a:gd name="T64" fmla="*/ 2147483647 w 788"/>
                <a:gd name="T65" fmla="*/ 2147483647 h 678"/>
                <a:gd name="T66" fmla="*/ 2147483647 w 788"/>
                <a:gd name="T67" fmla="*/ 2147483647 h 6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8"/>
                <a:gd name="T103" fmla="*/ 0 h 678"/>
                <a:gd name="T104" fmla="*/ 788 w 788"/>
                <a:gd name="T105" fmla="*/ 678 h 6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8" h="678">
                  <a:moveTo>
                    <a:pt x="286" y="58"/>
                  </a:moveTo>
                  <a:lnTo>
                    <a:pt x="249" y="23"/>
                  </a:lnTo>
                  <a:lnTo>
                    <a:pt x="218" y="20"/>
                  </a:lnTo>
                  <a:lnTo>
                    <a:pt x="194" y="0"/>
                  </a:lnTo>
                  <a:lnTo>
                    <a:pt x="174" y="46"/>
                  </a:lnTo>
                  <a:lnTo>
                    <a:pt x="176" y="89"/>
                  </a:lnTo>
                  <a:lnTo>
                    <a:pt x="161" y="121"/>
                  </a:lnTo>
                  <a:lnTo>
                    <a:pt x="136" y="148"/>
                  </a:lnTo>
                  <a:lnTo>
                    <a:pt x="113" y="234"/>
                  </a:lnTo>
                  <a:lnTo>
                    <a:pt x="75" y="275"/>
                  </a:lnTo>
                  <a:lnTo>
                    <a:pt x="86" y="300"/>
                  </a:lnTo>
                  <a:lnTo>
                    <a:pt x="48" y="307"/>
                  </a:lnTo>
                  <a:lnTo>
                    <a:pt x="57" y="336"/>
                  </a:lnTo>
                  <a:lnTo>
                    <a:pt x="21" y="365"/>
                  </a:lnTo>
                  <a:lnTo>
                    <a:pt x="13" y="413"/>
                  </a:lnTo>
                  <a:lnTo>
                    <a:pt x="0" y="426"/>
                  </a:lnTo>
                  <a:lnTo>
                    <a:pt x="15" y="509"/>
                  </a:lnTo>
                  <a:lnTo>
                    <a:pt x="362" y="603"/>
                  </a:lnTo>
                  <a:lnTo>
                    <a:pt x="635" y="678"/>
                  </a:lnTo>
                  <a:lnTo>
                    <a:pt x="683" y="455"/>
                  </a:lnTo>
                  <a:lnTo>
                    <a:pt x="717" y="421"/>
                  </a:lnTo>
                  <a:lnTo>
                    <a:pt x="673" y="390"/>
                  </a:lnTo>
                  <a:lnTo>
                    <a:pt x="679" y="371"/>
                  </a:lnTo>
                  <a:lnTo>
                    <a:pt x="719" y="332"/>
                  </a:lnTo>
                  <a:lnTo>
                    <a:pt x="744" y="311"/>
                  </a:lnTo>
                  <a:lnTo>
                    <a:pt x="765" y="263"/>
                  </a:lnTo>
                  <a:lnTo>
                    <a:pt x="788" y="244"/>
                  </a:lnTo>
                  <a:lnTo>
                    <a:pt x="769" y="196"/>
                  </a:lnTo>
                  <a:lnTo>
                    <a:pt x="635" y="154"/>
                  </a:lnTo>
                  <a:lnTo>
                    <a:pt x="495" y="146"/>
                  </a:lnTo>
                  <a:lnTo>
                    <a:pt x="399" y="146"/>
                  </a:lnTo>
                  <a:lnTo>
                    <a:pt x="359" y="112"/>
                  </a:lnTo>
                  <a:lnTo>
                    <a:pt x="263" y="108"/>
                  </a:lnTo>
                  <a:lnTo>
                    <a:pt x="286" y="58"/>
                  </a:lnTo>
                  <a:close/>
                </a:path>
              </a:pathLst>
            </a:custGeom>
            <a:solidFill>
              <a:srgbClr val="FFFF00"/>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mn-lt"/>
              </a:endParaRPr>
            </a:p>
          </p:txBody>
        </p:sp>
        <p:sp>
          <p:nvSpPr>
            <p:cNvPr id="3079" name="Freeform 126"/>
            <p:cNvSpPr>
              <a:spLocks/>
            </p:cNvSpPr>
            <p:nvPr/>
          </p:nvSpPr>
          <p:spPr bwMode="blackWhite">
            <a:xfrm>
              <a:off x="1579563" y="830263"/>
              <a:ext cx="958850" cy="1609725"/>
            </a:xfrm>
            <a:custGeom>
              <a:avLst/>
              <a:gdLst>
                <a:gd name="T0" fmla="*/ 2147483647 w 566"/>
                <a:gd name="T1" fmla="*/ 2147483647 h 950"/>
                <a:gd name="T2" fmla="*/ 2147483647 w 566"/>
                <a:gd name="T3" fmla="*/ 2147483647 h 950"/>
                <a:gd name="T4" fmla="*/ 2147483647 w 566"/>
                <a:gd name="T5" fmla="*/ 2147483647 h 950"/>
                <a:gd name="T6" fmla="*/ 2147483647 w 566"/>
                <a:gd name="T7" fmla="*/ 2147483647 h 950"/>
                <a:gd name="T8" fmla="*/ 2147483647 w 566"/>
                <a:gd name="T9" fmla="*/ 2147483647 h 950"/>
                <a:gd name="T10" fmla="*/ 2147483647 w 566"/>
                <a:gd name="T11" fmla="*/ 2147483647 h 950"/>
                <a:gd name="T12" fmla="*/ 2147483647 w 566"/>
                <a:gd name="T13" fmla="*/ 2147483647 h 950"/>
                <a:gd name="T14" fmla="*/ 2147483647 w 566"/>
                <a:gd name="T15" fmla="*/ 2147483647 h 950"/>
                <a:gd name="T16" fmla="*/ 2147483647 w 566"/>
                <a:gd name="T17" fmla="*/ 2147483647 h 950"/>
                <a:gd name="T18" fmla="*/ 2147483647 w 566"/>
                <a:gd name="T19" fmla="*/ 2147483647 h 950"/>
                <a:gd name="T20" fmla="*/ 2147483647 w 566"/>
                <a:gd name="T21" fmla="*/ 2147483647 h 950"/>
                <a:gd name="T22" fmla="*/ 2147483647 w 566"/>
                <a:gd name="T23" fmla="*/ 2147483647 h 950"/>
                <a:gd name="T24" fmla="*/ 2147483647 w 566"/>
                <a:gd name="T25" fmla="*/ 2147483647 h 950"/>
                <a:gd name="T26" fmla="*/ 2147483647 w 566"/>
                <a:gd name="T27" fmla="*/ 2147483647 h 950"/>
                <a:gd name="T28" fmla="*/ 2147483647 w 566"/>
                <a:gd name="T29" fmla="*/ 2147483647 h 950"/>
                <a:gd name="T30" fmla="*/ 2147483647 w 566"/>
                <a:gd name="T31" fmla="*/ 2147483647 h 950"/>
                <a:gd name="T32" fmla="*/ 2147483647 w 566"/>
                <a:gd name="T33" fmla="*/ 2147483647 h 950"/>
                <a:gd name="T34" fmla="*/ 2147483647 w 566"/>
                <a:gd name="T35" fmla="*/ 2147483647 h 950"/>
                <a:gd name="T36" fmla="*/ 2147483647 w 566"/>
                <a:gd name="T37" fmla="*/ 2147483647 h 950"/>
                <a:gd name="T38" fmla="*/ 2147483647 w 566"/>
                <a:gd name="T39" fmla="*/ 2147483647 h 950"/>
                <a:gd name="T40" fmla="*/ 2147483647 w 566"/>
                <a:gd name="T41" fmla="*/ 2147483647 h 950"/>
                <a:gd name="T42" fmla="*/ 2147483647 w 566"/>
                <a:gd name="T43" fmla="*/ 2147483647 h 950"/>
                <a:gd name="T44" fmla="*/ 2147483647 w 566"/>
                <a:gd name="T45" fmla="*/ 2147483647 h 950"/>
                <a:gd name="T46" fmla="*/ 2147483647 w 566"/>
                <a:gd name="T47" fmla="*/ 2147483647 h 950"/>
                <a:gd name="T48" fmla="*/ 2147483647 w 566"/>
                <a:gd name="T49" fmla="*/ 2147483647 h 950"/>
                <a:gd name="T50" fmla="*/ 2147483647 w 566"/>
                <a:gd name="T51" fmla="*/ 2147483647 h 950"/>
                <a:gd name="T52" fmla="*/ 0 w 566"/>
                <a:gd name="T53" fmla="*/ 2147483647 h 950"/>
                <a:gd name="T54" fmla="*/ 2147483647 w 566"/>
                <a:gd name="T55" fmla="*/ 2147483647 h 950"/>
                <a:gd name="T56" fmla="*/ 2147483647 w 566"/>
                <a:gd name="T57" fmla="*/ 2147483647 h 950"/>
                <a:gd name="T58" fmla="*/ 2147483647 w 566"/>
                <a:gd name="T59" fmla="*/ 2147483647 h 950"/>
                <a:gd name="T60" fmla="*/ 2147483647 w 566"/>
                <a:gd name="T61" fmla="*/ 2147483647 h 950"/>
                <a:gd name="T62" fmla="*/ 2147483647 w 566"/>
                <a:gd name="T63" fmla="*/ 2147483647 h 950"/>
                <a:gd name="T64" fmla="*/ 2147483647 w 566"/>
                <a:gd name="T65" fmla="*/ 2147483647 h 950"/>
                <a:gd name="T66" fmla="*/ 2147483647 w 566"/>
                <a:gd name="T67" fmla="*/ 2147483647 h 950"/>
                <a:gd name="T68" fmla="*/ 2147483647 w 566"/>
                <a:gd name="T69" fmla="*/ 2147483647 h 950"/>
                <a:gd name="T70" fmla="*/ 2147483647 w 566"/>
                <a:gd name="T71" fmla="*/ 2147483647 h 950"/>
                <a:gd name="T72" fmla="*/ 2147483647 w 566"/>
                <a:gd name="T73" fmla="*/ 2147483647 h 950"/>
                <a:gd name="T74" fmla="*/ 2147483647 w 566"/>
                <a:gd name="T75" fmla="*/ 0 h 950"/>
                <a:gd name="T76" fmla="*/ 2147483647 w 566"/>
                <a:gd name="T77" fmla="*/ 2147483647 h 9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6"/>
                <a:gd name="T118" fmla="*/ 0 h 950"/>
                <a:gd name="T119" fmla="*/ 566 w 566"/>
                <a:gd name="T120" fmla="*/ 950 h 9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6" h="950">
                  <a:moveTo>
                    <a:pt x="276" y="21"/>
                  </a:moveTo>
                  <a:lnTo>
                    <a:pt x="257" y="108"/>
                  </a:lnTo>
                  <a:lnTo>
                    <a:pt x="263" y="142"/>
                  </a:lnTo>
                  <a:lnTo>
                    <a:pt x="251" y="175"/>
                  </a:lnTo>
                  <a:lnTo>
                    <a:pt x="272" y="200"/>
                  </a:lnTo>
                  <a:lnTo>
                    <a:pt x="286" y="263"/>
                  </a:lnTo>
                  <a:lnTo>
                    <a:pt x="309" y="282"/>
                  </a:lnTo>
                  <a:lnTo>
                    <a:pt x="307" y="344"/>
                  </a:lnTo>
                  <a:lnTo>
                    <a:pt x="347" y="365"/>
                  </a:lnTo>
                  <a:lnTo>
                    <a:pt x="336" y="405"/>
                  </a:lnTo>
                  <a:lnTo>
                    <a:pt x="309" y="438"/>
                  </a:lnTo>
                  <a:lnTo>
                    <a:pt x="320" y="467"/>
                  </a:lnTo>
                  <a:lnTo>
                    <a:pt x="359" y="453"/>
                  </a:lnTo>
                  <a:lnTo>
                    <a:pt x="363" y="507"/>
                  </a:lnTo>
                  <a:lnTo>
                    <a:pt x="382" y="538"/>
                  </a:lnTo>
                  <a:lnTo>
                    <a:pt x="380" y="595"/>
                  </a:lnTo>
                  <a:lnTo>
                    <a:pt x="434" y="595"/>
                  </a:lnTo>
                  <a:lnTo>
                    <a:pt x="453" y="620"/>
                  </a:lnTo>
                  <a:lnTo>
                    <a:pt x="464" y="609"/>
                  </a:lnTo>
                  <a:lnTo>
                    <a:pt x="493" y="624"/>
                  </a:lnTo>
                  <a:lnTo>
                    <a:pt x="507" y="615"/>
                  </a:lnTo>
                  <a:lnTo>
                    <a:pt x="524" y="622"/>
                  </a:lnTo>
                  <a:lnTo>
                    <a:pt x="541" y="609"/>
                  </a:lnTo>
                  <a:lnTo>
                    <a:pt x="566" y="638"/>
                  </a:lnTo>
                  <a:lnTo>
                    <a:pt x="522" y="950"/>
                  </a:lnTo>
                  <a:lnTo>
                    <a:pt x="242" y="902"/>
                  </a:lnTo>
                  <a:lnTo>
                    <a:pt x="0" y="845"/>
                  </a:lnTo>
                  <a:lnTo>
                    <a:pt x="48" y="622"/>
                  </a:lnTo>
                  <a:lnTo>
                    <a:pt x="82" y="588"/>
                  </a:lnTo>
                  <a:lnTo>
                    <a:pt x="38" y="557"/>
                  </a:lnTo>
                  <a:lnTo>
                    <a:pt x="44" y="538"/>
                  </a:lnTo>
                  <a:lnTo>
                    <a:pt x="84" y="499"/>
                  </a:lnTo>
                  <a:lnTo>
                    <a:pt x="109" y="478"/>
                  </a:lnTo>
                  <a:lnTo>
                    <a:pt x="130" y="430"/>
                  </a:lnTo>
                  <a:lnTo>
                    <a:pt x="153" y="411"/>
                  </a:lnTo>
                  <a:lnTo>
                    <a:pt x="134" y="363"/>
                  </a:lnTo>
                  <a:lnTo>
                    <a:pt x="127" y="321"/>
                  </a:lnTo>
                  <a:lnTo>
                    <a:pt x="205" y="0"/>
                  </a:lnTo>
                  <a:lnTo>
                    <a:pt x="276" y="21"/>
                  </a:lnTo>
                  <a:close/>
                </a:path>
              </a:pathLst>
            </a:custGeom>
            <a:solidFill>
              <a:srgbClr val="FFFF00"/>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mn-lt"/>
              </a:endParaRPr>
            </a:p>
          </p:txBody>
        </p:sp>
        <p:sp>
          <p:nvSpPr>
            <p:cNvPr id="3080" name="Freeform 127"/>
            <p:cNvSpPr>
              <a:spLocks/>
            </p:cNvSpPr>
            <p:nvPr/>
          </p:nvSpPr>
          <p:spPr bwMode="blackWhite">
            <a:xfrm>
              <a:off x="973138" y="2138363"/>
              <a:ext cx="1016000" cy="1582737"/>
            </a:xfrm>
            <a:custGeom>
              <a:avLst/>
              <a:gdLst>
                <a:gd name="T0" fmla="*/ 2147483647 w 599"/>
                <a:gd name="T1" fmla="*/ 2147483647 h 933"/>
                <a:gd name="T2" fmla="*/ 2147483647 w 599"/>
                <a:gd name="T3" fmla="*/ 2147483647 h 933"/>
                <a:gd name="T4" fmla="*/ 2147483647 w 599"/>
                <a:gd name="T5" fmla="*/ 2147483647 h 933"/>
                <a:gd name="T6" fmla="*/ 2147483647 w 599"/>
                <a:gd name="T7" fmla="*/ 2147483647 h 933"/>
                <a:gd name="T8" fmla="*/ 2147483647 w 599"/>
                <a:gd name="T9" fmla="*/ 2147483647 h 933"/>
                <a:gd name="T10" fmla="*/ 2147483647 w 599"/>
                <a:gd name="T11" fmla="*/ 2147483647 h 933"/>
                <a:gd name="T12" fmla="*/ 2147483647 w 599"/>
                <a:gd name="T13" fmla="*/ 2147483647 h 933"/>
                <a:gd name="T14" fmla="*/ 2147483647 w 599"/>
                <a:gd name="T15" fmla="*/ 2147483647 h 933"/>
                <a:gd name="T16" fmla="*/ 2147483647 w 599"/>
                <a:gd name="T17" fmla="*/ 2147483647 h 933"/>
                <a:gd name="T18" fmla="*/ 2147483647 w 599"/>
                <a:gd name="T19" fmla="*/ 2147483647 h 933"/>
                <a:gd name="T20" fmla="*/ 2147483647 w 599"/>
                <a:gd name="T21" fmla="*/ 2147483647 h 933"/>
                <a:gd name="T22" fmla="*/ 2147483647 w 599"/>
                <a:gd name="T23" fmla="*/ 2147483647 h 933"/>
                <a:gd name="T24" fmla="*/ 2147483647 w 599"/>
                <a:gd name="T25" fmla="*/ 2147483647 h 933"/>
                <a:gd name="T26" fmla="*/ 0 w 599"/>
                <a:gd name="T27" fmla="*/ 2147483647 h 933"/>
                <a:gd name="T28" fmla="*/ 2147483647 w 599"/>
                <a:gd name="T29" fmla="*/ 0 h 933"/>
                <a:gd name="T30" fmla="*/ 2147483647 w 599"/>
                <a:gd name="T31" fmla="*/ 2147483647 h 933"/>
                <a:gd name="T32" fmla="*/ 2147483647 w 599"/>
                <a:gd name="T33" fmla="*/ 2147483647 h 9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9"/>
                <a:gd name="T52" fmla="*/ 0 h 933"/>
                <a:gd name="T53" fmla="*/ 599 w 599"/>
                <a:gd name="T54" fmla="*/ 933 h 9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9" h="933">
                  <a:moveTo>
                    <a:pt x="599" y="132"/>
                  </a:moveTo>
                  <a:lnTo>
                    <a:pt x="491" y="722"/>
                  </a:lnTo>
                  <a:lnTo>
                    <a:pt x="478" y="806"/>
                  </a:lnTo>
                  <a:lnTo>
                    <a:pt x="474" y="814"/>
                  </a:lnTo>
                  <a:lnTo>
                    <a:pt x="466" y="821"/>
                  </a:lnTo>
                  <a:lnTo>
                    <a:pt x="466" y="848"/>
                  </a:lnTo>
                  <a:lnTo>
                    <a:pt x="453" y="846"/>
                  </a:lnTo>
                  <a:lnTo>
                    <a:pt x="449" y="823"/>
                  </a:lnTo>
                  <a:lnTo>
                    <a:pt x="432" y="831"/>
                  </a:lnTo>
                  <a:lnTo>
                    <a:pt x="416" y="820"/>
                  </a:lnTo>
                  <a:lnTo>
                    <a:pt x="411" y="841"/>
                  </a:lnTo>
                  <a:lnTo>
                    <a:pt x="413" y="919"/>
                  </a:lnTo>
                  <a:lnTo>
                    <a:pt x="382" y="933"/>
                  </a:lnTo>
                  <a:lnTo>
                    <a:pt x="0" y="370"/>
                  </a:lnTo>
                  <a:lnTo>
                    <a:pt x="84" y="0"/>
                  </a:lnTo>
                  <a:lnTo>
                    <a:pt x="357" y="73"/>
                  </a:lnTo>
                  <a:lnTo>
                    <a:pt x="599" y="132"/>
                  </a:lnTo>
                  <a:close/>
                </a:path>
              </a:pathLst>
            </a:custGeom>
            <a:solidFill>
              <a:srgbClr val="FFFF00"/>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mn-lt"/>
              </a:endParaRPr>
            </a:p>
          </p:txBody>
        </p:sp>
        <p:sp>
          <p:nvSpPr>
            <p:cNvPr id="3081" name="Freeform 128"/>
            <p:cNvSpPr>
              <a:spLocks/>
            </p:cNvSpPr>
            <p:nvPr/>
          </p:nvSpPr>
          <p:spPr bwMode="blackWhite">
            <a:xfrm>
              <a:off x="2005013" y="865188"/>
              <a:ext cx="1643062" cy="1100137"/>
            </a:xfrm>
            <a:custGeom>
              <a:avLst/>
              <a:gdLst>
                <a:gd name="T0" fmla="*/ 2147483647 w 969"/>
                <a:gd name="T1" fmla="*/ 2147483647 h 649"/>
                <a:gd name="T2" fmla="*/ 2147483647 w 969"/>
                <a:gd name="T3" fmla="*/ 2147483647 h 649"/>
                <a:gd name="T4" fmla="*/ 2147483647 w 969"/>
                <a:gd name="T5" fmla="*/ 2147483647 h 649"/>
                <a:gd name="T6" fmla="*/ 2147483647 w 969"/>
                <a:gd name="T7" fmla="*/ 2147483647 h 649"/>
                <a:gd name="T8" fmla="*/ 2147483647 w 969"/>
                <a:gd name="T9" fmla="*/ 2147483647 h 649"/>
                <a:gd name="T10" fmla="*/ 2147483647 w 969"/>
                <a:gd name="T11" fmla="*/ 2147483647 h 649"/>
                <a:gd name="T12" fmla="*/ 2147483647 w 969"/>
                <a:gd name="T13" fmla="*/ 2147483647 h 649"/>
                <a:gd name="T14" fmla="*/ 2147483647 w 969"/>
                <a:gd name="T15" fmla="*/ 0 h 649"/>
                <a:gd name="T16" fmla="*/ 2147483647 w 969"/>
                <a:gd name="T17" fmla="*/ 2147483647 h 649"/>
                <a:gd name="T18" fmla="*/ 2147483647 w 969"/>
                <a:gd name="T19" fmla="*/ 2147483647 h 649"/>
                <a:gd name="T20" fmla="*/ 0 w 969"/>
                <a:gd name="T21" fmla="*/ 2147483647 h 649"/>
                <a:gd name="T22" fmla="*/ 2147483647 w 969"/>
                <a:gd name="T23" fmla="*/ 2147483647 h 649"/>
                <a:gd name="T24" fmla="*/ 2147483647 w 969"/>
                <a:gd name="T25" fmla="*/ 2147483647 h 649"/>
                <a:gd name="T26" fmla="*/ 2147483647 w 969"/>
                <a:gd name="T27" fmla="*/ 2147483647 h 649"/>
                <a:gd name="T28" fmla="*/ 2147483647 w 969"/>
                <a:gd name="T29" fmla="*/ 2147483647 h 649"/>
                <a:gd name="T30" fmla="*/ 2147483647 w 969"/>
                <a:gd name="T31" fmla="*/ 2147483647 h 649"/>
                <a:gd name="T32" fmla="*/ 2147483647 w 969"/>
                <a:gd name="T33" fmla="*/ 2147483647 h 649"/>
                <a:gd name="T34" fmla="*/ 2147483647 w 969"/>
                <a:gd name="T35" fmla="*/ 2147483647 h 649"/>
                <a:gd name="T36" fmla="*/ 2147483647 w 969"/>
                <a:gd name="T37" fmla="*/ 2147483647 h 649"/>
                <a:gd name="T38" fmla="*/ 2147483647 w 969"/>
                <a:gd name="T39" fmla="*/ 2147483647 h 649"/>
                <a:gd name="T40" fmla="*/ 2147483647 w 969"/>
                <a:gd name="T41" fmla="*/ 2147483647 h 649"/>
                <a:gd name="T42" fmla="*/ 2147483647 w 969"/>
                <a:gd name="T43" fmla="*/ 2147483647 h 649"/>
                <a:gd name="T44" fmla="*/ 2147483647 w 969"/>
                <a:gd name="T45" fmla="*/ 2147483647 h 649"/>
                <a:gd name="T46" fmla="*/ 2147483647 w 969"/>
                <a:gd name="T47" fmla="*/ 2147483647 h 649"/>
                <a:gd name="T48" fmla="*/ 2147483647 w 969"/>
                <a:gd name="T49" fmla="*/ 2147483647 h 649"/>
                <a:gd name="T50" fmla="*/ 2147483647 w 969"/>
                <a:gd name="T51" fmla="*/ 2147483647 h 649"/>
                <a:gd name="T52" fmla="*/ 2147483647 w 969"/>
                <a:gd name="T53" fmla="*/ 2147483647 h 649"/>
                <a:gd name="T54" fmla="*/ 2147483647 w 969"/>
                <a:gd name="T55" fmla="*/ 2147483647 h 649"/>
                <a:gd name="T56" fmla="*/ 2147483647 w 969"/>
                <a:gd name="T57" fmla="*/ 2147483647 h 649"/>
                <a:gd name="T58" fmla="*/ 2147483647 w 969"/>
                <a:gd name="T59" fmla="*/ 2147483647 h 649"/>
                <a:gd name="T60" fmla="*/ 2147483647 w 969"/>
                <a:gd name="T61" fmla="*/ 2147483647 h 6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69"/>
                <a:gd name="T94" fmla="*/ 0 h 649"/>
                <a:gd name="T95" fmla="*/ 969 w 969"/>
                <a:gd name="T96" fmla="*/ 649 h 6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69" h="649">
                  <a:moveTo>
                    <a:pt x="315" y="617"/>
                  </a:moveTo>
                  <a:lnTo>
                    <a:pt x="319" y="578"/>
                  </a:lnTo>
                  <a:lnTo>
                    <a:pt x="920" y="649"/>
                  </a:lnTo>
                  <a:lnTo>
                    <a:pt x="931" y="534"/>
                  </a:lnTo>
                  <a:lnTo>
                    <a:pt x="969" y="173"/>
                  </a:lnTo>
                  <a:lnTo>
                    <a:pt x="726" y="146"/>
                  </a:lnTo>
                  <a:lnTo>
                    <a:pt x="426" y="98"/>
                  </a:lnTo>
                  <a:lnTo>
                    <a:pt x="25" y="0"/>
                  </a:lnTo>
                  <a:lnTo>
                    <a:pt x="6" y="87"/>
                  </a:lnTo>
                  <a:lnTo>
                    <a:pt x="12" y="121"/>
                  </a:lnTo>
                  <a:lnTo>
                    <a:pt x="0" y="154"/>
                  </a:lnTo>
                  <a:lnTo>
                    <a:pt x="21" y="179"/>
                  </a:lnTo>
                  <a:lnTo>
                    <a:pt x="35" y="242"/>
                  </a:lnTo>
                  <a:lnTo>
                    <a:pt x="58" y="261"/>
                  </a:lnTo>
                  <a:lnTo>
                    <a:pt x="56" y="323"/>
                  </a:lnTo>
                  <a:lnTo>
                    <a:pt x="96" y="344"/>
                  </a:lnTo>
                  <a:lnTo>
                    <a:pt x="85" y="384"/>
                  </a:lnTo>
                  <a:lnTo>
                    <a:pt x="58" y="417"/>
                  </a:lnTo>
                  <a:lnTo>
                    <a:pt x="69" y="446"/>
                  </a:lnTo>
                  <a:lnTo>
                    <a:pt x="108" y="432"/>
                  </a:lnTo>
                  <a:lnTo>
                    <a:pt x="112" y="486"/>
                  </a:lnTo>
                  <a:lnTo>
                    <a:pt x="131" y="517"/>
                  </a:lnTo>
                  <a:lnTo>
                    <a:pt x="129" y="574"/>
                  </a:lnTo>
                  <a:lnTo>
                    <a:pt x="183" y="574"/>
                  </a:lnTo>
                  <a:lnTo>
                    <a:pt x="202" y="599"/>
                  </a:lnTo>
                  <a:lnTo>
                    <a:pt x="213" y="588"/>
                  </a:lnTo>
                  <a:lnTo>
                    <a:pt x="242" y="603"/>
                  </a:lnTo>
                  <a:lnTo>
                    <a:pt x="256" y="594"/>
                  </a:lnTo>
                  <a:lnTo>
                    <a:pt x="273" y="601"/>
                  </a:lnTo>
                  <a:lnTo>
                    <a:pt x="290" y="588"/>
                  </a:lnTo>
                  <a:lnTo>
                    <a:pt x="315" y="617"/>
                  </a:lnTo>
                  <a:close/>
                </a:path>
              </a:pathLst>
            </a:custGeom>
            <a:solidFill>
              <a:srgbClr val="FFFF00"/>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mn-lt"/>
              </a:endParaRPr>
            </a:p>
          </p:txBody>
        </p:sp>
        <p:sp>
          <p:nvSpPr>
            <p:cNvPr id="3082" name="Freeform 129"/>
            <p:cNvSpPr>
              <a:spLocks/>
            </p:cNvSpPr>
            <p:nvPr/>
          </p:nvSpPr>
          <p:spPr bwMode="blackWhite">
            <a:xfrm>
              <a:off x="2438400" y="1844675"/>
              <a:ext cx="1125538" cy="915988"/>
            </a:xfrm>
            <a:custGeom>
              <a:avLst/>
              <a:gdLst>
                <a:gd name="T0" fmla="*/ 2147483647 w 664"/>
                <a:gd name="T1" fmla="*/ 0 h 540"/>
                <a:gd name="T2" fmla="*/ 2147483647 w 664"/>
                <a:gd name="T3" fmla="*/ 2147483647 h 540"/>
                <a:gd name="T4" fmla="*/ 2147483647 w 664"/>
                <a:gd name="T5" fmla="*/ 2147483647 h 540"/>
                <a:gd name="T6" fmla="*/ 2147483647 w 664"/>
                <a:gd name="T7" fmla="*/ 2147483647 h 540"/>
                <a:gd name="T8" fmla="*/ 2147483647 w 664"/>
                <a:gd name="T9" fmla="*/ 2147483647 h 540"/>
                <a:gd name="T10" fmla="*/ 2147483647 w 664"/>
                <a:gd name="T11" fmla="*/ 2147483647 h 540"/>
                <a:gd name="T12" fmla="*/ 0 w 664"/>
                <a:gd name="T13" fmla="*/ 2147483647 h 540"/>
                <a:gd name="T14" fmla="*/ 2147483647 w 664"/>
                <a:gd name="T15" fmla="*/ 2147483647 h 540"/>
                <a:gd name="T16" fmla="*/ 2147483647 w 664"/>
                <a:gd name="T17" fmla="*/ 2147483647 h 540"/>
                <a:gd name="T18" fmla="*/ 2147483647 w 664"/>
                <a:gd name="T19" fmla="*/ 0 h 5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4"/>
                <a:gd name="T31" fmla="*/ 0 h 540"/>
                <a:gd name="T32" fmla="*/ 664 w 664"/>
                <a:gd name="T33" fmla="*/ 540 h 5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4" h="540">
                  <a:moveTo>
                    <a:pt x="63" y="0"/>
                  </a:moveTo>
                  <a:lnTo>
                    <a:pt x="664" y="71"/>
                  </a:lnTo>
                  <a:lnTo>
                    <a:pt x="646" y="300"/>
                  </a:lnTo>
                  <a:lnTo>
                    <a:pt x="621" y="540"/>
                  </a:lnTo>
                  <a:lnTo>
                    <a:pt x="380" y="522"/>
                  </a:lnTo>
                  <a:lnTo>
                    <a:pt x="165" y="493"/>
                  </a:lnTo>
                  <a:lnTo>
                    <a:pt x="0" y="472"/>
                  </a:lnTo>
                  <a:lnTo>
                    <a:pt x="15" y="351"/>
                  </a:lnTo>
                  <a:lnTo>
                    <a:pt x="59" y="39"/>
                  </a:lnTo>
                  <a:lnTo>
                    <a:pt x="63" y="0"/>
                  </a:lnTo>
                  <a:close/>
                </a:path>
              </a:pathLst>
            </a:custGeom>
            <a:solidFill>
              <a:srgbClr val="FFFF00"/>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mn-lt"/>
              </a:endParaRPr>
            </a:p>
          </p:txBody>
        </p:sp>
        <p:sp>
          <p:nvSpPr>
            <p:cNvPr id="3083" name="Freeform 130"/>
            <p:cNvSpPr>
              <a:spLocks/>
            </p:cNvSpPr>
            <p:nvPr/>
          </p:nvSpPr>
          <p:spPr bwMode="blackWhite">
            <a:xfrm>
              <a:off x="1806575" y="2359025"/>
              <a:ext cx="911225" cy="1133475"/>
            </a:xfrm>
            <a:custGeom>
              <a:avLst/>
              <a:gdLst>
                <a:gd name="T0" fmla="*/ 0 w 538"/>
                <a:gd name="T1" fmla="*/ 2147483647 h 668"/>
                <a:gd name="T2" fmla="*/ 2147483647 w 538"/>
                <a:gd name="T3" fmla="*/ 2147483647 h 668"/>
                <a:gd name="T4" fmla="*/ 2147483647 w 538"/>
                <a:gd name="T5" fmla="*/ 2147483647 h 668"/>
                <a:gd name="T6" fmla="*/ 2147483647 w 538"/>
                <a:gd name="T7" fmla="*/ 2147483647 h 668"/>
                <a:gd name="T8" fmla="*/ 2147483647 w 538"/>
                <a:gd name="T9" fmla="*/ 2147483647 h 668"/>
                <a:gd name="T10" fmla="*/ 2147483647 w 538"/>
                <a:gd name="T11" fmla="*/ 2147483647 h 668"/>
                <a:gd name="T12" fmla="*/ 2147483647 w 538"/>
                <a:gd name="T13" fmla="*/ 0 h 668"/>
                <a:gd name="T14" fmla="*/ 0 w 538"/>
                <a:gd name="T15" fmla="*/ 2147483647 h 668"/>
                <a:gd name="T16" fmla="*/ 0 60000 65536"/>
                <a:gd name="T17" fmla="*/ 0 60000 65536"/>
                <a:gd name="T18" fmla="*/ 0 60000 65536"/>
                <a:gd name="T19" fmla="*/ 0 60000 65536"/>
                <a:gd name="T20" fmla="*/ 0 60000 65536"/>
                <a:gd name="T21" fmla="*/ 0 60000 65536"/>
                <a:gd name="T22" fmla="*/ 0 60000 65536"/>
                <a:gd name="T23" fmla="*/ 0 60000 65536"/>
                <a:gd name="T24" fmla="*/ 0 w 538"/>
                <a:gd name="T25" fmla="*/ 0 h 668"/>
                <a:gd name="T26" fmla="*/ 538 w 538"/>
                <a:gd name="T27" fmla="*/ 668 h 6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8" h="668">
                  <a:moveTo>
                    <a:pt x="0" y="594"/>
                  </a:moveTo>
                  <a:lnTo>
                    <a:pt x="240" y="634"/>
                  </a:lnTo>
                  <a:lnTo>
                    <a:pt x="478" y="668"/>
                  </a:lnTo>
                  <a:lnTo>
                    <a:pt x="538" y="190"/>
                  </a:lnTo>
                  <a:lnTo>
                    <a:pt x="373" y="169"/>
                  </a:lnTo>
                  <a:lnTo>
                    <a:pt x="388" y="48"/>
                  </a:lnTo>
                  <a:lnTo>
                    <a:pt x="108" y="0"/>
                  </a:lnTo>
                  <a:lnTo>
                    <a:pt x="0" y="594"/>
                  </a:lnTo>
                  <a:close/>
                </a:path>
              </a:pathLst>
            </a:custGeom>
            <a:solidFill>
              <a:srgbClr val="FFFF00"/>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mn-lt"/>
              </a:endParaRPr>
            </a:p>
          </p:txBody>
        </p:sp>
        <p:sp>
          <p:nvSpPr>
            <p:cNvPr id="3085" name="Freeform 132"/>
            <p:cNvSpPr>
              <a:spLocks/>
            </p:cNvSpPr>
            <p:nvPr/>
          </p:nvSpPr>
          <p:spPr bwMode="blackWhite">
            <a:xfrm>
              <a:off x="3573463" y="1149350"/>
              <a:ext cx="1050925" cy="676275"/>
            </a:xfrm>
            <a:custGeom>
              <a:avLst/>
              <a:gdLst>
                <a:gd name="T0" fmla="*/ 0 w 620"/>
                <a:gd name="T1" fmla="*/ 2147483647 h 399"/>
                <a:gd name="T2" fmla="*/ 2147483647 w 620"/>
                <a:gd name="T3" fmla="*/ 0 h 399"/>
                <a:gd name="T4" fmla="*/ 2147483647 w 620"/>
                <a:gd name="T5" fmla="*/ 2147483647 h 399"/>
                <a:gd name="T6" fmla="*/ 2147483647 w 620"/>
                <a:gd name="T7" fmla="*/ 2147483647 h 399"/>
                <a:gd name="T8" fmla="*/ 2147483647 w 620"/>
                <a:gd name="T9" fmla="*/ 2147483647 h 399"/>
                <a:gd name="T10" fmla="*/ 2147483647 w 620"/>
                <a:gd name="T11" fmla="*/ 2147483647 h 399"/>
                <a:gd name="T12" fmla="*/ 2147483647 w 620"/>
                <a:gd name="T13" fmla="*/ 2147483647 h 399"/>
                <a:gd name="T14" fmla="*/ 2147483647 w 620"/>
                <a:gd name="T15" fmla="*/ 2147483647 h 399"/>
                <a:gd name="T16" fmla="*/ 2147483647 w 620"/>
                <a:gd name="T17" fmla="*/ 2147483647 h 399"/>
                <a:gd name="T18" fmla="*/ 2147483647 w 620"/>
                <a:gd name="T19" fmla="*/ 2147483647 h 399"/>
                <a:gd name="T20" fmla="*/ 2147483647 w 620"/>
                <a:gd name="T21" fmla="*/ 2147483647 h 399"/>
                <a:gd name="T22" fmla="*/ 2147483647 w 620"/>
                <a:gd name="T23" fmla="*/ 2147483647 h 399"/>
                <a:gd name="T24" fmla="*/ 2147483647 w 620"/>
                <a:gd name="T25" fmla="*/ 2147483647 h 399"/>
                <a:gd name="T26" fmla="*/ 2147483647 w 620"/>
                <a:gd name="T27" fmla="*/ 2147483647 h 399"/>
                <a:gd name="T28" fmla="*/ 0 w 620"/>
                <a:gd name="T29" fmla="*/ 2147483647 h 3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0"/>
                <a:gd name="T46" fmla="*/ 0 h 399"/>
                <a:gd name="T47" fmla="*/ 620 w 620"/>
                <a:gd name="T48" fmla="*/ 399 h 3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0" h="399">
                  <a:moveTo>
                    <a:pt x="0" y="361"/>
                  </a:moveTo>
                  <a:lnTo>
                    <a:pt x="38" y="0"/>
                  </a:lnTo>
                  <a:lnTo>
                    <a:pt x="315" y="14"/>
                  </a:lnTo>
                  <a:lnTo>
                    <a:pt x="566" y="19"/>
                  </a:lnTo>
                  <a:lnTo>
                    <a:pt x="570" y="65"/>
                  </a:lnTo>
                  <a:lnTo>
                    <a:pt x="562" y="81"/>
                  </a:lnTo>
                  <a:lnTo>
                    <a:pt x="582" y="148"/>
                  </a:lnTo>
                  <a:lnTo>
                    <a:pt x="587" y="160"/>
                  </a:lnTo>
                  <a:lnTo>
                    <a:pt x="578" y="198"/>
                  </a:lnTo>
                  <a:lnTo>
                    <a:pt x="597" y="248"/>
                  </a:lnTo>
                  <a:lnTo>
                    <a:pt x="605" y="313"/>
                  </a:lnTo>
                  <a:lnTo>
                    <a:pt x="620" y="350"/>
                  </a:lnTo>
                  <a:lnTo>
                    <a:pt x="620" y="384"/>
                  </a:lnTo>
                  <a:lnTo>
                    <a:pt x="601" y="399"/>
                  </a:lnTo>
                  <a:lnTo>
                    <a:pt x="0" y="361"/>
                  </a:lnTo>
                  <a:close/>
                </a:path>
              </a:pathLst>
            </a:custGeom>
            <a:solidFill>
              <a:srgbClr val="00CC00"/>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mn-lt"/>
              </a:endParaRPr>
            </a:p>
          </p:txBody>
        </p:sp>
        <p:sp>
          <p:nvSpPr>
            <p:cNvPr id="3086" name="Freeform 133"/>
            <p:cNvSpPr>
              <a:spLocks/>
            </p:cNvSpPr>
            <p:nvPr/>
          </p:nvSpPr>
          <p:spPr bwMode="blackWhite">
            <a:xfrm>
              <a:off x="3524250" y="1765300"/>
              <a:ext cx="1165225" cy="782638"/>
            </a:xfrm>
            <a:custGeom>
              <a:avLst/>
              <a:gdLst>
                <a:gd name="T0" fmla="*/ 2147483647 w 687"/>
                <a:gd name="T1" fmla="*/ 0 h 461"/>
                <a:gd name="T2" fmla="*/ 2147483647 w 687"/>
                <a:gd name="T3" fmla="*/ 2147483647 h 461"/>
                <a:gd name="T4" fmla="*/ 2147483647 w 687"/>
                <a:gd name="T5" fmla="*/ 2147483647 h 461"/>
                <a:gd name="T6" fmla="*/ 2147483647 w 687"/>
                <a:gd name="T7" fmla="*/ 2147483647 h 461"/>
                <a:gd name="T8" fmla="*/ 2147483647 w 687"/>
                <a:gd name="T9" fmla="*/ 2147483647 h 461"/>
                <a:gd name="T10" fmla="*/ 2147483647 w 687"/>
                <a:gd name="T11" fmla="*/ 2147483647 h 461"/>
                <a:gd name="T12" fmla="*/ 2147483647 w 687"/>
                <a:gd name="T13" fmla="*/ 2147483647 h 461"/>
                <a:gd name="T14" fmla="*/ 2147483647 w 687"/>
                <a:gd name="T15" fmla="*/ 2147483647 h 461"/>
                <a:gd name="T16" fmla="*/ 2147483647 w 687"/>
                <a:gd name="T17" fmla="*/ 2147483647 h 461"/>
                <a:gd name="T18" fmla="*/ 2147483647 w 687"/>
                <a:gd name="T19" fmla="*/ 2147483647 h 461"/>
                <a:gd name="T20" fmla="*/ 2147483647 w 687"/>
                <a:gd name="T21" fmla="*/ 2147483647 h 461"/>
                <a:gd name="T22" fmla="*/ 2147483647 w 687"/>
                <a:gd name="T23" fmla="*/ 2147483647 h 461"/>
                <a:gd name="T24" fmla="*/ 2147483647 w 687"/>
                <a:gd name="T25" fmla="*/ 2147483647 h 461"/>
                <a:gd name="T26" fmla="*/ 2147483647 w 687"/>
                <a:gd name="T27" fmla="*/ 2147483647 h 461"/>
                <a:gd name="T28" fmla="*/ 2147483647 w 687"/>
                <a:gd name="T29" fmla="*/ 2147483647 h 461"/>
                <a:gd name="T30" fmla="*/ 2147483647 w 687"/>
                <a:gd name="T31" fmla="*/ 2147483647 h 461"/>
                <a:gd name="T32" fmla="*/ 2147483647 w 687"/>
                <a:gd name="T33" fmla="*/ 2147483647 h 461"/>
                <a:gd name="T34" fmla="*/ 2147483647 w 687"/>
                <a:gd name="T35" fmla="*/ 2147483647 h 461"/>
                <a:gd name="T36" fmla="*/ 0 w 687"/>
                <a:gd name="T37" fmla="*/ 2147483647 h 461"/>
                <a:gd name="T38" fmla="*/ 2147483647 w 687"/>
                <a:gd name="T39" fmla="*/ 2147483647 h 461"/>
                <a:gd name="T40" fmla="*/ 2147483647 w 687"/>
                <a:gd name="T41" fmla="*/ 0 h 4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7"/>
                <a:gd name="T64" fmla="*/ 0 h 461"/>
                <a:gd name="T65" fmla="*/ 687 w 687"/>
                <a:gd name="T66" fmla="*/ 461 h 4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7" h="461">
                  <a:moveTo>
                    <a:pt x="29" y="0"/>
                  </a:moveTo>
                  <a:lnTo>
                    <a:pt x="630" y="38"/>
                  </a:lnTo>
                  <a:lnTo>
                    <a:pt x="626" y="73"/>
                  </a:lnTo>
                  <a:lnTo>
                    <a:pt x="653" y="92"/>
                  </a:lnTo>
                  <a:lnTo>
                    <a:pt x="664" y="119"/>
                  </a:lnTo>
                  <a:lnTo>
                    <a:pt x="672" y="317"/>
                  </a:lnTo>
                  <a:lnTo>
                    <a:pt x="660" y="332"/>
                  </a:lnTo>
                  <a:lnTo>
                    <a:pt x="672" y="363"/>
                  </a:lnTo>
                  <a:lnTo>
                    <a:pt x="653" y="395"/>
                  </a:lnTo>
                  <a:lnTo>
                    <a:pt x="687" y="430"/>
                  </a:lnTo>
                  <a:lnTo>
                    <a:pt x="683" y="461"/>
                  </a:lnTo>
                  <a:lnTo>
                    <a:pt x="649" y="418"/>
                  </a:lnTo>
                  <a:lnTo>
                    <a:pt x="618" y="418"/>
                  </a:lnTo>
                  <a:lnTo>
                    <a:pt x="591" y="399"/>
                  </a:lnTo>
                  <a:lnTo>
                    <a:pt x="551" y="395"/>
                  </a:lnTo>
                  <a:lnTo>
                    <a:pt x="532" y="415"/>
                  </a:lnTo>
                  <a:lnTo>
                    <a:pt x="470" y="370"/>
                  </a:lnTo>
                  <a:lnTo>
                    <a:pt x="269" y="359"/>
                  </a:lnTo>
                  <a:lnTo>
                    <a:pt x="0" y="340"/>
                  </a:lnTo>
                  <a:lnTo>
                    <a:pt x="18" y="115"/>
                  </a:lnTo>
                  <a:lnTo>
                    <a:pt x="29" y="0"/>
                  </a:lnTo>
                  <a:close/>
                </a:path>
              </a:pathLst>
            </a:custGeom>
            <a:solidFill>
              <a:srgbClr val="FFFF00"/>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mn-lt"/>
              </a:endParaRPr>
            </a:p>
          </p:txBody>
        </p:sp>
        <p:sp>
          <p:nvSpPr>
            <p:cNvPr id="2061" name="Freeform 135"/>
            <p:cNvSpPr>
              <a:spLocks/>
            </p:cNvSpPr>
            <p:nvPr/>
          </p:nvSpPr>
          <p:spPr bwMode="blackWhite">
            <a:xfrm>
              <a:off x="2606675" y="2681288"/>
              <a:ext cx="1174750" cy="912812"/>
            </a:xfrm>
            <a:custGeom>
              <a:avLst/>
              <a:gdLst>
                <a:gd name="T0" fmla="*/ 2147483647 w 693"/>
                <a:gd name="T1" fmla="*/ 0 h 538"/>
                <a:gd name="T2" fmla="*/ 2147483647 w 693"/>
                <a:gd name="T3" fmla="*/ 2147483647 h 538"/>
                <a:gd name="T4" fmla="*/ 2147483647 w 693"/>
                <a:gd name="T5" fmla="*/ 2147483647 h 538"/>
                <a:gd name="T6" fmla="*/ 2147483647 w 693"/>
                <a:gd name="T7" fmla="*/ 2147483647 h 538"/>
                <a:gd name="T8" fmla="*/ 2147483647 w 693"/>
                <a:gd name="T9" fmla="*/ 2147483647 h 538"/>
                <a:gd name="T10" fmla="*/ 2147483647 w 693"/>
                <a:gd name="T11" fmla="*/ 2147483647 h 538"/>
                <a:gd name="T12" fmla="*/ 2147483647 w 693"/>
                <a:gd name="T13" fmla="*/ 2147483647 h 538"/>
                <a:gd name="T14" fmla="*/ 2147483647 w 693"/>
                <a:gd name="T15" fmla="*/ 2147483647 h 538"/>
                <a:gd name="T16" fmla="*/ 2147483647 w 693"/>
                <a:gd name="T17" fmla="*/ 2147483647 h 538"/>
                <a:gd name="T18" fmla="*/ 0 w 693"/>
                <a:gd name="T19" fmla="*/ 2147483647 h 538"/>
                <a:gd name="T20" fmla="*/ 2147483647 w 693"/>
                <a:gd name="T21" fmla="*/ 0 h 5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3"/>
                <a:gd name="T34" fmla="*/ 0 h 538"/>
                <a:gd name="T35" fmla="*/ 693 w 693"/>
                <a:gd name="T36" fmla="*/ 538 h 5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3" h="538">
                  <a:moveTo>
                    <a:pt x="60" y="0"/>
                  </a:moveTo>
                  <a:lnTo>
                    <a:pt x="275" y="29"/>
                  </a:lnTo>
                  <a:lnTo>
                    <a:pt x="516" y="47"/>
                  </a:lnTo>
                  <a:lnTo>
                    <a:pt x="693" y="64"/>
                  </a:lnTo>
                  <a:lnTo>
                    <a:pt x="685" y="192"/>
                  </a:lnTo>
                  <a:lnTo>
                    <a:pt x="670" y="538"/>
                  </a:lnTo>
                  <a:lnTo>
                    <a:pt x="568" y="534"/>
                  </a:lnTo>
                  <a:lnTo>
                    <a:pt x="365" y="521"/>
                  </a:lnTo>
                  <a:lnTo>
                    <a:pt x="161" y="498"/>
                  </a:lnTo>
                  <a:lnTo>
                    <a:pt x="0" y="478"/>
                  </a:lnTo>
                  <a:lnTo>
                    <a:pt x="60" y="0"/>
                  </a:lnTo>
                  <a:close/>
                </a:path>
              </a:pathLst>
            </a:custGeom>
            <a:solidFill>
              <a:srgbClr val="00CC00"/>
            </a:solidFill>
            <a:ln w="9525">
              <a:solidFill>
                <a:schemeClr val="tx1"/>
              </a:solidFill>
              <a:miter lim="800000"/>
              <a:headEnd/>
              <a:tailEnd/>
            </a:ln>
          </p:spPr>
          <p:txBody>
            <a:bodyPr wrap="none" anchor="ctr"/>
            <a:lstStyle/>
            <a:p>
              <a:pPr eaLnBrk="0" hangingPunct="0"/>
              <a:endParaRPr lang="en-US" b="1" dirty="0">
                <a:latin typeface="Calibri" pitchFamily="34" charset="0"/>
              </a:endParaRPr>
            </a:p>
          </p:txBody>
        </p:sp>
        <p:sp>
          <p:nvSpPr>
            <p:cNvPr id="3090" name="Freeform 137"/>
            <p:cNvSpPr>
              <a:spLocks/>
            </p:cNvSpPr>
            <p:nvPr/>
          </p:nvSpPr>
          <p:spPr bwMode="blackWhite">
            <a:xfrm>
              <a:off x="3743325" y="3003550"/>
              <a:ext cx="1236663" cy="628650"/>
            </a:xfrm>
            <a:custGeom>
              <a:avLst/>
              <a:gdLst>
                <a:gd name="T0" fmla="*/ 0 w 729"/>
                <a:gd name="T1" fmla="*/ 2147483647 h 371"/>
                <a:gd name="T2" fmla="*/ 2147483647 w 729"/>
                <a:gd name="T3" fmla="*/ 0 h 371"/>
                <a:gd name="T4" fmla="*/ 2147483647 w 729"/>
                <a:gd name="T5" fmla="*/ 2147483647 h 371"/>
                <a:gd name="T6" fmla="*/ 2147483647 w 729"/>
                <a:gd name="T7" fmla="*/ 2147483647 h 371"/>
                <a:gd name="T8" fmla="*/ 2147483647 w 729"/>
                <a:gd name="T9" fmla="*/ 2147483647 h 371"/>
                <a:gd name="T10" fmla="*/ 2147483647 w 729"/>
                <a:gd name="T11" fmla="*/ 2147483647 h 371"/>
                <a:gd name="T12" fmla="*/ 2147483647 w 729"/>
                <a:gd name="T13" fmla="*/ 2147483647 h 371"/>
                <a:gd name="T14" fmla="*/ 2147483647 w 729"/>
                <a:gd name="T15" fmla="*/ 2147483647 h 371"/>
                <a:gd name="T16" fmla="*/ 2147483647 w 729"/>
                <a:gd name="T17" fmla="*/ 2147483647 h 371"/>
                <a:gd name="T18" fmla="*/ 2147483647 w 729"/>
                <a:gd name="T19" fmla="*/ 2147483647 h 371"/>
                <a:gd name="T20" fmla="*/ 2147483647 w 729"/>
                <a:gd name="T21" fmla="*/ 2147483647 h 371"/>
                <a:gd name="T22" fmla="*/ 2147483647 w 729"/>
                <a:gd name="T23" fmla="*/ 2147483647 h 371"/>
                <a:gd name="T24" fmla="*/ 0 w 729"/>
                <a:gd name="T25" fmla="*/ 2147483647 h 3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9"/>
                <a:gd name="T40" fmla="*/ 0 h 371"/>
                <a:gd name="T41" fmla="*/ 729 w 729"/>
                <a:gd name="T42" fmla="*/ 371 h 3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9" h="371">
                  <a:moveTo>
                    <a:pt x="0" y="346"/>
                  </a:moveTo>
                  <a:lnTo>
                    <a:pt x="15" y="0"/>
                  </a:lnTo>
                  <a:lnTo>
                    <a:pt x="528" y="22"/>
                  </a:lnTo>
                  <a:lnTo>
                    <a:pt x="647" y="18"/>
                  </a:lnTo>
                  <a:lnTo>
                    <a:pt x="668" y="33"/>
                  </a:lnTo>
                  <a:lnTo>
                    <a:pt x="668" y="66"/>
                  </a:lnTo>
                  <a:lnTo>
                    <a:pt x="656" y="73"/>
                  </a:lnTo>
                  <a:lnTo>
                    <a:pt x="687" y="108"/>
                  </a:lnTo>
                  <a:lnTo>
                    <a:pt x="718" y="127"/>
                  </a:lnTo>
                  <a:lnTo>
                    <a:pt x="729" y="317"/>
                  </a:lnTo>
                  <a:lnTo>
                    <a:pt x="727" y="371"/>
                  </a:lnTo>
                  <a:lnTo>
                    <a:pt x="336" y="365"/>
                  </a:lnTo>
                  <a:lnTo>
                    <a:pt x="0" y="346"/>
                  </a:lnTo>
                  <a:close/>
                </a:path>
              </a:pathLst>
            </a:custGeom>
            <a:solidFill>
              <a:srgbClr val="FFFF00"/>
            </a:solidFill>
            <a:ln w="9525">
              <a:solidFill>
                <a:schemeClr val="tx1"/>
              </a:solidFill>
              <a:round/>
              <a:headEnd/>
              <a:tailEnd/>
            </a:ln>
          </p:spPr>
          <p:txBody>
            <a:bodyPr/>
            <a:lstStyle/>
            <a:p>
              <a:pPr eaLnBrk="0" fontAlgn="auto" hangingPunct="0">
                <a:spcBef>
                  <a:spcPts val="0"/>
                </a:spcBef>
                <a:spcAft>
                  <a:spcPts val="0"/>
                </a:spcAft>
                <a:defRPr/>
              </a:pPr>
              <a:endParaRPr lang="en-US" sz="1400" b="1" dirty="0">
                <a:latin typeface="+mn-lt"/>
              </a:endParaRPr>
            </a:p>
          </p:txBody>
        </p:sp>
        <p:sp>
          <p:nvSpPr>
            <p:cNvPr id="2064" name="Freeform 138"/>
            <p:cNvSpPr>
              <a:spLocks/>
            </p:cNvSpPr>
            <p:nvPr/>
          </p:nvSpPr>
          <p:spPr bwMode="blackWhite">
            <a:xfrm>
              <a:off x="2905125" y="3709988"/>
              <a:ext cx="2300288" cy="2178050"/>
            </a:xfrm>
            <a:custGeom>
              <a:avLst/>
              <a:gdLst>
                <a:gd name="T0" fmla="*/ 2147483647 w 1357"/>
                <a:gd name="T1" fmla="*/ 2147483647 h 1284"/>
                <a:gd name="T2" fmla="*/ 2147483647 w 1357"/>
                <a:gd name="T3" fmla="*/ 2147483647 h 1284"/>
                <a:gd name="T4" fmla="*/ 2147483647 w 1357"/>
                <a:gd name="T5" fmla="*/ 2147483647 h 1284"/>
                <a:gd name="T6" fmla="*/ 2147483647 w 1357"/>
                <a:gd name="T7" fmla="*/ 2147483647 h 1284"/>
                <a:gd name="T8" fmla="*/ 2147483647 w 1357"/>
                <a:gd name="T9" fmla="*/ 2147483647 h 1284"/>
                <a:gd name="T10" fmla="*/ 2147483647 w 1357"/>
                <a:gd name="T11" fmla="*/ 2147483647 h 1284"/>
                <a:gd name="T12" fmla="*/ 2147483647 w 1357"/>
                <a:gd name="T13" fmla="*/ 2147483647 h 1284"/>
                <a:gd name="T14" fmla="*/ 2147483647 w 1357"/>
                <a:gd name="T15" fmla="*/ 2147483647 h 1284"/>
                <a:gd name="T16" fmla="*/ 2147483647 w 1357"/>
                <a:gd name="T17" fmla="*/ 2147483647 h 1284"/>
                <a:gd name="T18" fmla="*/ 2147483647 w 1357"/>
                <a:gd name="T19" fmla="*/ 2147483647 h 1284"/>
                <a:gd name="T20" fmla="*/ 2147483647 w 1357"/>
                <a:gd name="T21" fmla="*/ 2147483647 h 1284"/>
                <a:gd name="T22" fmla="*/ 2147483647 w 1357"/>
                <a:gd name="T23" fmla="*/ 2147483647 h 1284"/>
                <a:gd name="T24" fmla="*/ 2147483647 w 1357"/>
                <a:gd name="T25" fmla="*/ 2147483647 h 1284"/>
                <a:gd name="T26" fmla="*/ 2147483647 w 1357"/>
                <a:gd name="T27" fmla="*/ 2147483647 h 1284"/>
                <a:gd name="T28" fmla="*/ 2147483647 w 1357"/>
                <a:gd name="T29" fmla="*/ 2147483647 h 1284"/>
                <a:gd name="T30" fmla="*/ 2147483647 w 1357"/>
                <a:gd name="T31" fmla="*/ 2147483647 h 1284"/>
                <a:gd name="T32" fmla="*/ 2147483647 w 1357"/>
                <a:gd name="T33" fmla="*/ 2147483647 h 1284"/>
                <a:gd name="T34" fmla="*/ 2147483647 w 1357"/>
                <a:gd name="T35" fmla="*/ 2147483647 h 1284"/>
                <a:gd name="T36" fmla="*/ 2147483647 w 1357"/>
                <a:gd name="T37" fmla="*/ 2147483647 h 1284"/>
                <a:gd name="T38" fmla="*/ 2147483647 w 1357"/>
                <a:gd name="T39" fmla="*/ 2147483647 h 1284"/>
                <a:gd name="T40" fmla="*/ 2147483647 w 1357"/>
                <a:gd name="T41" fmla="*/ 2147483647 h 1284"/>
                <a:gd name="T42" fmla="*/ 2147483647 w 1357"/>
                <a:gd name="T43" fmla="*/ 2147483647 h 1284"/>
                <a:gd name="T44" fmla="*/ 2147483647 w 1357"/>
                <a:gd name="T45" fmla="*/ 2147483647 h 1284"/>
                <a:gd name="T46" fmla="*/ 2147483647 w 1357"/>
                <a:gd name="T47" fmla="*/ 2147483647 h 1284"/>
                <a:gd name="T48" fmla="*/ 2147483647 w 1357"/>
                <a:gd name="T49" fmla="*/ 2147483647 h 1284"/>
                <a:gd name="T50" fmla="*/ 2147483647 w 1357"/>
                <a:gd name="T51" fmla="*/ 2147483647 h 1284"/>
                <a:gd name="T52" fmla="*/ 2147483647 w 1357"/>
                <a:gd name="T53" fmla="*/ 2147483647 h 1284"/>
                <a:gd name="T54" fmla="*/ 2147483647 w 1357"/>
                <a:gd name="T55" fmla="*/ 2147483647 h 1284"/>
                <a:gd name="T56" fmla="*/ 2147483647 w 1357"/>
                <a:gd name="T57" fmla="*/ 2147483647 h 1284"/>
                <a:gd name="T58" fmla="*/ 2147483647 w 1357"/>
                <a:gd name="T59" fmla="*/ 2147483647 h 1284"/>
                <a:gd name="T60" fmla="*/ 2147483647 w 1357"/>
                <a:gd name="T61" fmla="*/ 2147483647 h 1284"/>
                <a:gd name="T62" fmla="*/ 2147483647 w 1357"/>
                <a:gd name="T63" fmla="*/ 2147483647 h 1284"/>
                <a:gd name="T64" fmla="*/ 2147483647 w 1357"/>
                <a:gd name="T65" fmla="*/ 2147483647 h 1284"/>
                <a:gd name="T66" fmla="*/ 2147483647 w 1357"/>
                <a:gd name="T67" fmla="*/ 2147483647 h 1284"/>
                <a:gd name="T68" fmla="*/ 2147483647 w 1357"/>
                <a:gd name="T69" fmla="*/ 2147483647 h 1284"/>
                <a:gd name="T70" fmla="*/ 2147483647 w 1357"/>
                <a:gd name="T71" fmla="*/ 2147483647 h 1284"/>
                <a:gd name="T72" fmla="*/ 2147483647 w 1357"/>
                <a:gd name="T73" fmla="*/ 2147483647 h 1284"/>
                <a:gd name="T74" fmla="*/ 2147483647 w 1357"/>
                <a:gd name="T75" fmla="*/ 2147483647 h 1284"/>
                <a:gd name="T76" fmla="*/ 2147483647 w 1357"/>
                <a:gd name="T77" fmla="*/ 2147483647 h 1284"/>
                <a:gd name="T78" fmla="*/ 2147483647 w 1357"/>
                <a:gd name="T79" fmla="*/ 2147483647 h 1284"/>
                <a:gd name="T80" fmla="*/ 2147483647 w 1357"/>
                <a:gd name="T81" fmla="*/ 2147483647 h 1284"/>
                <a:gd name="T82" fmla="*/ 2147483647 w 1357"/>
                <a:gd name="T83" fmla="*/ 2147483647 h 1284"/>
                <a:gd name="T84" fmla="*/ 2147483647 w 1357"/>
                <a:gd name="T85" fmla="*/ 2147483647 h 1284"/>
                <a:gd name="T86" fmla="*/ 2147483647 w 1357"/>
                <a:gd name="T87" fmla="*/ 2147483647 h 1284"/>
                <a:gd name="T88" fmla="*/ 2147483647 w 1357"/>
                <a:gd name="T89" fmla="*/ 2147483647 h 1284"/>
                <a:gd name="T90" fmla="*/ 2147483647 w 1357"/>
                <a:gd name="T91" fmla="*/ 2147483647 h 1284"/>
                <a:gd name="T92" fmla="*/ 2147483647 w 1357"/>
                <a:gd name="T93" fmla="*/ 2147483647 h 1284"/>
                <a:gd name="T94" fmla="*/ 2147483647 w 1357"/>
                <a:gd name="T95" fmla="*/ 2147483647 h 1284"/>
                <a:gd name="T96" fmla="*/ 2147483647 w 1357"/>
                <a:gd name="T97" fmla="*/ 2147483647 h 1284"/>
                <a:gd name="T98" fmla="*/ 2147483647 w 1357"/>
                <a:gd name="T99" fmla="*/ 2147483647 h 1284"/>
                <a:gd name="T100" fmla="*/ 2147483647 w 1357"/>
                <a:gd name="T101" fmla="*/ 2147483647 h 1284"/>
                <a:gd name="T102" fmla="*/ 2147483647 w 1357"/>
                <a:gd name="T103" fmla="*/ 2147483647 h 1284"/>
                <a:gd name="T104" fmla="*/ 2147483647 w 1357"/>
                <a:gd name="T105" fmla="*/ 2147483647 h 1284"/>
                <a:gd name="T106" fmla="*/ 2147483647 w 1357"/>
                <a:gd name="T107" fmla="*/ 2147483647 h 1284"/>
                <a:gd name="T108" fmla="*/ 2147483647 w 1357"/>
                <a:gd name="T109" fmla="*/ 2147483647 h 1284"/>
                <a:gd name="T110" fmla="*/ 0 w 1357"/>
                <a:gd name="T111" fmla="*/ 2147483647 h 12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57"/>
                <a:gd name="T169" fmla="*/ 0 h 1284"/>
                <a:gd name="T170" fmla="*/ 1357 w 1357"/>
                <a:gd name="T171" fmla="*/ 1284 h 12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57" h="1284">
                  <a:moveTo>
                    <a:pt x="0" y="497"/>
                  </a:moveTo>
                  <a:lnTo>
                    <a:pt x="365" y="505"/>
                  </a:lnTo>
                  <a:lnTo>
                    <a:pt x="382" y="0"/>
                  </a:lnTo>
                  <a:lnTo>
                    <a:pt x="397" y="2"/>
                  </a:lnTo>
                  <a:lnTo>
                    <a:pt x="693" y="4"/>
                  </a:lnTo>
                  <a:lnTo>
                    <a:pt x="697" y="249"/>
                  </a:lnTo>
                  <a:lnTo>
                    <a:pt x="754" y="249"/>
                  </a:lnTo>
                  <a:lnTo>
                    <a:pt x="771" y="269"/>
                  </a:lnTo>
                  <a:lnTo>
                    <a:pt x="798" y="288"/>
                  </a:lnTo>
                  <a:lnTo>
                    <a:pt x="837" y="280"/>
                  </a:lnTo>
                  <a:lnTo>
                    <a:pt x="867" y="284"/>
                  </a:lnTo>
                  <a:lnTo>
                    <a:pt x="890" y="311"/>
                  </a:lnTo>
                  <a:lnTo>
                    <a:pt x="936" y="303"/>
                  </a:lnTo>
                  <a:lnTo>
                    <a:pt x="977" y="303"/>
                  </a:lnTo>
                  <a:lnTo>
                    <a:pt x="1000" y="322"/>
                  </a:lnTo>
                  <a:lnTo>
                    <a:pt x="1038" y="319"/>
                  </a:lnTo>
                  <a:lnTo>
                    <a:pt x="1061" y="330"/>
                  </a:lnTo>
                  <a:lnTo>
                    <a:pt x="1096" y="296"/>
                  </a:lnTo>
                  <a:lnTo>
                    <a:pt x="1130" y="307"/>
                  </a:lnTo>
                  <a:lnTo>
                    <a:pt x="1155" y="303"/>
                  </a:lnTo>
                  <a:lnTo>
                    <a:pt x="1194" y="319"/>
                  </a:lnTo>
                  <a:lnTo>
                    <a:pt x="1224" y="330"/>
                  </a:lnTo>
                  <a:lnTo>
                    <a:pt x="1240" y="330"/>
                  </a:lnTo>
                  <a:lnTo>
                    <a:pt x="1259" y="349"/>
                  </a:lnTo>
                  <a:lnTo>
                    <a:pt x="1286" y="342"/>
                  </a:lnTo>
                  <a:lnTo>
                    <a:pt x="1286" y="399"/>
                  </a:lnTo>
                  <a:lnTo>
                    <a:pt x="1301" y="399"/>
                  </a:lnTo>
                  <a:lnTo>
                    <a:pt x="1293" y="532"/>
                  </a:lnTo>
                  <a:lnTo>
                    <a:pt x="1351" y="605"/>
                  </a:lnTo>
                  <a:lnTo>
                    <a:pt x="1339" y="635"/>
                  </a:lnTo>
                  <a:lnTo>
                    <a:pt x="1357" y="664"/>
                  </a:lnTo>
                  <a:lnTo>
                    <a:pt x="1339" y="699"/>
                  </a:lnTo>
                  <a:lnTo>
                    <a:pt x="1339" y="745"/>
                  </a:lnTo>
                  <a:lnTo>
                    <a:pt x="1313" y="787"/>
                  </a:lnTo>
                  <a:lnTo>
                    <a:pt x="1320" y="806"/>
                  </a:lnTo>
                  <a:lnTo>
                    <a:pt x="1243" y="858"/>
                  </a:lnTo>
                  <a:lnTo>
                    <a:pt x="1251" y="829"/>
                  </a:lnTo>
                  <a:lnTo>
                    <a:pt x="1228" y="841"/>
                  </a:lnTo>
                  <a:lnTo>
                    <a:pt x="1224" y="802"/>
                  </a:lnTo>
                  <a:lnTo>
                    <a:pt x="1205" y="829"/>
                  </a:lnTo>
                  <a:lnTo>
                    <a:pt x="1186" y="829"/>
                  </a:lnTo>
                  <a:lnTo>
                    <a:pt x="1205" y="866"/>
                  </a:lnTo>
                  <a:lnTo>
                    <a:pt x="1178" y="912"/>
                  </a:lnTo>
                  <a:lnTo>
                    <a:pt x="1134" y="919"/>
                  </a:lnTo>
                  <a:lnTo>
                    <a:pt x="1119" y="942"/>
                  </a:lnTo>
                  <a:lnTo>
                    <a:pt x="1073" y="973"/>
                  </a:lnTo>
                  <a:lnTo>
                    <a:pt x="1084" y="939"/>
                  </a:lnTo>
                  <a:lnTo>
                    <a:pt x="1057" y="950"/>
                  </a:lnTo>
                  <a:lnTo>
                    <a:pt x="1057" y="927"/>
                  </a:lnTo>
                  <a:lnTo>
                    <a:pt x="1046" y="950"/>
                  </a:lnTo>
                  <a:lnTo>
                    <a:pt x="1030" y="935"/>
                  </a:lnTo>
                  <a:lnTo>
                    <a:pt x="1034" y="962"/>
                  </a:lnTo>
                  <a:lnTo>
                    <a:pt x="1019" y="958"/>
                  </a:lnTo>
                  <a:lnTo>
                    <a:pt x="1007" y="973"/>
                  </a:lnTo>
                  <a:lnTo>
                    <a:pt x="1011" y="988"/>
                  </a:lnTo>
                  <a:lnTo>
                    <a:pt x="1050" y="977"/>
                  </a:lnTo>
                  <a:lnTo>
                    <a:pt x="1000" y="1015"/>
                  </a:lnTo>
                  <a:lnTo>
                    <a:pt x="996" y="1000"/>
                  </a:lnTo>
                  <a:lnTo>
                    <a:pt x="965" y="1004"/>
                  </a:lnTo>
                  <a:lnTo>
                    <a:pt x="977" y="1019"/>
                  </a:lnTo>
                  <a:lnTo>
                    <a:pt x="969" y="1035"/>
                  </a:lnTo>
                  <a:lnTo>
                    <a:pt x="944" y="1035"/>
                  </a:lnTo>
                  <a:lnTo>
                    <a:pt x="965" y="1063"/>
                  </a:lnTo>
                  <a:lnTo>
                    <a:pt x="952" y="1113"/>
                  </a:lnTo>
                  <a:lnTo>
                    <a:pt x="929" y="1125"/>
                  </a:lnTo>
                  <a:lnTo>
                    <a:pt x="958" y="1132"/>
                  </a:lnTo>
                  <a:lnTo>
                    <a:pt x="952" y="1152"/>
                  </a:lnTo>
                  <a:lnTo>
                    <a:pt x="933" y="1167"/>
                  </a:lnTo>
                  <a:lnTo>
                    <a:pt x="973" y="1284"/>
                  </a:lnTo>
                  <a:lnTo>
                    <a:pt x="902" y="1253"/>
                  </a:lnTo>
                  <a:lnTo>
                    <a:pt x="879" y="1253"/>
                  </a:lnTo>
                  <a:lnTo>
                    <a:pt x="829" y="1232"/>
                  </a:lnTo>
                  <a:lnTo>
                    <a:pt x="787" y="1213"/>
                  </a:lnTo>
                  <a:lnTo>
                    <a:pt x="760" y="1198"/>
                  </a:lnTo>
                  <a:lnTo>
                    <a:pt x="764" y="1163"/>
                  </a:lnTo>
                  <a:lnTo>
                    <a:pt x="716" y="1129"/>
                  </a:lnTo>
                  <a:lnTo>
                    <a:pt x="731" y="1094"/>
                  </a:lnTo>
                  <a:lnTo>
                    <a:pt x="716" y="1056"/>
                  </a:lnTo>
                  <a:lnTo>
                    <a:pt x="689" y="1042"/>
                  </a:lnTo>
                  <a:lnTo>
                    <a:pt x="639" y="973"/>
                  </a:lnTo>
                  <a:lnTo>
                    <a:pt x="616" y="923"/>
                  </a:lnTo>
                  <a:lnTo>
                    <a:pt x="585" y="885"/>
                  </a:lnTo>
                  <a:lnTo>
                    <a:pt x="570" y="837"/>
                  </a:lnTo>
                  <a:lnTo>
                    <a:pt x="545" y="814"/>
                  </a:lnTo>
                  <a:lnTo>
                    <a:pt x="518" y="814"/>
                  </a:lnTo>
                  <a:lnTo>
                    <a:pt x="507" y="795"/>
                  </a:lnTo>
                  <a:lnTo>
                    <a:pt x="453" y="810"/>
                  </a:lnTo>
                  <a:lnTo>
                    <a:pt x="426" y="802"/>
                  </a:lnTo>
                  <a:lnTo>
                    <a:pt x="414" y="791"/>
                  </a:lnTo>
                  <a:lnTo>
                    <a:pt x="399" y="802"/>
                  </a:lnTo>
                  <a:lnTo>
                    <a:pt x="380" y="806"/>
                  </a:lnTo>
                  <a:lnTo>
                    <a:pt x="376" y="854"/>
                  </a:lnTo>
                  <a:lnTo>
                    <a:pt x="340" y="866"/>
                  </a:lnTo>
                  <a:lnTo>
                    <a:pt x="340" y="885"/>
                  </a:lnTo>
                  <a:lnTo>
                    <a:pt x="297" y="877"/>
                  </a:lnTo>
                  <a:lnTo>
                    <a:pt x="282" y="854"/>
                  </a:lnTo>
                  <a:lnTo>
                    <a:pt x="255" y="837"/>
                  </a:lnTo>
                  <a:lnTo>
                    <a:pt x="228" y="814"/>
                  </a:lnTo>
                  <a:lnTo>
                    <a:pt x="186" y="779"/>
                  </a:lnTo>
                  <a:lnTo>
                    <a:pt x="186" y="733"/>
                  </a:lnTo>
                  <a:lnTo>
                    <a:pt x="175" y="706"/>
                  </a:lnTo>
                  <a:lnTo>
                    <a:pt x="175" y="687"/>
                  </a:lnTo>
                  <a:lnTo>
                    <a:pt x="142" y="668"/>
                  </a:lnTo>
                  <a:lnTo>
                    <a:pt x="119" y="668"/>
                  </a:lnTo>
                  <a:lnTo>
                    <a:pt x="111" y="631"/>
                  </a:lnTo>
                  <a:lnTo>
                    <a:pt x="81" y="608"/>
                  </a:lnTo>
                  <a:lnTo>
                    <a:pt x="73" y="585"/>
                  </a:lnTo>
                  <a:lnTo>
                    <a:pt x="38" y="558"/>
                  </a:lnTo>
                  <a:lnTo>
                    <a:pt x="23" y="547"/>
                  </a:lnTo>
                  <a:lnTo>
                    <a:pt x="23" y="532"/>
                  </a:lnTo>
                  <a:lnTo>
                    <a:pt x="4" y="524"/>
                  </a:lnTo>
                  <a:lnTo>
                    <a:pt x="0" y="497"/>
                  </a:lnTo>
                  <a:close/>
                </a:path>
              </a:pathLst>
            </a:custGeom>
            <a:noFill/>
            <a:ln w="9525">
              <a:solidFill>
                <a:schemeClr val="tx1"/>
              </a:solidFill>
              <a:miter lim="800000"/>
              <a:headEnd/>
              <a:tailEnd/>
            </a:ln>
          </p:spPr>
          <p:txBody>
            <a:bodyPr wrap="none" anchor="ctr"/>
            <a:lstStyle/>
            <a:p>
              <a:pPr eaLnBrk="0" hangingPunct="0"/>
              <a:endParaRPr lang="en-US" sz="2400" b="1" dirty="0">
                <a:latin typeface="Calibri" pitchFamily="34" charset="0"/>
              </a:endParaRPr>
            </a:p>
          </p:txBody>
        </p:sp>
        <p:sp>
          <p:nvSpPr>
            <p:cNvPr id="3092" name="Freeform 139" descr="Wide upward diagonal"/>
            <p:cNvSpPr>
              <a:spLocks/>
            </p:cNvSpPr>
            <p:nvPr/>
          </p:nvSpPr>
          <p:spPr bwMode="blackWhite">
            <a:xfrm>
              <a:off x="3573463" y="3587750"/>
              <a:ext cx="1447800" cy="682625"/>
            </a:xfrm>
            <a:custGeom>
              <a:avLst/>
              <a:gdLst>
                <a:gd name="T0" fmla="*/ 2147483647 w 854"/>
                <a:gd name="T1" fmla="*/ 2147483647 h 403"/>
                <a:gd name="T2" fmla="*/ 2147483647 w 854"/>
                <a:gd name="T3" fmla="*/ 2147483647 h 403"/>
                <a:gd name="T4" fmla="*/ 2147483647 w 854"/>
                <a:gd name="T5" fmla="*/ 2147483647 h 403"/>
                <a:gd name="T6" fmla="*/ 2147483647 w 854"/>
                <a:gd name="T7" fmla="*/ 2147483647 h 403"/>
                <a:gd name="T8" fmla="*/ 2147483647 w 854"/>
                <a:gd name="T9" fmla="*/ 2147483647 h 403"/>
                <a:gd name="T10" fmla="*/ 2147483647 w 854"/>
                <a:gd name="T11" fmla="*/ 0 h 403"/>
                <a:gd name="T12" fmla="*/ 2147483647 w 854"/>
                <a:gd name="T13" fmla="*/ 0 h 403"/>
                <a:gd name="T14" fmla="*/ 0 w 854"/>
                <a:gd name="T15" fmla="*/ 2147483647 h 403"/>
                <a:gd name="T16" fmla="*/ 2147483647 w 854"/>
                <a:gd name="T17" fmla="*/ 2147483647 h 403"/>
                <a:gd name="T18" fmla="*/ 2147483647 w 854"/>
                <a:gd name="T19" fmla="*/ 2147483647 h 403"/>
                <a:gd name="T20" fmla="*/ 2147483647 w 854"/>
                <a:gd name="T21" fmla="*/ 2147483647 h 403"/>
                <a:gd name="T22" fmla="*/ 2147483647 w 854"/>
                <a:gd name="T23" fmla="*/ 2147483647 h 403"/>
                <a:gd name="T24" fmla="*/ 2147483647 w 854"/>
                <a:gd name="T25" fmla="*/ 2147483647 h 403"/>
                <a:gd name="T26" fmla="*/ 2147483647 w 854"/>
                <a:gd name="T27" fmla="*/ 2147483647 h 403"/>
                <a:gd name="T28" fmla="*/ 2147483647 w 854"/>
                <a:gd name="T29" fmla="*/ 2147483647 h 403"/>
                <a:gd name="T30" fmla="*/ 2147483647 w 854"/>
                <a:gd name="T31" fmla="*/ 2147483647 h 403"/>
                <a:gd name="T32" fmla="*/ 2147483647 w 854"/>
                <a:gd name="T33" fmla="*/ 2147483647 h 403"/>
                <a:gd name="T34" fmla="*/ 2147483647 w 854"/>
                <a:gd name="T35" fmla="*/ 2147483647 h 403"/>
                <a:gd name="T36" fmla="*/ 2147483647 w 854"/>
                <a:gd name="T37" fmla="*/ 2147483647 h 403"/>
                <a:gd name="T38" fmla="*/ 2147483647 w 854"/>
                <a:gd name="T39" fmla="*/ 2147483647 h 403"/>
                <a:gd name="T40" fmla="*/ 2147483647 w 854"/>
                <a:gd name="T41" fmla="*/ 2147483647 h 403"/>
                <a:gd name="T42" fmla="*/ 2147483647 w 854"/>
                <a:gd name="T43" fmla="*/ 2147483647 h 403"/>
                <a:gd name="T44" fmla="*/ 2147483647 w 854"/>
                <a:gd name="T45" fmla="*/ 2147483647 h 403"/>
                <a:gd name="T46" fmla="*/ 2147483647 w 854"/>
                <a:gd name="T47" fmla="*/ 2147483647 h 403"/>
                <a:gd name="T48" fmla="*/ 2147483647 w 854"/>
                <a:gd name="T49" fmla="*/ 2147483647 h 403"/>
                <a:gd name="T50" fmla="*/ 2147483647 w 854"/>
                <a:gd name="T51" fmla="*/ 2147483647 h 403"/>
                <a:gd name="T52" fmla="*/ 2147483647 w 854"/>
                <a:gd name="T53" fmla="*/ 2147483647 h 4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54"/>
                <a:gd name="T82" fmla="*/ 0 h 403"/>
                <a:gd name="T83" fmla="*/ 854 w 854"/>
                <a:gd name="T84" fmla="*/ 403 h 40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54" h="403">
                  <a:moveTo>
                    <a:pt x="839" y="403"/>
                  </a:moveTo>
                  <a:lnTo>
                    <a:pt x="854" y="179"/>
                  </a:lnTo>
                  <a:lnTo>
                    <a:pt x="831" y="69"/>
                  </a:lnTo>
                  <a:lnTo>
                    <a:pt x="829" y="27"/>
                  </a:lnTo>
                  <a:lnTo>
                    <a:pt x="438" y="21"/>
                  </a:lnTo>
                  <a:lnTo>
                    <a:pt x="102" y="0"/>
                  </a:lnTo>
                  <a:lnTo>
                    <a:pt x="2" y="0"/>
                  </a:lnTo>
                  <a:lnTo>
                    <a:pt x="0" y="75"/>
                  </a:lnTo>
                  <a:lnTo>
                    <a:pt x="296" y="77"/>
                  </a:lnTo>
                  <a:lnTo>
                    <a:pt x="300" y="322"/>
                  </a:lnTo>
                  <a:lnTo>
                    <a:pt x="357" y="322"/>
                  </a:lnTo>
                  <a:lnTo>
                    <a:pt x="374" y="342"/>
                  </a:lnTo>
                  <a:lnTo>
                    <a:pt x="401" y="361"/>
                  </a:lnTo>
                  <a:lnTo>
                    <a:pt x="440" y="353"/>
                  </a:lnTo>
                  <a:lnTo>
                    <a:pt x="470" y="357"/>
                  </a:lnTo>
                  <a:lnTo>
                    <a:pt x="493" y="384"/>
                  </a:lnTo>
                  <a:lnTo>
                    <a:pt x="539" y="376"/>
                  </a:lnTo>
                  <a:lnTo>
                    <a:pt x="580" y="376"/>
                  </a:lnTo>
                  <a:lnTo>
                    <a:pt x="603" y="395"/>
                  </a:lnTo>
                  <a:lnTo>
                    <a:pt x="641" y="392"/>
                  </a:lnTo>
                  <a:lnTo>
                    <a:pt x="664" y="403"/>
                  </a:lnTo>
                  <a:lnTo>
                    <a:pt x="699" y="369"/>
                  </a:lnTo>
                  <a:lnTo>
                    <a:pt x="733" y="380"/>
                  </a:lnTo>
                  <a:lnTo>
                    <a:pt x="758" y="376"/>
                  </a:lnTo>
                  <a:lnTo>
                    <a:pt x="797" y="392"/>
                  </a:lnTo>
                  <a:lnTo>
                    <a:pt x="827" y="403"/>
                  </a:lnTo>
                  <a:lnTo>
                    <a:pt x="839" y="403"/>
                  </a:lnTo>
                  <a:close/>
                </a:path>
              </a:pathLst>
            </a:custGeom>
            <a:solidFill>
              <a:srgbClr val="0070C0"/>
            </a:solidFill>
            <a:ln w="9525">
              <a:solidFill>
                <a:schemeClr val="tx1"/>
              </a:solidFill>
              <a:round/>
              <a:headEnd/>
              <a:tailEnd/>
            </a:ln>
          </p:spPr>
          <p:txBody>
            <a:bodyPr/>
            <a:lstStyle/>
            <a:p>
              <a:pPr eaLnBrk="0" fontAlgn="auto" hangingPunct="0">
                <a:spcBef>
                  <a:spcPts val="0"/>
                </a:spcBef>
                <a:spcAft>
                  <a:spcPts val="0"/>
                </a:spcAft>
                <a:defRPr/>
              </a:pPr>
              <a:endParaRPr lang="en-US" sz="1400" b="1" dirty="0">
                <a:latin typeface="+mn-lt"/>
              </a:endParaRPr>
            </a:p>
          </p:txBody>
        </p:sp>
        <p:sp>
          <p:nvSpPr>
            <p:cNvPr id="2066" name="Freeform 140"/>
            <p:cNvSpPr>
              <a:spLocks/>
            </p:cNvSpPr>
            <p:nvPr/>
          </p:nvSpPr>
          <p:spPr bwMode="blackWhite">
            <a:xfrm>
              <a:off x="4525963" y="1136650"/>
              <a:ext cx="1071562" cy="1162050"/>
            </a:xfrm>
            <a:custGeom>
              <a:avLst/>
              <a:gdLst>
                <a:gd name="T0" fmla="*/ 2147483647 w 632"/>
                <a:gd name="T1" fmla="*/ 2147483647 h 685"/>
                <a:gd name="T2" fmla="*/ 2147483647 w 632"/>
                <a:gd name="T3" fmla="*/ 2147483647 h 685"/>
                <a:gd name="T4" fmla="*/ 2147483647 w 632"/>
                <a:gd name="T5" fmla="*/ 2147483647 h 685"/>
                <a:gd name="T6" fmla="*/ 2147483647 w 632"/>
                <a:gd name="T7" fmla="*/ 2147483647 h 685"/>
                <a:gd name="T8" fmla="*/ 2147483647 w 632"/>
                <a:gd name="T9" fmla="*/ 2147483647 h 685"/>
                <a:gd name="T10" fmla="*/ 2147483647 w 632"/>
                <a:gd name="T11" fmla="*/ 2147483647 h 685"/>
                <a:gd name="T12" fmla="*/ 2147483647 w 632"/>
                <a:gd name="T13" fmla="*/ 2147483647 h 685"/>
                <a:gd name="T14" fmla="*/ 2147483647 w 632"/>
                <a:gd name="T15" fmla="*/ 2147483647 h 685"/>
                <a:gd name="T16" fmla="*/ 2147483647 w 632"/>
                <a:gd name="T17" fmla="*/ 2147483647 h 685"/>
                <a:gd name="T18" fmla="*/ 2147483647 w 632"/>
                <a:gd name="T19" fmla="*/ 2147483647 h 685"/>
                <a:gd name="T20" fmla="*/ 2147483647 w 632"/>
                <a:gd name="T21" fmla="*/ 2147483647 h 685"/>
                <a:gd name="T22" fmla="*/ 2147483647 w 632"/>
                <a:gd name="T23" fmla="*/ 2147483647 h 685"/>
                <a:gd name="T24" fmla="*/ 2147483647 w 632"/>
                <a:gd name="T25" fmla="*/ 2147483647 h 685"/>
                <a:gd name="T26" fmla="*/ 2147483647 w 632"/>
                <a:gd name="T27" fmla="*/ 2147483647 h 685"/>
                <a:gd name="T28" fmla="*/ 2147483647 w 632"/>
                <a:gd name="T29" fmla="*/ 2147483647 h 685"/>
                <a:gd name="T30" fmla="*/ 2147483647 w 632"/>
                <a:gd name="T31" fmla="*/ 2147483647 h 685"/>
                <a:gd name="T32" fmla="*/ 2147483647 w 632"/>
                <a:gd name="T33" fmla="*/ 2147483647 h 685"/>
                <a:gd name="T34" fmla="*/ 2147483647 w 632"/>
                <a:gd name="T35" fmla="*/ 2147483647 h 685"/>
                <a:gd name="T36" fmla="*/ 2147483647 w 632"/>
                <a:gd name="T37" fmla="*/ 2147483647 h 685"/>
                <a:gd name="T38" fmla="*/ 2147483647 w 632"/>
                <a:gd name="T39" fmla="*/ 2147483647 h 685"/>
                <a:gd name="T40" fmla="*/ 2147483647 w 632"/>
                <a:gd name="T41" fmla="*/ 2147483647 h 685"/>
                <a:gd name="T42" fmla="*/ 2147483647 w 632"/>
                <a:gd name="T43" fmla="*/ 2147483647 h 685"/>
                <a:gd name="T44" fmla="*/ 2147483647 w 632"/>
                <a:gd name="T45" fmla="*/ 2147483647 h 685"/>
                <a:gd name="T46" fmla="*/ 2147483647 w 632"/>
                <a:gd name="T47" fmla="*/ 2147483647 h 685"/>
                <a:gd name="T48" fmla="*/ 2147483647 w 632"/>
                <a:gd name="T49" fmla="*/ 2147483647 h 685"/>
                <a:gd name="T50" fmla="*/ 2147483647 w 632"/>
                <a:gd name="T51" fmla="*/ 2147483647 h 685"/>
                <a:gd name="T52" fmla="*/ 2147483647 w 632"/>
                <a:gd name="T53" fmla="*/ 2147483647 h 685"/>
                <a:gd name="T54" fmla="*/ 2147483647 w 632"/>
                <a:gd name="T55" fmla="*/ 2147483647 h 685"/>
                <a:gd name="T56" fmla="*/ 2147483647 w 632"/>
                <a:gd name="T57" fmla="*/ 2147483647 h 685"/>
                <a:gd name="T58" fmla="*/ 2147483647 w 632"/>
                <a:gd name="T59" fmla="*/ 2147483647 h 685"/>
                <a:gd name="T60" fmla="*/ 2147483647 w 632"/>
                <a:gd name="T61" fmla="*/ 0 h 685"/>
                <a:gd name="T62" fmla="*/ 2147483647 w 632"/>
                <a:gd name="T63" fmla="*/ 2147483647 h 685"/>
                <a:gd name="T64" fmla="*/ 2147483647 w 632"/>
                <a:gd name="T65" fmla="*/ 2147483647 h 685"/>
                <a:gd name="T66" fmla="*/ 2147483647 w 632"/>
                <a:gd name="T67" fmla="*/ 2147483647 h 685"/>
                <a:gd name="T68" fmla="*/ 2147483647 w 632"/>
                <a:gd name="T69" fmla="*/ 2147483647 h 685"/>
                <a:gd name="T70" fmla="*/ 0 w 632"/>
                <a:gd name="T71" fmla="*/ 2147483647 h 685"/>
                <a:gd name="T72" fmla="*/ 2147483647 w 632"/>
                <a:gd name="T73" fmla="*/ 2147483647 h 685"/>
                <a:gd name="T74" fmla="*/ 2147483647 w 632"/>
                <a:gd name="T75" fmla="*/ 2147483647 h 685"/>
                <a:gd name="T76" fmla="*/ 2147483647 w 632"/>
                <a:gd name="T77" fmla="*/ 2147483647 h 685"/>
                <a:gd name="T78" fmla="*/ 2147483647 w 632"/>
                <a:gd name="T79" fmla="*/ 2147483647 h 685"/>
                <a:gd name="T80" fmla="*/ 2147483647 w 632"/>
                <a:gd name="T81" fmla="*/ 2147483647 h 685"/>
                <a:gd name="T82" fmla="*/ 2147483647 w 632"/>
                <a:gd name="T83" fmla="*/ 2147483647 h 685"/>
                <a:gd name="T84" fmla="*/ 2147483647 w 632"/>
                <a:gd name="T85" fmla="*/ 2147483647 h 685"/>
                <a:gd name="T86" fmla="*/ 2147483647 w 632"/>
                <a:gd name="T87" fmla="*/ 2147483647 h 685"/>
                <a:gd name="T88" fmla="*/ 2147483647 w 632"/>
                <a:gd name="T89" fmla="*/ 2147483647 h 685"/>
                <a:gd name="T90" fmla="*/ 2147483647 w 632"/>
                <a:gd name="T91" fmla="*/ 2147483647 h 685"/>
                <a:gd name="T92" fmla="*/ 2147483647 w 632"/>
                <a:gd name="T93" fmla="*/ 2147483647 h 685"/>
                <a:gd name="T94" fmla="*/ 2147483647 w 632"/>
                <a:gd name="T95" fmla="*/ 2147483647 h 6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2"/>
                <a:gd name="T145" fmla="*/ 0 h 685"/>
                <a:gd name="T146" fmla="*/ 632 w 632"/>
                <a:gd name="T147" fmla="*/ 685 h 6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2" h="685">
                  <a:moveTo>
                    <a:pt x="81" y="685"/>
                  </a:moveTo>
                  <a:lnTo>
                    <a:pt x="530" y="666"/>
                  </a:lnTo>
                  <a:lnTo>
                    <a:pt x="515" y="623"/>
                  </a:lnTo>
                  <a:lnTo>
                    <a:pt x="476" y="596"/>
                  </a:lnTo>
                  <a:lnTo>
                    <a:pt x="446" y="566"/>
                  </a:lnTo>
                  <a:lnTo>
                    <a:pt x="400" y="541"/>
                  </a:lnTo>
                  <a:lnTo>
                    <a:pt x="390" y="479"/>
                  </a:lnTo>
                  <a:lnTo>
                    <a:pt x="400" y="445"/>
                  </a:lnTo>
                  <a:lnTo>
                    <a:pt x="375" y="429"/>
                  </a:lnTo>
                  <a:lnTo>
                    <a:pt x="375" y="406"/>
                  </a:lnTo>
                  <a:lnTo>
                    <a:pt x="419" y="376"/>
                  </a:lnTo>
                  <a:lnTo>
                    <a:pt x="423" y="297"/>
                  </a:lnTo>
                  <a:lnTo>
                    <a:pt x="488" y="232"/>
                  </a:lnTo>
                  <a:lnTo>
                    <a:pt x="496" y="209"/>
                  </a:lnTo>
                  <a:lnTo>
                    <a:pt x="545" y="186"/>
                  </a:lnTo>
                  <a:lnTo>
                    <a:pt x="549" y="167"/>
                  </a:lnTo>
                  <a:lnTo>
                    <a:pt x="580" y="155"/>
                  </a:lnTo>
                  <a:lnTo>
                    <a:pt x="632" y="122"/>
                  </a:lnTo>
                  <a:lnTo>
                    <a:pt x="549" y="107"/>
                  </a:lnTo>
                  <a:lnTo>
                    <a:pt x="499" y="111"/>
                  </a:lnTo>
                  <a:lnTo>
                    <a:pt x="496" y="95"/>
                  </a:lnTo>
                  <a:lnTo>
                    <a:pt x="472" y="84"/>
                  </a:lnTo>
                  <a:lnTo>
                    <a:pt x="446" y="95"/>
                  </a:lnTo>
                  <a:lnTo>
                    <a:pt x="415" y="80"/>
                  </a:lnTo>
                  <a:lnTo>
                    <a:pt x="367" y="72"/>
                  </a:lnTo>
                  <a:lnTo>
                    <a:pt x="321" y="65"/>
                  </a:lnTo>
                  <a:lnTo>
                    <a:pt x="282" y="69"/>
                  </a:lnTo>
                  <a:lnTo>
                    <a:pt x="259" y="53"/>
                  </a:lnTo>
                  <a:lnTo>
                    <a:pt x="229" y="49"/>
                  </a:lnTo>
                  <a:lnTo>
                    <a:pt x="210" y="34"/>
                  </a:lnTo>
                  <a:lnTo>
                    <a:pt x="206" y="0"/>
                  </a:lnTo>
                  <a:lnTo>
                    <a:pt x="179" y="1"/>
                  </a:lnTo>
                  <a:lnTo>
                    <a:pt x="173" y="23"/>
                  </a:lnTo>
                  <a:lnTo>
                    <a:pt x="4" y="26"/>
                  </a:lnTo>
                  <a:lnTo>
                    <a:pt x="8" y="72"/>
                  </a:lnTo>
                  <a:lnTo>
                    <a:pt x="0" y="88"/>
                  </a:lnTo>
                  <a:lnTo>
                    <a:pt x="20" y="155"/>
                  </a:lnTo>
                  <a:lnTo>
                    <a:pt x="25" y="167"/>
                  </a:lnTo>
                  <a:lnTo>
                    <a:pt x="16" y="205"/>
                  </a:lnTo>
                  <a:lnTo>
                    <a:pt x="35" y="255"/>
                  </a:lnTo>
                  <a:lnTo>
                    <a:pt x="43" y="320"/>
                  </a:lnTo>
                  <a:lnTo>
                    <a:pt x="58" y="357"/>
                  </a:lnTo>
                  <a:lnTo>
                    <a:pt x="58" y="391"/>
                  </a:lnTo>
                  <a:lnTo>
                    <a:pt x="39" y="406"/>
                  </a:lnTo>
                  <a:lnTo>
                    <a:pt x="35" y="441"/>
                  </a:lnTo>
                  <a:lnTo>
                    <a:pt x="62" y="460"/>
                  </a:lnTo>
                  <a:lnTo>
                    <a:pt x="73" y="487"/>
                  </a:lnTo>
                  <a:lnTo>
                    <a:pt x="81" y="685"/>
                  </a:lnTo>
                  <a:close/>
                </a:path>
              </a:pathLst>
            </a:custGeom>
            <a:noFill/>
            <a:ln w="9525">
              <a:solidFill>
                <a:schemeClr val="tx1"/>
              </a:solidFill>
              <a:miter lim="800000"/>
              <a:headEnd/>
              <a:tailEnd/>
            </a:ln>
          </p:spPr>
          <p:txBody>
            <a:bodyPr wrap="none" anchor="ctr"/>
            <a:lstStyle/>
            <a:p>
              <a:pPr eaLnBrk="0" hangingPunct="0"/>
              <a:endParaRPr lang="en-US" b="1" dirty="0">
                <a:latin typeface="Calibri" pitchFamily="34" charset="0"/>
              </a:endParaRPr>
            </a:p>
          </p:txBody>
        </p:sp>
        <p:sp>
          <p:nvSpPr>
            <p:cNvPr id="3094" name="Freeform 141"/>
            <p:cNvSpPr>
              <a:spLocks/>
            </p:cNvSpPr>
            <p:nvPr/>
          </p:nvSpPr>
          <p:spPr bwMode="blackWhite">
            <a:xfrm>
              <a:off x="4632325" y="2266950"/>
              <a:ext cx="946150" cy="630238"/>
            </a:xfrm>
            <a:custGeom>
              <a:avLst/>
              <a:gdLst>
                <a:gd name="T0" fmla="*/ 2147483647 w 558"/>
                <a:gd name="T1" fmla="*/ 2147483647 h 372"/>
                <a:gd name="T2" fmla="*/ 2147483647 w 558"/>
                <a:gd name="T3" fmla="*/ 2147483647 h 372"/>
                <a:gd name="T4" fmla="*/ 2147483647 w 558"/>
                <a:gd name="T5" fmla="*/ 2147483647 h 372"/>
                <a:gd name="T6" fmla="*/ 2147483647 w 558"/>
                <a:gd name="T7" fmla="*/ 2147483647 h 372"/>
                <a:gd name="T8" fmla="*/ 2147483647 w 558"/>
                <a:gd name="T9" fmla="*/ 2147483647 h 372"/>
                <a:gd name="T10" fmla="*/ 2147483647 w 558"/>
                <a:gd name="T11" fmla="*/ 2147483647 h 372"/>
                <a:gd name="T12" fmla="*/ 2147483647 w 558"/>
                <a:gd name="T13" fmla="*/ 2147483647 h 372"/>
                <a:gd name="T14" fmla="*/ 2147483647 w 558"/>
                <a:gd name="T15" fmla="*/ 2147483647 h 372"/>
                <a:gd name="T16" fmla="*/ 2147483647 w 558"/>
                <a:gd name="T17" fmla="*/ 2147483647 h 372"/>
                <a:gd name="T18" fmla="*/ 2147483647 w 558"/>
                <a:gd name="T19" fmla="*/ 2147483647 h 372"/>
                <a:gd name="T20" fmla="*/ 2147483647 w 558"/>
                <a:gd name="T21" fmla="*/ 2147483647 h 372"/>
                <a:gd name="T22" fmla="*/ 2147483647 w 558"/>
                <a:gd name="T23" fmla="*/ 2147483647 h 372"/>
                <a:gd name="T24" fmla="*/ 2147483647 w 558"/>
                <a:gd name="T25" fmla="*/ 2147483647 h 372"/>
                <a:gd name="T26" fmla="*/ 2147483647 w 558"/>
                <a:gd name="T27" fmla="*/ 2147483647 h 372"/>
                <a:gd name="T28" fmla="*/ 2147483647 w 558"/>
                <a:gd name="T29" fmla="*/ 2147483647 h 372"/>
                <a:gd name="T30" fmla="*/ 2147483647 w 558"/>
                <a:gd name="T31" fmla="*/ 2147483647 h 372"/>
                <a:gd name="T32" fmla="*/ 2147483647 w 558"/>
                <a:gd name="T33" fmla="*/ 2147483647 h 372"/>
                <a:gd name="T34" fmla="*/ 2147483647 w 558"/>
                <a:gd name="T35" fmla="*/ 0 h 372"/>
                <a:gd name="T36" fmla="*/ 2147483647 w 558"/>
                <a:gd name="T37" fmla="*/ 2147483647 h 372"/>
                <a:gd name="T38" fmla="*/ 2147483647 w 558"/>
                <a:gd name="T39" fmla="*/ 2147483647 h 372"/>
                <a:gd name="T40" fmla="*/ 2147483647 w 558"/>
                <a:gd name="T41" fmla="*/ 2147483647 h 372"/>
                <a:gd name="T42" fmla="*/ 0 w 558"/>
                <a:gd name="T43" fmla="*/ 2147483647 h 372"/>
                <a:gd name="T44" fmla="*/ 2147483647 w 558"/>
                <a:gd name="T45" fmla="*/ 2147483647 h 372"/>
                <a:gd name="T46" fmla="*/ 2147483647 w 558"/>
                <a:gd name="T47" fmla="*/ 2147483647 h 372"/>
                <a:gd name="T48" fmla="*/ 2147483647 w 558"/>
                <a:gd name="T49" fmla="*/ 2147483647 h 372"/>
                <a:gd name="T50" fmla="*/ 2147483647 w 558"/>
                <a:gd name="T51" fmla="*/ 2147483647 h 372"/>
                <a:gd name="T52" fmla="*/ 2147483647 w 558"/>
                <a:gd name="T53" fmla="*/ 2147483647 h 372"/>
                <a:gd name="T54" fmla="*/ 2147483647 w 558"/>
                <a:gd name="T55" fmla="*/ 2147483647 h 372"/>
                <a:gd name="T56" fmla="*/ 2147483647 w 558"/>
                <a:gd name="T57" fmla="*/ 2147483647 h 372"/>
                <a:gd name="T58" fmla="*/ 2147483647 w 558"/>
                <a:gd name="T59" fmla="*/ 2147483647 h 3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8"/>
                <a:gd name="T91" fmla="*/ 0 h 372"/>
                <a:gd name="T92" fmla="*/ 558 w 558"/>
                <a:gd name="T93" fmla="*/ 372 h 37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8" h="372">
                  <a:moveTo>
                    <a:pt x="82" y="364"/>
                  </a:moveTo>
                  <a:lnTo>
                    <a:pt x="445" y="353"/>
                  </a:lnTo>
                  <a:lnTo>
                    <a:pt x="453" y="372"/>
                  </a:lnTo>
                  <a:lnTo>
                    <a:pt x="478" y="372"/>
                  </a:lnTo>
                  <a:lnTo>
                    <a:pt x="495" y="311"/>
                  </a:lnTo>
                  <a:lnTo>
                    <a:pt x="495" y="274"/>
                  </a:lnTo>
                  <a:lnTo>
                    <a:pt x="520" y="259"/>
                  </a:lnTo>
                  <a:lnTo>
                    <a:pt x="545" y="228"/>
                  </a:lnTo>
                  <a:lnTo>
                    <a:pt x="543" y="209"/>
                  </a:lnTo>
                  <a:lnTo>
                    <a:pt x="554" y="190"/>
                  </a:lnTo>
                  <a:lnTo>
                    <a:pt x="558" y="163"/>
                  </a:lnTo>
                  <a:lnTo>
                    <a:pt x="510" y="120"/>
                  </a:lnTo>
                  <a:lnTo>
                    <a:pt x="510" y="101"/>
                  </a:lnTo>
                  <a:lnTo>
                    <a:pt x="491" y="86"/>
                  </a:lnTo>
                  <a:lnTo>
                    <a:pt x="487" y="42"/>
                  </a:lnTo>
                  <a:lnTo>
                    <a:pt x="480" y="23"/>
                  </a:lnTo>
                  <a:lnTo>
                    <a:pt x="472" y="19"/>
                  </a:lnTo>
                  <a:lnTo>
                    <a:pt x="468" y="0"/>
                  </a:lnTo>
                  <a:lnTo>
                    <a:pt x="19" y="19"/>
                  </a:lnTo>
                  <a:lnTo>
                    <a:pt x="7" y="34"/>
                  </a:lnTo>
                  <a:lnTo>
                    <a:pt x="19" y="65"/>
                  </a:lnTo>
                  <a:lnTo>
                    <a:pt x="0" y="97"/>
                  </a:lnTo>
                  <a:lnTo>
                    <a:pt x="34" y="132"/>
                  </a:lnTo>
                  <a:lnTo>
                    <a:pt x="30" y="163"/>
                  </a:lnTo>
                  <a:lnTo>
                    <a:pt x="38" y="190"/>
                  </a:lnTo>
                  <a:lnTo>
                    <a:pt x="61" y="232"/>
                  </a:lnTo>
                  <a:lnTo>
                    <a:pt x="57" y="284"/>
                  </a:lnTo>
                  <a:lnTo>
                    <a:pt x="73" y="314"/>
                  </a:lnTo>
                  <a:lnTo>
                    <a:pt x="73" y="339"/>
                  </a:lnTo>
                  <a:lnTo>
                    <a:pt x="82" y="364"/>
                  </a:lnTo>
                  <a:close/>
                </a:path>
              </a:pathLst>
            </a:custGeom>
            <a:solidFill>
              <a:srgbClr val="FFFF00"/>
            </a:solidFill>
            <a:ln w="9525">
              <a:solidFill>
                <a:schemeClr val="tx1"/>
              </a:solidFill>
              <a:round/>
              <a:headEnd/>
              <a:tailEnd/>
            </a:ln>
          </p:spPr>
          <p:txBody>
            <a:bodyPr/>
            <a:lstStyle/>
            <a:p>
              <a:pPr eaLnBrk="0" fontAlgn="auto" hangingPunct="0">
                <a:spcBef>
                  <a:spcPts val="0"/>
                </a:spcBef>
                <a:spcAft>
                  <a:spcPts val="0"/>
                </a:spcAft>
                <a:defRPr/>
              </a:pPr>
              <a:endParaRPr lang="en-US" sz="1400" b="1" dirty="0">
                <a:latin typeface="+mn-lt"/>
              </a:endParaRPr>
            </a:p>
          </p:txBody>
        </p:sp>
        <p:sp>
          <p:nvSpPr>
            <p:cNvPr id="3095" name="Freeform 142"/>
            <p:cNvSpPr>
              <a:spLocks/>
            </p:cNvSpPr>
            <p:nvPr/>
          </p:nvSpPr>
          <p:spPr bwMode="blackWhite">
            <a:xfrm>
              <a:off x="5162550" y="1581150"/>
              <a:ext cx="854075" cy="873125"/>
            </a:xfrm>
            <a:custGeom>
              <a:avLst/>
              <a:gdLst>
                <a:gd name="T0" fmla="*/ 2147483647 w 504"/>
                <a:gd name="T1" fmla="*/ 2147483647 h 515"/>
                <a:gd name="T2" fmla="*/ 2147483647 w 504"/>
                <a:gd name="T3" fmla="*/ 2147483647 h 515"/>
                <a:gd name="T4" fmla="*/ 2147483647 w 504"/>
                <a:gd name="T5" fmla="*/ 2147483647 h 515"/>
                <a:gd name="T6" fmla="*/ 2147483647 w 504"/>
                <a:gd name="T7" fmla="*/ 2147483647 h 515"/>
                <a:gd name="T8" fmla="*/ 2147483647 w 504"/>
                <a:gd name="T9" fmla="*/ 2147483647 h 515"/>
                <a:gd name="T10" fmla="*/ 2147483647 w 504"/>
                <a:gd name="T11" fmla="*/ 2147483647 h 515"/>
                <a:gd name="T12" fmla="*/ 2147483647 w 504"/>
                <a:gd name="T13" fmla="*/ 2147483647 h 515"/>
                <a:gd name="T14" fmla="*/ 2147483647 w 504"/>
                <a:gd name="T15" fmla="*/ 2147483647 h 515"/>
                <a:gd name="T16" fmla="*/ 2147483647 w 504"/>
                <a:gd name="T17" fmla="*/ 2147483647 h 515"/>
                <a:gd name="T18" fmla="*/ 2147483647 w 504"/>
                <a:gd name="T19" fmla="*/ 2147483647 h 515"/>
                <a:gd name="T20" fmla="*/ 2147483647 w 504"/>
                <a:gd name="T21" fmla="*/ 2147483647 h 515"/>
                <a:gd name="T22" fmla="*/ 2147483647 w 504"/>
                <a:gd name="T23" fmla="*/ 2147483647 h 515"/>
                <a:gd name="T24" fmla="*/ 2147483647 w 504"/>
                <a:gd name="T25" fmla="*/ 2147483647 h 515"/>
                <a:gd name="T26" fmla="*/ 2147483647 w 504"/>
                <a:gd name="T27" fmla="*/ 2147483647 h 515"/>
                <a:gd name="T28" fmla="*/ 2147483647 w 504"/>
                <a:gd name="T29" fmla="*/ 2147483647 h 515"/>
                <a:gd name="T30" fmla="*/ 2147483647 w 504"/>
                <a:gd name="T31" fmla="*/ 2147483647 h 515"/>
                <a:gd name="T32" fmla="*/ 2147483647 w 504"/>
                <a:gd name="T33" fmla="*/ 2147483647 h 515"/>
                <a:gd name="T34" fmla="*/ 2147483647 w 504"/>
                <a:gd name="T35" fmla="*/ 2147483647 h 515"/>
                <a:gd name="T36" fmla="*/ 2147483647 w 504"/>
                <a:gd name="T37" fmla="*/ 2147483647 h 515"/>
                <a:gd name="T38" fmla="*/ 2147483647 w 504"/>
                <a:gd name="T39" fmla="*/ 2147483647 h 515"/>
                <a:gd name="T40" fmla="*/ 2147483647 w 504"/>
                <a:gd name="T41" fmla="*/ 2147483647 h 515"/>
                <a:gd name="T42" fmla="*/ 2147483647 w 504"/>
                <a:gd name="T43" fmla="*/ 0 h 515"/>
                <a:gd name="T44" fmla="*/ 2147483647 w 504"/>
                <a:gd name="T45" fmla="*/ 2147483647 h 515"/>
                <a:gd name="T46" fmla="*/ 2147483647 w 504"/>
                <a:gd name="T47" fmla="*/ 2147483647 h 515"/>
                <a:gd name="T48" fmla="*/ 2147483647 w 504"/>
                <a:gd name="T49" fmla="*/ 2147483647 h 515"/>
                <a:gd name="T50" fmla="*/ 2147483647 w 504"/>
                <a:gd name="T51" fmla="*/ 2147483647 h 515"/>
                <a:gd name="T52" fmla="*/ 2147483647 w 504"/>
                <a:gd name="T53" fmla="*/ 2147483647 h 515"/>
                <a:gd name="T54" fmla="*/ 2147483647 w 504"/>
                <a:gd name="T55" fmla="*/ 2147483647 h 515"/>
                <a:gd name="T56" fmla="*/ 0 w 504"/>
                <a:gd name="T57" fmla="*/ 2147483647 h 515"/>
                <a:gd name="T58" fmla="*/ 0 w 504"/>
                <a:gd name="T59" fmla="*/ 2147483647 h 515"/>
                <a:gd name="T60" fmla="*/ 2147483647 w 504"/>
                <a:gd name="T61" fmla="*/ 2147483647 h 515"/>
                <a:gd name="T62" fmla="*/ 2147483647 w 504"/>
                <a:gd name="T63" fmla="*/ 2147483647 h 515"/>
                <a:gd name="T64" fmla="*/ 2147483647 w 504"/>
                <a:gd name="T65" fmla="*/ 2147483647 h 515"/>
                <a:gd name="T66" fmla="*/ 2147483647 w 504"/>
                <a:gd name="T67" fmla="*/ 2147483647 h 515"/>
                <a:gd name="T68" fmla="*/ 2147483647 w 504"/>
                <a:gd name="T69" fmla="*/ 2147483647 h 515"/>
                <a:gd name="T70" fmla="*/ 2147483647 w 504"/>
                <a:gd name="T71" fmla="*/ 2147483647 h 515"/>
                <a:gd name="T72" fmla="*/ 2147483647 w 504"/>
                <a:gd name="T73" fmla="*/ 2147483647 h 515"/>
                <a:gd name="T74" fmla="*/ 2147483647 w 504"/>
                <a:gd name="T75" fmla="*/ 2147483647 h 515"/>
                <a:gd name="T76" fmla="*/ 2147483647 w 504"/>
                <a:gd name="T77" fmla="*/ 2147483647 h 515"/>
                <a:gd name="T78" fmla="*/ 2147483647 w 504"/>
                <a:gd name="T79" fmla="*/ 2147483647 h 515"/>
                <a:gd name="T80" fmla="*/ 2147483647 w 504"/>
                <a:gd name="T81" fmla="*/ 2147483647 h 515"/>
                <a:gd name="T82" fmla="*/ 2147483647 w 504"/>
                <a:gd name="T83" fmla="*/ 2147483647 h 515"/>
                <a:gd name="T84" fmla="*/ 2147483647 w 504"/>
                <a:gd name="T85" fmla="*/ 2147483647 h 5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4"/>
                <a:gd name="T130" fmla="*/ 0 h 515"/>
                <a:gd name="T131" fmla="*/ 504 w 504"/>
                <a:gd name="T132" fmla="*/ 515 h 5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4" h="515">
                  <a:moveTo>
                    <a:pt x="197" y="515"/>
                  </a:moveTo>
                  <a:lnTo>
                    <a:pt x="474" y="509"/>
                  </a:lnTo>
                  <a:lnTo>
                    <a:pt x="462" y="430"/>
                  </a:lnTo>
                  <a:lnTo>
                    <a:pt x="462" y="373"/>
                  </a:lnTo>
                  <a:lnTo>
                    <a:pt x="470" y="267"/>
                  </a:lnTo>
                  <a:lnTo>
                    <a:pt x="504" y="167"/>
                  </a:lnTo>
                  <a:lnTo>
                    <a:pt x="474" y="214"/>
                  </a:lnTo>
                  <a:lnTo>
                    <a:pt x="428" y="263"/>
                  </a:lnTo>
                  <a:lnTo>
                    <a:pt x="428" y="233"/>
                  </a:lnTo>
                  <a:lnTo>
                    <a:pt x="447" y="206"/>
                  </a:lnTo>
                  <a:lnTo>
                    <a:pt x="443" y="171"/>
                  </a:lnTo>
                  <a:lnTo>
                    <a:pt x="428" y="175"/>
                  </a:lnTo>
                  <a:lnTo>
                    <a:pt x="428" y="114"/>
                  </a:lnTo>
                  <a:lnTo>
                    <a:pt x="403" y="114"/>
                  </a:lnTo>
                  <a:lnTo>
                    <a:pt x="391" y="95"/>
                  </a:lnTo>
                  <a:lnTo>
                    <a:pt x="353" y="91"/>
                  </a:lnTo>
                  <a:lnTo>
                    <a:pt x="334" y="77"/>
                  </a:lnTo>
                  <a:lnTo>
                    <a:pt x="230" y="70"/>
                  </a:lnTo>
                  <a:lnTo>
                    <a:pt x="209" y="39"/>
                  </a:lnTo>
                  <a:lnTo>
                    <a:pt x="182" y="24"/>
                  </a:lnTo>
                  <a:lnTo>
                    <a:pt x="147" y="35"/>
                  </a:lnTo>
                  <a:lnTo>
                    <a:pt x="159" y="0"/>
                  </a:lnTo>
                  <a:lnTo>
                    <a:pt x="132" y="16"/>
                  </a:lnTo>
                  <a:lnTo>
                    <a:pt x="105" y="16"/>
                  </a:lnTo>
                  <a:lnTo>
                    <a:pt x="82" y="33"/>
                  </a:lnTo>
                  <a:lnTo>
                    <a:pt x="61" y="29"/>
                  </a:lnTo>
                  <a:lnTo>
                    <a:pt x="48" y="35"/>
                  </a:lnTo>
                  <a:lnTo>
                    <a:pt x="44" y="114"/>
                  </a:lnTo>
                  <a:lnTo>
                    <a:pt x="0" y="144"/>
                  </a:lnTo>
                  <a:lnTo>
                    <a:pt x="0" y="167"/>
                  </a:lnTo>
                  <a:lnTo>
                    <a:pt x="25" y="183"/>
                  </a:lnTo>
                  <a:lnTo>
                    <a:pt x="15" y="217"/>
                  </a:lnTo>
                  <a:lnTo>
                    <a:pt x="25" y="279"/>
                  </a:lnTo>
                  <a:lnTo>
                    <a:pt x="71" y="304"/>
                  </a:lnTo>
                  <a:lnTo>
                    <a:pt x="101" y="334"/>
                  </a:lnTo>
                  <a:lnTo>
                    <a:pt x="140" y="361"/>
                  </a:lnTo>
                  <a:lnTo>
                    <a:pt x="155" y="404"/>
                  </a:lnTo>
                  <a:lnTo>
                    <a:pt x="159" y="423"/>
                  </a:lnTo>
                  <a:lnTo>
                    <a:pt x="167" y="427"/>
                  </a:lnTo>
                  <a:lnTo>
                    <a:pt x="174" y="446"/>
                  </a:lnTo>
                  <a:lnTo>
                    <a:pt x="178" y="490"/>
                  </a:lnTo>
                  <a:lnTo>
                    <a:pt x="197" y="505"/>
                  </a:lnTo>
                  <a:lnTo>
                    <a:pt x="197" y="515"/>
                  </a:lnTo>
                  <a:close/>
                </a:path>
              </a:pathLst>
            </a:custGeom>
            <a:solidFill>
              <a:srgbClr val="FFFF00"/>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mn-lt"/>
              </a:endParaRPr>
            </a:p>
          </p:txBody>
        </p:sp>
        <p:grpSp>
          <p:nvGrpSpPr>
            <p:cNvPr id="4" name="Group 143"/>
            <p:cNvGrpSpPr>
              <a:grpSpLocks/>
            </p:cNvGrpSpPr>
            <p:nvPr/>
          </p:nvGrpSpPr>
          <p:grpSpPr bwMode="auto">
            <a:xfrm>
              <a:off x="5516562" y="1276350"/>
              <a:ext cx="1236663" cy="1260475"/>
              <a:chOff x="3430" y="922"/>
              <a:chExt cx="729" cy="743"/>
            </a:xfrm>
            <a:solidFill>
              <a:srgbClr val="FFFF00"/>
            </a:solidFill>
          </p:grpSpPr>
          <p:sp>
            <p:nvSpPr>
              <p:cNvPr id="60523" name="Freeform 144"/>
              <p:cNvSpPr>
                <a:spLocks/>
              </p:cNvSpPr>
              <p:nvPr/>
            </p:nvSpPr>
            <p:spPr bwMode="blackWhite">
              <a:xfrm>
                <a:off x="3499" y="922"/>
                <a:ext cx="65" cy="61"/>
              </a:xfrm>
              <a:custGeom>
                <a:avLst/>
                <a:gdLst>
                  <a:gd name="T0" fmla="*/ 0 w 65"/>
                  <a:gd name="T1" fmla="*/ 50 h 61"/>
                  <a:gd name="T2" fmla="*/ 17 w 65"/>
                  <a:gd name="T3" fmla="*/ 61 h 61"/>
                  <a:gd name="T4" fmla="*/ 31 w 65"/>
                  <a:gd name="T5" fmla="*/ 52 h 61"/>
                  <a:gd name="T6" fmla="*/ 65 w 65"/>
                  <a:gd name="T7" fmla="*/ 6 h 61"/>
                  <a:gd name="T8" fmla="*/ 52 w 65"/>
                  <a:gd name="T9" fmla="*/ 0 h 61"/>
                  <a:gd name="T10" fmla="*/ 13 w 65"/>
                  <a:gd name="T11" fmla="*/ 27 h 61"/>
                  <a:gd name="T12" fmla="*/ 0 w 65"/>
                  <a:gd name="T13" fmla="*/ 50 h 61"/>
                  <a:gd name="T14" fmla="*/ 0 60000 65536"/>
                  <a:gd name="T15" fmla="*/ 0 60000 65536"/>
                  <a:gd name="T16" fmla="*/ 0 60000 65536"/>
                  <a:gd name="T17" fmla="*/ 0 60000 65536"/>
                  <a:gd name="T18" fmla="*/ 0 60000 65536"/>
                  <a:gd name="T19" fmla="*/ 0 60000 65536"/>
                  <a:gd name="T20" fmla="*/ 0 60000 65536"/>
                  <a:gd name="T21" fmla="*/ 0 w 65"/>
                  <a:gd name="T22" fmla="*/ 0 h 61"/>
                  <a:gd name="T23" fmla="*/ 65 w 65"/>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61">
                    <a:moveTo>
                      <a:pt x="0" y="50"/>
                    </a:moveTo>
                    <a:lnTo>
                      <a:pt x="17" y="61"/>
                    </a:lnTo>
                    <a:lnTo>
                      <a:pt x="31" y="52"/>
                    </a:lnTo>
                    <a:lnTo>
                      <a:pt x="65" y="6"/>
                    </a:lnTo>
                    <a:lnTo>
                      <a:pt x="52" y="0"/>
                    </a:lnTo>
                    <a:lnTo>
                      <a:pt x="13" y="27"/>
                    </a:lnTo>
                    <a:lnTo>
                      <a:pt x="0" y="50"/>
                    </a:lnTo>
                    <a:close/>
                  </a:path>
                </a:pathLst>
              </a:custGeom>
              <a:grp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Arial" charset="0"/>
                </a:endParaRPr>
              </a:p>
            </p:txBody>
          </p:sp>
          <p:sp>
            <p:nvSpPr>
              <p:cNvPr id="60524" name="Freeform 145"/>
              <p:cNvSpPr>
                <a:spLocks/>
              </p:cNvSpPr>
              <p:nvPr/>
            </p:nvSpPr>
            <p:spPr bwMode="blackWhite">
              <a:xfrm>
                <a:off x="3430" y="1001"/>
                <a:ext cx="533" cy="305"/>
              </a:xfrm>
              <a:custGeom>
                <a:avLst/>
                <a:gdLst>
                  <a:gd name="T0" fmla="*/ 238 w 533"/>
                  <a:gd name="T1" fmla="*/ 305 h 305"/>
                  <a:gd name="T2" fmla="*/ 234 w 533"/>
                  <a:gd name="T3" fmla="*/ 270 h 305"/>
                  <a:gd name="T4" fmla="*/ 219 w 533"/>
                  <a:gd name="T5" fmla="*/ 274 h 305"/>
                  <a:gd name="T6" fmla="*/ 219 w 533"/>
                  <a:gd name="T7" fmla="*/ 213 h 305"/>
                  <a:gd name="T8" fmla="*/ 194 w 533"/>
                  <a:gd name="T9" fmla="*/ 213 h 305"/>
                  <a:gd name="T10" fmla="*/ 182 w 533"/>
                  <a:gd name="T11" fmla="*/ 194 h 305"/>
                  <a:gd name="T12" fmla="*/ 144 w 533"/>
                  <a:gd name="T13" fmla="*/ 190 h 305"/>
                  <a:gd name="T14" fmla="*/ 125 w 533"/>
                  <a:gd name="T15" fmla="*/ 176 h 305"/>
                  <a:gd name="T16" fmla="*/ 21 w 533"/>
                  <a:gd name="T17" fmla="*/ 169 h 305"/>
                  <a:gd name="T18" fmla="*/ 0 w 533"/>
                  <a:gd name="T19" fmla="*/ 138 h 305"/>
                  <a:gd name="T20" fmla="*/ 9 w 533"/>
                  <a:gd name="T21" fmla="*/ 123 h 305"/>
                  <a:gd name="T22" fmla="*/ 30 w 533"/>
                  <a:gd name="T23" fmla="*/ 101 h 305"/>
                  <a:gd name="T24" fmla="*/ 65 w 533"/>
                  <a:gd name="T25" fmla="*/ 94 h 305"/>
                  <a:gd name="T26" fmla="*/ 101 w 533"/>
                  <a:gd name="T27" fmla="*/ 63 h 305"/>
                  <a:gd name="T28" fmla="*/ 125 w 533"/>
                  <a:gd name="T29" fmla="*/ 27 h 305"/>
                  <a:gd name="T30" fmla="*/ 176 w 533"/>
                  <a:gd name="T31" fmla="*/ 0 h 305"/>
                  <a:gd name="T32" fmla="*/ 188 w 533"/>
                  <a:gd name="T33" fmla="*/ 7 h 305"/>
                  <a:gd name="T34" fmla="*/ 172 w 533"/>
                  <a:gd name="T35" fmla="*/ 34 h 305"/>
                  <a:gd name="T36" fmla="*/ 157 w 533"/>
                  <a:gd name="T37" fmla="*/ 34 h 305"/>
                  <a:gd name="T38" fmla="*/ 140 w 533"/>
                  <a:gd name="T39" fmla="*/ 82 h 305"/>
                  <a:gd name="T40" fmla="*/ 165 w 533"/>
                  <a:gd name="T41" fmla="*/ 71 h 305"/>
                  <a:gd name="T42" fmla="*/ 203 w 533"/>
                  <a:gd name="T43" fmla="*/ 67 h 305"/>
                  <a:gd name="T44" fmla="*/ 230 w 533"/>
                  <a:gd name="T45" fmla="*/ 101 h 305"/>
                  <a:gd name="T46" fmla="*/ 251 w 533"/>
                  <a:gd name="T47" fmla="*/ 98 h 305"/>
                  <a:gd name="T48" fmla="*/ 259 w 533"/>
                  <a:gd name="T49" fmla="*/ 109 h 305"/>
                  <a:gd name="T50" fmla="*/ 274 w 533"/>
                  <a:gd name="T51" fmla="*/ 105 h 305"/>
                  <a:gd name="T52" fmla="*/ 286 w 533"/>
                  <a:gd name="T53" fmla="*/ 124 h 305"/>
                  <a:gd name="T54" fmla="*/ 322 w 533"/>
                  <a:gd name="T55" fmla="*/ 86 h 305"/>
                  <a:gd name="T56" fmla="*/ 376 w 533"/>
                  <a:gd name="T57" fmla="*/ 71 h 305"/>
                  <a:gd name="T58" fmla="*/ 424 w 533"/>
                  <a:gd name="T59" fmla="*/ 55 h 305"/>
                  <a:gd name="T60" fmla="*/ 424 w 533"/>
                  <a:gd name="T61" fmla="*/ 82 h 305"/>
                  <a:gd name="T62" fmla="*/ 455 w 533"/>
                  <a:gd name="T63" fmla="*/ 90 h 305"/>
                  <a:gd name="T64" fmla="*/ 481 w 533"/>
                  <a:gd name="T65" fmla="*/ 90 h 305"/>
                  <a:gd name="T66" fmla="*/ 533 w 533"/>
                  <a:gd name="T67" fmla="*/ 138 h 305"/>
                  <a:gd name="T68" fmla="*/ 485 w 533"/>
                  <a:gd name="T69" fmla="*/ 153 h 305"/>
                  <a:gd name="T70" fmla="*/ 462 w 533"/>
                  <a:gd name="T71" fmla="*/ 128 h 305"/>
                  <a:gd name="T72" fmla="*/ 458 w 533"/>
                  <a:gd name="T73" fmla="*/ 157 h 305"/>
                  <a:gd name="T74" fmla="*/ 409 w 533"/>
                  <a:gd name="T75" fmla="*/ 134 h 305"/>
                  <a:gd name="T76" fmla="*/ 399 w 533"/>
                  <a:gd name="T77" fmla="*/ 161 h 305"/>
                  <a:gd name="T78" fmla="*/ 384 w 533"/>
                  <a:gd name="T79" fmla="*/ 153 h 305"/>
                  <a:gd name="T80" fmla="*/ 341 w 533"/>
                  <a:gd name="T81" fmla="*/ 176 h 305"/>
                  <a:gd name="T82" fmla="*/ 311 w 533"/>
                  <a:gd name="T83" fmla="*/ 215 h 305"/>
                  <a:gd name="T84" fmla="*/ 309 w 533"/>
                  <a:gd name="T85" fmla="*/ 184 h 305"/>
                  <a:gd name="T86" fmla="*/ 274 w 533"/>
                  <a:gd name="T87" fmla="*/ 188 h 305"/>
                  <a:gd name="T88" fmla="*/ 270 w 533"/>
                  <a:gd name="T89" fmla="*/ 220 h 305"/>
                  <a:gd name="T90" fmla="*/ 259 w 533"/>
                  <a:gd name="T91" fmla="*/ 255 h 305"/>
                  <a:gd name="T92" fmla="*/ 251 w 533"/>
                  <a:gd name="T93" fmla="*/ 274 h 305"/>
                  <a:gd name="T94" fmla="*/ 238 w 533"/>
                  <a:gd name="T95" fmla="*/ 305 h 3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33"/>
                  <a:gd name="T145" fmla="*/ 0 h 305"/>
                  <a:gd name="T146" fmla="*/ 533 w 533"/>
                  <a:gd name="T147" fmla="*/ 305 h 3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33" h="305">
                    <a:moveTo>
                      <a:pt x="238" y="305"/>
                    </a:moveTo>
                    <a:lnTo>
                      <a:pt x="234" y="270"/>
                    </a:lnTo>
                    <a:lnTo>
                      <a:pt x="219" y="274"/>
                    </a:lnTo>
                    <a:lnTo>
                      <a:pt x="219" y="213"/>
                    </a:lnTo>
                    <a:lnTo>
                      <a:pt x="194" y="213"/>
                    </a:lnTo>
                    <a:lnTo>
                      <a:pt x="182" y="194"/>
                    </a:lnTo>
                    <a:lnTo>
                      <a:pt x="144" y="190"/>
                    </a:lnTo>
                    <a:lnTo>
                      <a:pt x="125" y="176"/>
                    </a:lnTo>
                    <a:lnTo>
                      <a:pt x="21" y="169"/>
                    </a:lnTo>
                    <a:lnTo>
                      <a:pt x="0" y="138"/>
                    </a:lnTo>
                    <a:lnTo>
                      <a:pt x="9" y="123"/>
                    </a:lnTo>
                    <a:lnTo>
                      <a:pt x="30" y="101"/>
                    </a:lnTo>
                    <a:lnTo>
                      <a:pt x="65" y="94"/>
                    </a:lnTo>
                    <a:lnTo>
                      <a:pt x="101" y="63"/>
                    </a:lnTo>
                    <a:lnTo>
                      <a:pt x="125" y="27"/>
                    </a:lnTo>
                    <a:lnTo>
                      <a:pt x="176" y="0"/>
                    </a:lnTo>
                    <a:lnTo>
                      <a:pt x="188" y="7"/>
                    </a:lnTo>
                    <a:lnTo>
                      <a:pt x="172" y="34"/>
                    </a:lnTo>
                    <a:lnTo>
                      <a:pt x="157" y="34"/>
                    </a:lnTo>
                    <a:lnTo>
                      <a:pt x="140" y="82"/>
                    </a:lnTo>
                    <a:lnTo>
                      <a:pt x="165" y="71"/>
                    </a:lnTo>
                    <a:lnTo>
                      <a:pt x="203" y="67"/>
                    </a:lnTo>
                    <a:lnTo>
                      <a:pt x="230" y="101"/>
                    </a:lnTo>
                    <a:lnTo>
                      <a:pt x="251" y="98"/>
                    </a:lnTo>
                    <a:lnTo>
                      <a:pt x="259" y="109"/>
                    </a:lnTo>
                    <a:lnTo>
                      <a:pt x="274" y="105"/>
                    </a:lnTo>
                    <a:lnTo>
                      <a:pt x="286" y="124"/>
                    </a:lnTo>
                    <a:lnTo>
                      <a:pt x="322" y="86"/>
                    </a:lnTo>
                    <a:lnTo>
                      <a:pt x="376" y="71"/>
                    </a:lnTo>
                    <a:lnTo>
                      <a:pt x="424" y="55"/>
                    </a:lnTo>
                    <a:lnTo>
                      <a:pt x="424" y="82"/>
                    </a:lnTo>
                    <a:lnTo>
                      <a:pt x="455" y="90"/>
                    </a:lnTo>
                    <a:lnTo>
                      <a:pt x="481" y="90"/>
                    </a:lnTo>
                    <a:lnTo>
                      <a:pt x="533" y="138"/>
                    </a:lnTo>
                    <a:lnTo>
                      <a:pt x="485" y="153"/>
                    </a:lnTo>
                    <a:lnTo>
                      <a:pt x="462" y="128"/>
                    </a:lnTo>
                    <a:lnTo>
                      <a:pt x="458" y="157"/>
                    </a:lnTo>
                    <a:lnTo>
                      <a:pt x="409" y="134"/>
                    </a:lnTo>
                    <a:lnTo>
                      <a:pt x="399" y="161"/>
                    </a:lnTo>
                    <a:lnTo>
                      <a:pt x="384" y="153"/>
                    </a:lnTo>
                    <a:lnTo>
                      <a:pt x="341" y="176"/>
                    </a:lnTo>
                    <a:lnTo>
                      <a:pt x="311" y="215"/>
                    </a:lnTo>
                    <a:lnTo>
                      <a:pt x="309" y="184"/>
                    </a:lnTo>
                    <a:lnTo>
                      <a:pt x="274" y="188"/>
                    </a:lnTo>
                    <a:lnTo>
                      <a:pt x="270" y="220"/>
                    </a:lnTo>
                    <a:lnTo>
                      <a:pt x="259" y="255"/>
                    </a:lnTo>
                    <a:lnTo>
                      <a:pt x="251" y="274"/>
                    </a:lnTo>
                    <a:lnTo>
                      <a:pt x="238" y="305"/>
                    </a:lnTo>
                    <a:close/>
                  </a:path>
                </a:pathLst>
              </a:custGeom>
              <a:grp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Arial" charset="0"/>
                </a:endParaRPr>
              </a:p>
            </p:txBody>
          </p:sp>
          <p:sp>
            <p:nvSpPr>
              <p:cNvPr id="60525" name="Freeform 146"/>
              <p:cNvSpPr>
                <a:spLocks/>
              </p:cNvSpPr>
              <p:nvPr/>
            </p:nvSpPr>
            <p:spPr bwMode="blackWhite">
              <a:xfrm>
                <a:off x="3779" y="1185"/>
                <a:ext cx="380" cy="480"/>
              </a:xfrm>
              <a:custGeom>
                <a:avLst/>
                <a:gdLst>
                  <a:gd name="T0" fmla="*/ 27 w 380"/>
                  <a:gd name="T1" fmla="*/ 480 h 480"/>
                  <a:gd name="T2" fmla="*/ 46 w 380"/>
                  <a:gd name="T3" fmla="*/ 386 h 480"/>
                  <a:gd name="T4" fmla="*/ 0 w 380"/>
                  <a:gd name="T5" fmla="*/ 217 h 480"/>
                  <a:gd name="T6" fmla="*/ 31 w 380"/>
                  <a:gd name="T7" fmla="*/ 98 h 480"/>
                  <a:gd name="T8" fmla="*/ 65 w 380"/>
                  <a:gd name="T9" fmla="*/ 61 h 480"/>
                  <a:gd name="T10" fmla="*/ 54 w 380"/>
                  <a:gd name="T11" fmla="*/ 109 h 480"/>
                  <a:gd name="T12" fmla="*/ 75 w 380"/>
                  <a:gd name="T13" fmla="*/ 98 h 480"/>
                  <a:gd name="T14" fmla="*/ 90 w 380"/>
                  <a:gd name="T15" fmla="*/ 56 h 480"/>
                  <a:gd name="T16" fmla="*/ 109 w 380"/>
                  <a:gd name="T17" fmla="*/ 52 h 480"/>
                  <a:gd name="T18" fmla="*/ 86 w 380"/>
                  <a:gd name="T19" fmla="*/ 0 h 480"/>
                  <a:gd name="T20" fmla="*/ 150 w 380"/>
                  <a:gd name="T21" fmla="*/ 0 h 480"/>
                  <a:gd name="T22" fmla="*/ 173 w 380"/>
                  <a:gd name="T23" fmla="*/ 19 h 480"/>
                  <a:gd name="T24" fmla="*/ 251 w 380"/>
                  <a:gd name="T25" fmla="*/ 27 h 480"/>
                  <a:gd name="T26" fmla="*/ 251 w 380"/>
                  <a:gd name="T27" fmla="*/ 56 h 480"/>
                  <a:gd name="T28" fmla="*/ 232 w 380"/>
                  <a:gd name="T29" fmla="*/ 65 h 480"/>
                  <a:gd name="T30" fmla="*/ 265 w 380"/>
                  <a:gd name="T31" fmla="*/ 98 h 480"/>
                  <a:gd name="T32" fmla="*/ 263 w 380"/>
                  <a:gd name="T33" fmla="*/ 150 h 480"/>
                  <a:gd name="T34" fmla="*/ 228 w 380"/>
                  <a:gd name="T35" fmla="*/ 188 h 480"/>
                  <a:gd name="T36" fmla="*/ 225 w 380"/>
                  <a:gd name="T37" fmla="*/ 228 h 480"/>
                  <a:gd name="T38" fmla="*/ 255 w 380"/>
                  <a:gd name="T39" fmla="*/ 251 h 480"/>
                  <a:gd name="T40" fmla="*/ 255 w 380"/>
                  <a:gd name="T41" fmla="*/ 213 h 480"/>
                  <a:gd name="T42" fmla="*/ 274 w 380"/>
                  <a:gd name="T43" fmla="*/ 178 h 480"/>
                  <a:gd name="T44" fmla="*/ 298 w 380"/>
                  <a:gd name="T45" fmla="*/ 169 h 480"/>
                  <a:gd name="T46" fmla="*/ 351 w 380"/>
                  <a:gd name="T47" fmla="*/ 234 h 480"/>
                  <a:gd name="T48" fmla="*/ 349 w 380"/>
                  <a:gd name="T49" fmla="*/ 274 h 480"/>
                  <a:gd name="T50" fmla="*/ 380 w 380"/>
                  <a:gd name="T51" fmla="*/ 319 h 480"/>
                  <a:gd name="T52" fmla="*/ 338 w 380"/>
                  <a:gd name="T53" fmla="*/ 353 h 480"/>
                  <a:gd name="T54" fmla="*/ 322 w 380"/>
                  <a:gd name="T55" fmla="*/ 397 h 480"/>
                  <a:gd name="T56" fmla="*/ 334 w 380"/>
                  <a:gd name="T57" fmla="*/ 424 h 480"/>
                  <a:gd name="T58" fmla="*/ 305 w 380"/>
                  <a:gd name="T59" fmla="*/ 432 h 480"/>
                  <a:gd name="T60" fmla="*/ 311 w 380"/>
                  <a:gd name="T61" fmla="*/ 464 h 480"/>
                  <a:gd name="T62" fmla="*/ 188 w 380"/>
                  <a:gd name="T63" fmla="*/ 470 h 480"/>
                  <a:gd name="T64" fmla="*/ 27 w 380"/>
                  <a:gd name="T65" fmla="*/ 480 h 4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0"/>
                  <a:gd name="T100" fmla="*/ 0 h 480"/>
                  <a:gd name="T101" fmla="*/ 380 w 380"/>
                  <a:gd name="T102" fmla="*/ 480 h 4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0" h="480">
                    <a:moveTo>
                      <a:pt x="27" y="480"/>
                    </a:moveTo>
                    <a:lnTo>
                      <a:pt x="46" y="386"/>
                    </a:lnTo>
                    <a:lnTo>
                      <a:pt x="0" y="217"/>
                    </a:lnTo>
                    <a:lnTo>
                      <a:pt x="31" y="98"/>
                    </a:lnTo>
                    <a:lnTo>
                      <a:pt x="65" y="61"/>
                    </a:lnTo>
                    <a:lnTo>
                      <a:pt x="54" y="109"/>
                    </a:lnTo>
                    <a:lnTo>
                      <a:pt x="75" y="98"/>
                    </a:lnTo>
                    <a:lnTo>
                      <a:pt x="90" y="56"/>
                    </a:lnTo>
                    <a:lnTo>
                      <a:pt x="109" y="52"/>
                    </a:lnTo>
                    <a:lnTo>
                      <a:pt x="86" y="0"/>
                    </a:lnTo>
                    <a:lnTo>
                      <a:pt x="150" y="0"/>
                    </a:lnTo>
                    <a:lnTo>
                      <a:pt x="173" y="19"/>
                    </a:lnTo>
                    <a:lnTo>
                      <a:pt x="251" y="27"/>
                    </a:lnTo>
                    <a:lnTo>
                      <a:pt x="251" y="56"/>
                    </a:lnTo>
                    <a:lnTo>
                      <a:pt x="232" y="65"/>
                    </a:lnTo>
                    <a:lnTo>
                      <a:pt x="265" y="98"/>
                    </a:lnTo>
                    <a:lnTo>
                      <a:pt x="263" y="150"/>
                    </a:lnTo>
                    <a:lnTo>
                      <a:pt x="228" y="188"/>
                    </a:lnTo>
                    <a:lnTo>
                      <a:pt x="225" y="228"/>
                    </a:lnTo>
                    <a:lnTo>
                      <a:pt x="255" y="251"/>
                    </a:lnTo>
                    <a:lnTo>
                      <a:pt x="255" y="213"/>
                    </a:lnTo>
                    <a:lnTo>
                      <a:pt x="274" y="178"/>
                    </a:lnTo>
                    <a:lnTo>
                      <a:pt x="298" y="169"/>
                    </a:lnTo>
                    <a:lnTo>
                      <a:pt x="351" y="234"/>
                    </a:lnTo>
                    <a:lnTo>
                      <a:pt x="349" y="274"/>
                    </a:lnTo>
                    <a:lnTo>
                      <a:pt x="380" y="319"/>
                    </a:lnTo>
                    <a:lnTo>
                      <a:pt x="338" y="353"/>
                    </a:lnTo>
                    <a:lnTo>
                      <a:pt x="322" y="397"/>
                    </a:lnTo>
                    <a:lnTo>
                      <a:pt x="334" y="424"/>
                    </a:lnTo>
                    <a:lnTo>
                      <a:pt x="305" y="432"/>
                    </a:lnTo>
                    <a:lnTo>
                      <a:pt x="311" y="464"/>
                    </a:lnTo>
                    <a:lnTo>
                      <a:pt x="188" y="470"/>
                    </a:lnTo>
                    <a:lnTo>
                      <a:pt x="27" y="480"/>
                    </a:lnTo>
                    <a:close/>
                  </a:path>
                </a:pathLst>
              </a:custGeom>
              <a:grp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Arial" charset="0"/>
                </a:endParaRPr>
              </a:p>
            </p:txBody>
          </p:sp>
        </p:grpSp>
        <p:sp>
          <p:nvSpPr>
            <p:cNvPr id="2070" name="Freeform 147"/>
            <p:cNvSpPr>
              <a:spLocks/>
            </p:cNvSpPr>
            <p:nvPr/>
          </p:nvSpPr>
          <p:spPr bwMode="blackWhite">
            <a:xfrm>
              <a:off x="5435600" y="2444750"/>
              <a:ext cx="633413" cy="1119188"/>
            </a:xfrm>
            <a:custGeom>
              <a:avLst/>
              <a:gdLst>
                <a:gd name="T0" fmla="*/ 2147483647 w 374"/>
                <a:gd name="T1" fmla="*/ 2147483647 h 660"/>
                <a:gd name="T2" fmla="*/ 2147483647 w 374"/>
                <a:gd name="T3" fmla="*/ 0 h 660"/>
                <a:gd name="T4" fmla="*/ 2147483647 w 374"/>
                <a:gd name="T5" fmla="*/ 2147483647 h 660"/>
                <a:gd name="T6" fmla="*/ 2147483647 w 374"/>
                <a:gd name="T7" fmla="*/ 2147483647 h 660"/>
                <a:gd name="T8" fmla="*/ 2147483647 w 374"/>
                <a:gd name="T9" fmla="*/ 2147483647 h 660"/>
                <a:gd name="T10" fmla="*/ 2147483647 w 374"/>
                <a:gd name="T11" fmla="*/ 2147483647 h 660"/>
                <a:gd name="T12" fmla="*/ 2147483647 w 374"/>
                <a:gd name="T13" fmla="*/ 2147483647 h 660"/>
                <a:gd name="T14" fmla="*/ 2147483647 w 374"/>
                <a:gd name="T15" fmla="*/ 2147483647 h 660"/>
                <a:gd name="T16" fmla="*/ 2147483647 w 374"/>
                <a:gd name="T17" fmla="*/ 2147483647 h 660"/>
                <a:gd name="T18" fmla="*/ 2147483647 w 374"/>
                <a:gd name="T19" fmla="*/ 2147483647 h 660"/>
                <a:gd name="T20" fmla="*/ 2147483647 w 374"/>
                <a:gd name="T21" fmla="*/ 2147483647 h 660"/>
                <a:gd name="T22" fmla="*/ 2147483647 w 374"/>
                <a:gd name="T23" fmla="*/ 2147483647 h 660"/>
                <a:gd name="T24" fmla="*/ 2147483647 w 374"/>
                <a:gd name="T25" fmla="*/ 2147483647 h 660"/>
                <a:gd name="T26" fmla="*/ 2147483647 w 374"/>
                <a:gd name="T27" fmla="*/ 2147483647 h 660"/>
                <a:gd name="T28" fmla="*/ 2147483647 w 374"/>
                <a:gd name="T29" fmla="*/ 2147483647 h 660"/>
                <a:gd name="T30" fmla="*/ 2147483647 w 374"/>
                <a:gd name="T31" fmla="*/ 2147483647 h 660"/>
                <a:gd name="T32" fmla="*/ 2147483647 w 374"/>
                <a:gd name="T33" fmla="*/ 2147483647 h 660"/>
                <a:gd name="T34" fmla="*/ 2147483647 w 374"/>
                <a:gd name="T35" fmla="*/ 2147483647 h 660"/>
                <a:gd name="T36" fmla="*/ 2147483647 w 374"/>
                <a:gd name="T37" fmla="*/ 2147483647 h 660"/>
                <a:gd name="T38" fmla="*/ 2147483647 w 374"/>
                <a:gd name="T39" fmla="*/ 2147483647 h 660"/>
                <a:gd name="T40" fmla="*/ 2147483647 w 374"/>
                <a:gd name="T41" fmla="*/ 2147483647 h 660"/>
                <a:gd name="T42" fmla="*/ 2147483647 w 374"/>
                <a:gd name="T43" fmla="*/ 2147483647 h 660"/>
                <a:gd name="T44" fmla="*/ 2147483647 w 374"/>
                <a:gd name="T45" fmla="*/ 2147483647 h 660"/>
                <a:gd name="T46" fmla="*/ 2147483647 w 374"/>
                <a:gd name="T47" fmla="*/ 2147483647 h 660"/>
                <a:gd name="T48" fmla="*/ 2147483647 w 374"/>
                <a:gd name="T49" fmla="*/ 2147483647 h 660"/>
                <a:gd name="T50" fmla="*/ 2147483647 w 374"/>
                <a:gd name="T51" fmla="*/ 2147483647 h 660"/>
                <a:gd name="T52" fmla="*/ 2147483647 w 374"/>
                <a:gd name="T53" fmla="*/ 2147483647 h 660"/>
                <a:gd name="T54" fmla="*/ 2147483647 w 374"/>
                <a:gd name="T55" fmla="*/ 2147483647 h 660"/>
                <a:gd name="T56" fmla="*/ 2147483647 w 374"/>
                <a:gd name="T57" fmla="*/ 2147483647 h 660"/>
                <a:gd name="T58" fmla="*/ 2147483647 w 374"/>
                <a:gd name="T59" fmla="*/ 2147483647 h 660"/>
                <a:gd name="T60" fmla="*/ 0 w 374"/>
                <a:gd name="T61" fmla="*/ 2147483647 h 660"/>
                <a:gd name="T62" fmla="*/ 0 w 374"/>
                <a:gd name="T63" fmla="*/ 2147483647 h 660"/>
                <a:gd name="T64" fmla="*/ 2147483647 w 374"/>
                <a:gd name="T65" fmla="*/ 2147483647 h 660"/>
                <a:gd name="T66" fmla="*/ 2147483647 w 374"/>
                <a:gd name="T67" fmla="*/ 2147483647 h 660"/>
                <a:gd name="T68" fmla="*/ 2147483647 w 374"/>
                <a:gd name="T69" fmla="*/ 2147483647 h 660"/>
                <a:gd name="T70" fmla="*/ 2147483647 w 374"/>
                <a:gd name="T71" fmla="*/ 2147483647 h 660"/>
                <a:gd name="T72" fmla="*/ 2147483647 w 374"/>
                <a:gd name="T73" fmla="*/ 2147483647 h 660"/>
                <a:gd name="T74" fmla="*/ 2147483647 w 374"/>
                <a:gd name="T75" fmla="*/ 2147483647 h 660"/>
                <a:gd name="T76" fmla="*/ 2147483647 w 374"/>
                <a:gd name="T77" fmla="*/ 2147483647 h 660"/>
                <a:gd name="T78" fmla="*/ 2147483647 w 374"/>
                <a:gd name="T79" fmla="*/ 2147483647 h 660"/>
                <a:gd name="T80" fmla="*/ 2147483647 w 374"/>
                <a:gd name="T81" fmla="*/ 2147483647 h 660"/>
                <a:gd name="T82" fmla="*/ 2147483647 w 374"/>
                <a:gd name="T83" fmla="*/ 2147483647 h 6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74"/>
                <a:gd name="T127" fmla="*/ 0 h 660"/>
                <a:gd name="T128" fmla="*/ 374 w 374"/>
                <a:gd name="T129" fmla="*/ 660 h 6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74" h="660">
                  <a:moveTo>
                    <a:pt x="36" y="6"/>
                  </a:moveTo>
                  <a:lnTo>
                    <a:pt x="313" y="0"/>
                  </a:lnTo>
                  <a:lnTo>
                    <a:pt x="307" y="23"/>
                  </a:lnTo>
                  <a:lnTo>
                    <a:pt x="326" y="60"/>
                  </a:lnTo>
                  <a:lnTo>
                    <a:pt x="349" y="90"/>
                  </a:lnTo>
                  <a:lnTo>
                    <a:pt x="361" y="357"/>
                  </a:lnTo>
                  <a:lnTo>
                    <a:pt x="355" y="371"/>
                  </a:lnTo>
                  <a:lnTo>
                    <a:pt x="374" y="380"/>
                  </a:lnTo>
                  <a:lnTo>
                    <a:pt x="374" y="436"/>
                  </a:lnTo>
                  <a:lnTo>
                    <a:pt x="353" y="468"/>
                  </a:lnTo>
                  <a:lnTo>
                    <a:pt x="349" y="503"/>
                  </a:lnTo>
                  <a:lnTo>
                    <a:pt x="326" y="559"/>
                  </a:lnTo>
                  <a:lnTo>
                    <a:pt x="341" y="570"/>
                  </a:lnTo>
                  <a:lnTo>
                    <a:pt x="345" y="593"/>
                  </a:lnTo>
                  <a:lnTo>
                    <a:pt x="299" y="609"/>
                  </a:lnTo>
                  <a:lnTo>
                    <a:pt x="315" y="641"/>
                  </a:lnTo>
                  <a:lnTo>
                    <a:pt x="295" y="660"/>
                  </a:lnTo>
                  <a:lnTo>
                    <a:pt x="259" y="645"/>
                  </a:lnTo>
                  <a:lnTo>
                    <a:pt x="236" y="660"/>
                  </a:lnTo>
                  <a:lnTo>
                    <a:pt x="209" y="645"/>
                  </a:lnTo>
                  <a:lnTo>
                    <a:pt x="209" y="593"/>
                  </a:lnTo>
                  <a:lnTo>
                    <a:pt x="176" y="559"/>
                  </a:lnTo>
                  <a:lnTo>
                    <a:pt x="153" y="559"/>
                  </a:lnTo>
                  <a:lnTo>
                    <a:pt x="119" y="495"/>
                  </a:lnTo>
                  <a:lnTo>
                    <a:pt x="134" y="447"/>
                  </a:lnTo>
                  <a:lnTo>
                    <a:pt x="117" y="432"/>
                  </a:lnTo>
                  <a:lnTo>
                    <a:pt x="78" y="440"/>
                  </a:lnTo>
                  <a:lnTo>
                    <a:pt x="78" y="413"/>
                  </a:lnTo>
                  <a:lnTo>
                    <a:pt x="19" y="353"/>
                  </a:lnTo>
                  <a:lnTo>
                    <a:pt x="11" y="323"/>
                  </a:lnTo>
                  <a:lnTo>
                    <a:pt x="0" y="300"/>
                  </a:lnTo>
                  <a:lnTo>
                    <a:pt x="0" y="284"/>
                  </a:lnTo>
                  <a:lnTo>
                    <a:pt x="4" y="267"/>
                  </a:lnTo>
                  <a:lnTo>
                    <a:pt x="21" y="206"/>
                  </a:lnTo>
                  <a:lnTo>
                    <a:pt x="21" y="169"/>
                  </a:lnTo>
                  <a:lnTo>
                    <a:pt x="46" y="154"/>
                  </a:lnTo>
                  <a:lnTo>
                    <a:pt x="71" y="123"/>
                  </a:lnTo>
                  <a:lnTo>
                    <a:pt x="69" y="104"/>
                  </a:lnTo>
                  <a:lnTo>
                    <a:pt x="80" y="85"/>
                  </a:lnTo>
                  <a:lnTo>
                    <a:pt x="84" y="58"/>
                  </a:lnTo>
                  <a:lnTo>
                    <a:pt x="36" y="15"/>
                  </a:lnTo>
                  <a:lnTo>
                    <a:pt x="36" y="6"/>
                  </a:lnTo>
                  <a:close/>
                </a:path>
              </a:pathLst>
            </a:custGeom>
            <a:solidFill>
              <a:srgbClr val="0070C0"/>
            </a:solidFill>
            <a:ln w="9525">
              <a:solidFill>
                <a:schemeClr val="tx1"/>
              </a:solidFill>
              <a:miter lim="800000"/>
              <a:headEnd/>
              <a:tailEnd/>
            </a:ln>
          </p:spPr>
          <p:txBody>
            <a:bodyPr wrap="none" anchor="ctr"/>
            <a:lstStyle/>
            <a:p>
              <a:pPr eaLnBrk="0" hangingPunct="0"/>
              <a:endParaRPr lang="en-US" b="1" dirty="0">
                <a:latin typeface="Calibri" pitchFamily="34" charset="0"/>
              </a:endParaRPr>
            </a:p>
          </p:txBody>
        </p:sp>
        <p:sp>
          <p:nvSpPr>
            <p:cNvPr id="3098" name="Freeform 148"/>
            <p:cNvSpPr>
              <a:spLocks/>
            </p:cNvSpPr>
            <p:nvPr/>
          </p:nvSpPr>
          <p:spPr bwMode="blackWhite">
            <a:xfrm>
              <a:off x="4770438" y="2860675"/>
              <a:ext cx="1090612" cy="896938"/>
            </a:xfrm>
            <a:custGeom>
              <a:avLst/>
              <a:gdLst>
                <a:gd name="T0" fmla="*/ 2147483647 w 643"/>
                <a:gd name="T1" fmla="*/ 2147483647 h 529"/>
                <a:gd name="T2" fmla="*/ 2147483647 w 643"/>
                <a:gd name="T3" fmla="*/ 2147483647 h 529"/>
                <a:gd name="T4" fmla="*/ 2147483647 w 643"/>
                <a:gd name="T5" fmla="*/ 2147483647 h 529"/>
                <a:gd name="T6" fmla="*/ 0 w 643"/>
                <a:gd name="T7" fmla="*/ 2147483647 h 529"/>
                <a:gd name="T8" fmla="*/ 2147483647 w 643"/>
                <a:gd name="T9" fmla="*/ 0 h 529"/>
                <a:gd name="T10" fmla="*/ 2147483647 w 643"/>
                <a:gd name="T11" fmla="*/ 2147483647 h 529"/>
                <a:gd name="T12" fmla="*/ 2147483647 w 643"/>
                <a:gd name="T13" fmla="*/ 2147483647 h 529"/>
                <a:gd name="T14" fmla="*/ 2147483647 w 643"/>
                <a:gd name="T15" fmla="*/ 2147483647 h 529"/>
                <a:gd name="T16" fmla="*/ 2147483647 w 643"/>
                <a:gd name="T17" fmla="*/ 2147483647 h 529"/>
                <a:gd name="T18" fmla="*/ 2147483647 w 643"/>
                <a:gd name="T19" fmla="*/ 2147483647 h 529"/>
                <a:gd name="T20" fmla="*/ 2147483647 w 643"/>
                <a:gd name="T21" fmla="*/ 2147483647 h 529"/>
                <a:gd name="T22" fmla="*/ 2147483647 w 643"/>
                <a:gd name="T23" fmla="*/ 2147483647 h 529"/>
                <a:gd name="T24" fmla="*/ 2147483647 w 643"/>
                <a:gd name="T25" fmla="*/ 2147483647 h 529"/>
                <a:gd name="T26" fmla="*/ 2147483647 w 643"/>
                <a:gd name="T27" fmla="*/ 2147483647 h 529"/>
                <a:gd name="T28" fmla="*/ 2147483647 w 643"/>
                <a:gd name="T29" fmla="*/ 2147483647 h 529"/>
                <a:gd name="T30" fmla="*/ 2147483647 w 643"/>
                <a:gd name="T31" fmla="*/ 2147483647 h 529"/>
                <a:gd name="T32" fmla="*/ 2147483647 w 643"/>
                <a:gd name="T33" fmla="*/ 2147483647 h 529"/>
                <a:gd name="T34" fmla="*/ 2147483647 w 643"/>
                <a:gd name="T35" fmla="*/ 2147483647 h 529"/>
                <a:gd name="T36" fmla="*/ 2147483647 w 643"/>
                <a:gd name="T37" fmla="*/ 2147483647 h 529"/>
                <a:gd name="T38" fmla="*/ 2147483647 w 643"/>
                <a:gd name="T39" fmla="*/ 2147483647 h 529"/>
                <a:gd name="T40" fmla="*/ 2147483647 w 643"/>
                <a:gd name="T41" fmla="*/ 2147483647 h 529"/>
                <a:gd name="T42" fmla="*/ 2147483647 w 643"/>
                <a:gd name="T43" fmla="*/ 2147483647 h 529"/>
                <a:gd name="T44" fmla="*/ 2147483647 w 643"/>
                <a:gd name="T45" fmla="*/ 2147483647 h 529"/>
                <a:gd name="T46" fmla="*/ 2147483647 w 643"/>
                <a:gd name="T47" fmla="*/ 2147483647 h 529"/>
                <a:gd name="T48" fmla="*/ 2147483647 w 643"/>
                <a:gd name="T49" fmla="*/ 2147483647 h 529"/>
                <a:gd name="T50" fmla="*/ 2147483647 w 643"/>
                <a:gd name="T51" fmla="*/ 2147483647 h 529"/>
                <a:gd name="T52" fmla="*/ 2147483647 w 643"/>
                <a:gd name="T53" fmla="*/ 2147483647 h 529"/>
                <a:gd name="T54" fmla="*/ 2147483647 w 643"/>
                <a:gd name="T55" fmla="*/ 2147483647 h 529"/>
                <a:gd name="T56" fmla="*/ 2147483647 w 643"/>
                <a:gd name="T57" fmla="*/ 2147483647 h 529"/>
                <a:gd name="T58" fmla="*/ 2147483647 w 643"/>
                <a:gd name="T59" fmla="*/ 2147483647 h 529"/>
                <a:gd name="T60" fmla="*/ 2147483647 w 643"/>
                <a:gd name="T61" fmla="*/ 2147483647 h 529"/>
                <a:gd name="T62" fmla="*/ 2147483647 w 643"/>
                <a:gd name="T63" fmla="*/ 2147483647 h 529"/>
                <a:gd name="T64" fmla="*/ 2147483647 w 643"/>
                <a:gd name="T65" fmla="*/ 2147483647 h 529"/>
                <a:gd name="T66" fmla="*/ 2147483647 w 643"/>
                <a:gd name="T67" fmla="*/ 2147483647 h 529"/>
                <a:gd name="T68" fmla="*/ 2147483647 w 643"/>
                <a:gd name="T69" fmla="*/ 2147483647 h 529"/>
                <a:gd name="T70" fmla="*/ 2147483647 w 643"/>
                <a:gd name="T71" fmla="*/ 2147483647 h 529"/>
                <a:gd name="T72" fmla="*/ 2147483647 w 643"/>
                <a:gd name="T73" fmla="*/ 2147483647 h 529"/>
                <a:gd name="T74" fmla="*/ 2147483647 w 643"/>
                <a:gd name="T75" fmla="*/ 2147483647 h 529"/>
                <a:gd name="T76" fmla="*/ 2147483647 w 643"/>
                <a:gd name="T77" fmla="*/ 2147483647 h 529"/>
                <a:gd name="T78" fmla="*/ 2147483647 w 643"/>
                <a:gd name="T79" fmla="*/ 2147483647 h 5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3"/>
                <a:gd name="T121" fmla="*/ 0 h 529"/>
                <a:gd name="T122" fmla="*/ 643 w 643"/>
                <a:gd name="T123" fmla="*/ 529 h 5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3" h="529">
                  <a:moveTo>
                    <a:pt x="41" y="96"/>
                  </a:moveTo>
                  <a:lnTo>
                    <a:pt x="21" y="53"/>
                  </a:lnTo>
                  <a:lnTo>
                    <a:pt x="2" y="50"/>
                  </a:lnTo>
                  <a:lnTo>
                    <a:pt x="0" y="11"/>
                  </a:lnTo>
                  <a:lnTo>
                    <a:pt x="363" y="0"/>
                  </a:lnTo>
                  <a:lnTo>
                    <a:pt x="371" y="19"/>
                  </a:lnTo>
                  <a:lnTo>
                    <a:pt x="396" y="19"/>
                  </a:lnTo>
                  <a:lnTo>
                    <a:pt x="392" y="36"/>
                  </a:lnTo>
                  <a:lnTo>
                    <a:pt x="392" y="52"/>
                  </a:lnTo>
                  <a:lnTo>
                    <a:pt x="403" y="75"/>
                  </a:lnTo>
                  <a:lnTo>
                    <a:pt x="411" y="105"/>
                  </a:lnTo>
                  <a:lnTo>
                    <a:pt x="470" y="165"/>
                  </a:lnTo>
                  <a:lnTo>
                    <a:pt x="470" y="192"/>
                  </a:lnTo>
                  <a:lnTo>
                    <a:pt x="509" y="184"/>
                  </a:lnTo>
                  <a:lnTo>
                    <a:pt x="526" y="199"/>
                  </a:lnTo>
                  <a:lnTo>
                    <a:pt x="511" y="247"/>
                  </a:lnTo>
                  <a:lnTo>
                    <a:pt x="545" y="311"/>
                  </a:lnTo>
                  <a:lnTo>
                    <a:pt x="568" y="311"/>
                  </a:lnTo>
                  <a:lnTo>
                    <a:pt x="601" y="345"/>
                  </a:lnTo>
                  <a:lnTo>
                    <a:pt x="601" y="397"/>
                  </a:lnTo>
                  <a:lnTo>
                    <a:pt x="628" y="412"/>
                  </a:lnTo>
                  <a:lnTo>
                    <a:pt x="636" y="432"/>
                  </a:lnTo>
                  <a:lnTo>
                    <a:pt x="643" y="445"/>
                  </a:lnTo>
                  <a:lnTo>
                    <a:pt x="607" y="472"/>
                  </a:lnTo>
                  <a:lnTo>
                    <a:pt x="607" y="497"/>
                  </a:lnTo>
                  <a:lnTo>
                    <a:pt x="595" y="508"/>
                  </a:lnTo>
                  <a:lnTo>
                    <a:pt x="593" y="529"/>
                  </a:lnTo>
                  <a:lnTo>
                    <a:pt x="545" y="518"/>
                  </a:lnTo>
                  <a:lnTo>
                    <a:pt x="565" y="491"/>
                  </a:lnTo>
                  <a:lnTo>
                    <a:pt x="566" y="482"/>
                  </a:lnTo>
                  <a:lnTo>
                    <a:pt x="549" y="476"/>
                  </a:lnTo>
                  <a:lnTo>
                    <a:pt x="123" y="491"/>
                  </a:lnTo>
                  <a:lnTo>
                    <a:pt x="121" y="449"/>
                  </a:lnTo>
                  <a:lnTo>
                    <a:pt x="123" y="395"/>
                  </a:lnTo>
                  <a:lnTo>
                    <a:pt x="112" y="205"/>
                  </a:lnTo>
                  <a:lnTo>
                    <a:pt x="81" y="186"/>
                  </a:lnTo>
                  <a:lnTo>
                    <a:pt x="50" y="151"/>
                  </a:lnTo>
                  <a:lnTo>
                    <a:pt x="62" y="144"/>
                  </a:lnTo>
                  <a:lnTo>
                    <a:pt x="62" y="111"/>
                  </a:lnTo>
                  <a:lnTo>
                    <a:pt x="41" y="96"/>
                  </a:lnTo>
                  <a:close/>
                </a:path>
              </a:pathLst>
            </a:custGeom>
            <a:solidFill>
              <a:srgbClr val="FFFF00"/>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mn-lt"/>
              </a:endParaRPr>
            </a:p>
          </p:txBody>
        </p:sp>
        <p:sp>
          <p:nvSpPr>
            <p:cNvPr id="3099" name="Freeform 149"/>
            <p:cNvSpPr>
              <a:spLocks/>
            </p:cNvSpPr>
            <p:nvPr/>
          </p:nvSpPr>
          <p:spPr bwMode="blackWhite">
            <a:xfrm>
              <a:off x="4984750" y="3673475"/>
              <a:ext cx="796925" cy="725488"/>
            </a:xfrm>
            <a:custGeom>
              <a:avLst/>
              <a:gdLst>
                <a:gd name="T0" fmla="*/ 0 w 470"/>
                <a:gd name="T1" fmla="*/ 2147483647 h 428"/>
                <a:gd name="T2" fmla="*/ 2147483647 w 470"/>
                <a:gd name="T3" fmla="*/ 0 h 428"/>
                <a:gd name="T4" fmla="*/ 2147483647 w 470"/>
                <a:gd name="T5" fmla="*/ 2147483647 h 428"/>
                <a:gd name="T6" fmla="*/ 2147483647 w 470"/>
                <a:gd name="T7" fmla="*/ 2147483647 h 428"/>
                <a:gd name="T8" fmla="*/ 2147483647 w 470"/>
                <a:gd name="T9" fmla="*/ 2147483647 h 428"/>
                <a:gd name="T10" fmla="*/ 2147483647 w 470"/>
                <a:gd name="T11" fmla="*/ 2147483647 h 428"/>
                <a:gd name="T12" fmla="*/ 2147483647 w 470"/>
                <a:gd name="T13" fmla="*/ 2147483647 h 428"/>
                <a:gd name="T14" fmla="*/ 2147483647 w 470"/>
                <a:gd name="T15" fmla="*/ 2147483647 h 428"/>
                <a:gd name="T16" fmla="*/ 2147483647 w 470"/>
                <a:gd name="T17" fmla="*/ 2147483647 h 428"/>
                <a:gd name="T18" fmla="*/ 2147483647 w 470"/>
                <a:gd name="T19" fmla="*/ 2147483647 h 428"/>
                <a:gd name="T20" fmla="*/ 2147483647 w 470"/>
                <a:gd name="T21" fmla="*/ 2147483647 h 428"/>
                <a:gd name="T22" fmla="*/ 2147483647 w 470"/>
                <a:gd name="T23" fmla="*/ 2147483647 h 428"/>
                <a:gd name="T24" fmla="*/ 2147483647 w 470"/>
                <a:gd name="T25" fmla="*/ 2147483647 h 428"/>
                <a:gd name="T26" fmla="*/ 2147483647 w 470"/>
                <a:gd name="T27" fmla="*/ 2147483647 h 428"/>
                <a:gd name="T28" fmla="*/ 2147483647 w 470"/>
                <a:gd name="T29" fmla="*/ 2147483647 h 428"/>
                <a:gd name="T30" fmla="*/ 2147483647 w 470"/>
                <a:gd name="T31" fmla="*/ 2147483647 h 428"/>
                <a:gd name="T32" fmla="*/ 2147483647 w 470"/>
                <a:gd name="T33" fmla="*/ 2147483647 h 428"/>
                <a:gd name="T34" fmla="*/ 2147483647 w 470"/>
                <a:gd name="T35" fmla="*/ 2147483647 h 428"/>
                <a:gd name="T36" fmla="*/ 2147483647 w 470"/>
                <a:gd name="T37" fmla="*/ 2147483647 h 428"/>
                <a:gd name="T38" fmla="*/ 2147483647 w 470"/>
                <a:gd name="T39" fmla="*/ 2147483647 h 428"/>
                <a:gd name="T40" fmla="*/ 2147483647 w 470"/>
                <a:gd name="T41" fmla="*/ 2147483647 h 428"/>
                <a:gd name="T42" fmla="*/ 2147483647 w 470"/>
                <a:gd name="T43" fmla="*/ 2147483647 h 428"/>
                <a:gd name="T44" fmla="*/ 2147483647 w 470"/>
                <a:gd name="T45" fmla="*/ 2147483647 h 428"/>
                <a:gd name="T46" fmla="*/ 2147483647 w 470"/>
                <a:gd name="T47" fmla="*/ 2147483647 h 428"/>
                <a:gd name="T48" fmla="*/ 2147483647 w 470"/>
                <a:gd name="T49" fmla="*/ 2147483647 h 428"/>
                <a:gd name="T50" fmla="*/ 2147483647 w 470"/>
                <a:gd name="T51" fmla="*/ 2147483647 h 428"/>
                <a:gd name="T52" fmla="*/ 2147483647 w 470"/>
                <a:gd name="T53" fmla="*/ 2147483647 h 428"/>
                <a:gd name="T54" fmla="*/ 2147483647 w 470"/>
                <a:gd name="T55" fmla="*/ 2147483647 h 428"/>
                <a:gd name="T56" fmla="*/ 2147483647 w 470"/>
                <a:gd name="T57" fmla="*/ 2147483647 h 428"/>
                <a:gd name="T58" fmla="*/ 2147483647 w 470"/>
                <a:gd name="T59" fmla="*/ 2147483647 h 428"/>
                <a:gd name="T60" fmla="*/ 0 w 470"/>
                <a:gd name="T61" fmla="*/ 2147483647 h 4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70"/>
                <a:gd name="T94" fmla="*/ 0 h 428"/>
                <a:gd name="T95" fmla="*/ 470 w 470"/>
                <a:gd name="T96" fmla="*/ 428 h 42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70" h="428">
                  <a:moveTo>
                    <a:pt x="0" y="15"/>
                  </a:moveTo>
                  <a:lnTo>
                    <a:pt x="426" y="0"/>
                  </a:lnTo>
                  <a:lnTo>
                    <a:pt x="443" y="6"/>
                  </a:lnTo>
                  <a:lnTo>
                    <a:pt x="442" y="15"/>
                  </a:lnTo>
                  <a:lnTo>
                    <a:pt x="422" y="42"/>
                  </a:lnTo>
                  <a:lnTo>
                    <a:pt x="470" y="53"/>
                  </a:lnTo>
                  <a:lnTo>
                    <a:pt x="461" y="75"/>
                  </a:lnTo>
                  <a:lnTo>
                    <a:pt x="461" y="117"/>
                  </a:lnTo>
                  <a:lnTo>
                    <a:pt x="445" y="125"/>
                  </a:lnTo>
                  <a:lnTo>
                    <a:pt x="445" y="136"/>
                  </a:lnTo>
                  <a:lnTo>
                    <a:pt x="445" y="151"/>
                  </a:lnTo>
                  <a:lnTo>
                    <a:pt x="430" y="157"/>
                  </a:lnTo>
                  <a:lnTo>
                    <a:pt x="418" y="169"/>
                  </a:lnTo>
                  <a:lnTo>
                    <a:pt x="422" y="196"/>
                  </a:lnTo>
                  <a:lnTo>
                    <a:pt x="411" y="222"/>
                  </a:lnTo>
                  <a:lnTo>
                    <a:pt x="388" y="247"/>
                  </a:lnTo>
                  <a:lnTo>
                    <a:pt x="388" y="270"/>
                  </a:lnTo>
                  <a:lnTo>
                    <a:pt x="374" y="295"/>
                  </a:lnTo>
                  <a:lnTo>
                    <a:pt x="380" y="320"/>
                  </a:lnTo>
                  <a:lnTo>
                    <a:pt x="351" y="330"/>
                  </a:lnTo>
                  <a:lnTo>
                    <a:pt x="359" y="368"/>
                  </a:lnTo>
                  <a:lnTo>
                    <a:pt x="351" y="424"/>
                  </a:lnTo>
                  <a:lnTo>
                    <a:pt x="73" y="428"/>
                  </a:lnTo>
                  <a:lnTo>
                    <a:pt x="73" y="418"/>
                  </a:lnTo>
                  <a:lnTo>
                    <a:pt x="58" y="418"/>
                  </a:lnTo>
                  <a:lnTo>
                    <a:pt x="58" y="361"/>
                  </a:lnTo>
                  <a:lnTo>
                    <a:pt x="31" y="368"/>
                  </a:lnTo>
                  <a:lnTo>
                    <a:pt x="12" y="349"/>
                  </a:lnTo>
                  <a:lnTo>
                    <a:pt x="8" y="349"/>
                  </a:lnTo>
                  <a:lnTo>
                    <a:pt x="23" y="125"/>
                  </a:lnTo>
                  <a:lnTo>
                    <a:pt x="0" y="15"/>
                  </a:lnTo>
                  <a:close/>
                </a:path>
              </a:pathLst>
            </a:custGeom>
            <a:solidFill>
              <a:srgbClr val="0070C0"/>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mn-lt"/>
              </a:endParaRPr>
            </a:p>
          </p:txBody>
        </p:sp>
        <p:sp>
          <p:nvSpPr>
            <p:cNvPr id="3100" name="Freeform 150"/>
            <p:cNvSpPr>
              <a:spLocks/>
            </p:cNvSpPr>
            <p:nvPr/>
          </p:nvSpPr>
          <p:spPr bwMode="blackWhite">
            <a:xfrm>
              <a:off x="5100638" y="4389438"/>
              <a:ext cx="919162" cy="803275"/>
            </a:xfrm>
            <a:custGeom>
              <a:avLst/>
              <a:gdLst>
                <a:gd name="T0" fmla="*/ 2147483647 w 542"/>
                <a:gd name="T1" fmla="*/ 2147483647 h 474"/>
                <a:gd name="T2" fmla="*/ 2147483647 w 542"/>
                <a:gd name="T3" fmla="*/ 2147483647 h 474"/>
                <a:gd name="T4" fmla="*/ 2147483647 w 542"/>
                <a:gd name="T5" fmla="*/ 2147483647 h 474"/>
                <a:gd name="T6" fmla="*/ 2147483647 w 542"/>
                <a:gd name="T7" fmla="*/ 2147483647 h 474"/>
                <a:gd name="T8" fmla="*/ 2147483647 w 542"/>
                <a:gd name="T9" fmla="*/ 2147483647 h 474"/>
                <a:gd name="T10" fmla="*/ 2147483647 w 542"/>
                <a:gd name="T11" fmla="*/ 2147483647 h 474"/>
                <a:gd name="T12" fmla="*/ 2147483647 w 542"/>
                <a:gd name="T13" fmla="*/ 2147483647 h 474"/>
                <a:gd name="T14" fmla="*/ 2147483647 w 542"/>
                <a:gd name="T15" fmla="*/ 2147483647 h 474"/>
                <a:gd name="T16" fmla="*/ 2147483647 w 542"/>
                <a:gd name="T17" fmla="*/ 2147483647 h 474"/>
                <a:gd name="T18" fmla="*/ 2147483647 w 542"/>
                <a:gd name="T19" fmla="*/ 2147483647 h 474"/>
                <a:gd name="T20" fmla="*/ 2147483647 w 542"/>
                <a:gd name="T21" fmla="*/ 2147483647 h 474"/>
                <a:gd name="T22" fmla="*/ 2147483647 w 542"/>
                <a:gd name="T23" fmla="*/ 2147483647 h 474"/>
                <a:gd name="T24" fmla="*/ 2147483647 w 542"/>
                <a:gd name="T25" fmla="*/ 2147483647 h 474"/>
                <a:gd name="T26" fmla="*/ 2147483647 w 542"/>
                <a:gd name="T27" fmla="*/ 2147483647 h 474"/>
                <a:gd name="T28" fmla="*/ 2147483647 w 542"/>
                <a:gd name="T29" fmla="*/ 2147483647 h 474"/>
                <a:gd name="T30" fmla="*/ 2147483647 w 542"/>
                <a:gd name="T31" fmla="*/ 2147483647 h 474"/>
                <a:gd name="T32" fmla="*/ 2147483647 w 542"/>
                <a:gd name="T33" fmla="*/ 2147483647 h 474"/>
                <a:gd name="T34" fmla="*/ 2147483647 w 542"/>
                <a:gd name="T35" fmla="*/ 2147483647 h 474"/>
                <a:gd name="T36" fmla="*/ 2147483647 w 542"/>
                <a:gd name="T37" fmla="*/ 2147483647 h 474"/>
                <a:gd name="T38" fmla="*/ 2147483647 w 542"/>
                <a:gd name="T39" fmla="*/ 2147483647 h 474"/>
                <a:gd name="T40" fmla="*/ 2147483647 w 542"/>
                <a:gd name="T41" fmla="*/ 2147483647 h 474"/>
                <a:gd name="T42" fmla="*/ 2147483647 w 542"/>
                <a:gd name="T43" fmla="*/ 2147483647 h 474"/>
                <a:gd name="T44" fmla="*/ 2147483647 w 542"/>
                <a:gd name="T45" fmla="*/ 2147483647 h 474"/>
                <a:gd name="T46" fmla="*/ 2147483647 w 542"/>
                <a:gd name="T47" fmla="*/ 2147483647 h 474"/>
                <a:gd name="T48" fmla="*/ 2147483647 w 542"/>
                <a:gd name="T49" fmla="*/ 2147483647 h 474"/>
                <a:gd name="T50" fmla="*/ 2147483647 w 542"/>
                <a:gd name="T51" fmla="*/ 2147483647 h 474"/>
                <a:gd name="T52" fmla="*/ 2147483647 w 542"/>
                <a:gd name="T53" fmla="*/ 2147483647 h 474"/>
                <a:gd name="T54" fmla="*/ 2147483647 w 542"/>
                <a:gd name="T55" fmla="*/ 2147483647 h 474"/>
                <a:gd name="T56" fmla="*/ 2147483647 w 542"/>
                <a:gd name="T57" fmla="*/ 2147483647 h 474"/>
                <a:gd name="T58" fmla="*/ 2147483647 w 542"/>
                <a:gd name="T59" fmla="*/ 2147483647 h 474"/>
                <a:gd name="T60" fmla="*/ 2147483647 w 542"/>
                <a:gd name="T61" fmla="*/ 2147483647 h 474"/>
                <a:gd name="T62" fmla="*/ 2147483647 w 542"/>
                <a:gd name="T63" fmla="*/ 2147483647 h 474"/>
                <a:gd name="T64" fmla="*/ 2147483647 w 542"/>
                <a:gd name="T65" fmla="*/ 2147483647 h 474"/>
                <a:gd name="T66" fmla="*/ 2147483647 w 542"/>
                <a:gd name="T67" fmla="*/ 2147483647 h 474"/>
                <a:gd name="T68" fmla="*/ 2147483647 w 542"/>
                <a:gd name="T69" fmla="*/ 2147483647 h 474"/>
                <a:gd name="T70" fmla="*/ 2147483647 w 542"/>
                <a:gd name="T71" fmla="*/ 2147483647 h 474"/>
                <a:gd name="T72" fmla="*/ 2147483647 w 542"/>
                <a:gd name="T73" fmla="*/ 2147483647 h 474"/>
                <a:gd name="T74" fmla="*/ 2147483647 w 542"/>
                <a:gd name="T75" fmla="*/ 2147483647 h 474"/>
                <a:gd name="T76" fmla="*/ 2147483647 w 542"/>
                <a:gd name="T77" fmla="*/ 2147483647 h 474"/>
                <a:gd name="T78" fmla="*/ 2147483647 w 542"/>
                <a:gd name="T79" fmla="*/ 2147483647 h 474"/>
                <a:gd name="T80" fmla="*/ 2147483647 w 542"/>
                <a:gd name="T81" fmla="*/ 2147483647 h 474"/>
                <a:gd name="T82" fmla="*/ 2147483647 w 542"/>
                <a:gd name="T83" fmla="*/ 2147483647 h 474"/>
                <a:gd name="T84" fmla="*/ 2147483647 w 542"/>
                <a:gd name="T85" fmla="*/ 2147483647 h 474"/>
                <a:gd name="T86" fmla="*/ 2147483647 w 542"/>
                <a:gd name="T87" fmla="*/ 2147483647 h 474"/>
                <a:gd name="T88" fmla="*/ 2147483647 w 542"/>
                <a:gd name="T89" fmla="*/ 2147483647 h 474"/>
                <a:gd name="T90" fmla="*/ 2147483647 w 542"/>
                <a:gd name="T91" fmla="*/ 2147483647 h 474"/>
                <a:gd name="T92" fmla="*/ 2147483647 w 542"/>
                <a:gd name="T93" fmla="*/ 2147483647 h 474"/>
                <a:gd name="T94" fmla="*/ 2147483647 w 542"/>
                <a:gd name="T95" fmla="*/ 2147483647 h 474"/>
                <a:gd name="T96" fmla="*/ 2147483647 w 542"/>
                <a:gd name="T97" fmla="*/ 2147483647 h 474"/>
                <a:gd name="T98" fmla="*/ 2147483647 w 542"/>
                <a:gd name="T99" fmla="*/ 2147483647 h 474"/>
                <a:gd name="T100" fmla="*/ 2147483647 w 542"/>
                <a:gd name="T101" fmla="*/ 2147483647 h 474"/>
                <a:gd name="T102" fmla="*/ 2147483647 w 542"/>
                <a:gd name="T103" fmla="*/ 2147483647 h 474"/>
                <a:gd name="T104" fmla="*/ 2147483647 w 542"/>
                <a:gd name="T105" fmla="*/ 2147483647 h 474"/>
                <a:gd name="T106" fmla="*/ 2147483647 w 542"/>
                <a:gd name="T107" fmla="*/ 0 h 474"/>
                <a:gd name="T108" fmla="*/ 2147483647 w 542"/>
                <a:gd name="T109" fmla="*/ 2147483647 h 474"/>
                <a:gd name="T110" fmla="*/ 0 w 542"/>
                <a:gd name="T111" fmla="*/ 2147483647 h 474"/>
                <a:gd name="T112" fmla="*/ 2147483647 w 542"/>
                <a:gd name="T113" fmla="*/ 2147483647 h 474"/>
                <a:gd name="T114" fmla="*/ 2147483647 w 542"/>
                <a:gd name="T115" fmla="*/ 2147483647 h 474"/>
                <a:gd name="T116" fmla="*/ 2147483647 w 542"/>
                <a:gd name="T117" fmla="*/ 2147483647 h 474"/>
                <a:gd name="T118" fmla="*/ 2147483647 w 542"/>
                <a:gd name="T119" fmla="*/ 2147483647 h 474"/>
                <a:gd name="T120" fmla="*/ 2147483647 w 542"/>
                <a:gd name="T121" fmla="*/ 2147483647 h 4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42"/>
                <a:gd name="T184" fmla="*/ 0 h 474"/>
                <a:gd name="T185" fmla="*/ 542 w 542"/>
                <a:gd name="T186" fmla="*/ 474 h 4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42" h="474">
                  <a:moveTo>
                    <a:pt x="46" y="340"/>
                  </a:moveTo>
                  <a:lnTo>
                    <a:pt x="52" y="359"/>
                  </a:lnTo>
                  <a:lnTo>
                    <a:pt x="45" y="386"/>
                  </a:lnTo>
                  <a:lnTo>
                    <a:pt x="83" y="390"/>
                  </a:lnTo>
                  <a:lnTo>
                    <a:pt x="160" y="416"/>
                  </a:lnTo>
                  <a:lnTo>
                    <a:pt x="233" y="397"/>
                  </a:lnTo>
                  <a:lnTo>
                    <a:pt x="233" y="382"/>
                  </a:lnTo>
                  <a:lnTo>
                    <a:pt x="256" y="370"/>
                  </a:lnTo>
                  <a:lnTo>
                    <a:pt x="286" y="405"/>
                  </a:lnTo>
                  <a:lnTo>
                    <a:pt x="313" y="397"/>
                  </a:lnTo>
                  <a:lnTo>
                    <a:pt x="321" y="409"/>
                  </a:lnTo>
                  <a:lnTo>
                    <a:pt x="290" y="451"/>
                  </a:lnTo>
                  <a:lnTo>
                    <a:pt x="334" y="455"/>
                  </a:lnTo>
                  <a:lnTo>
                    <a:pt x="359" y="474"/>
                  </a:lnTo>
                  <a:lnTo>
                    <a:pt x="359" y="443"/>
                  </a:lnTo>
                  <a:lnTo>
                    <a:pt x="375" y="459"/>
                  </a:lnTo>
                  <a:lnTo>
                    <a:pt x="398" y="459"/>
                  </a:lnTo>
                  <a:lnTo>
                    <a:pt x="398" y="439"/>
                  </a:lnTo>
                  <a:lnTo>
                    <a:pt x="432" y="463"/>
                  </a:lnTo>
                  <a:lnTo>
                    <a:pt x="432" y="413"/>
                  </a:lnTo>
                  <a:lnTo>
                    <a:pt x="463" y="436"/>
                  </a:lnTo>
                  <a:lnTo>
                    <a:pt x="482" y="436"/>
                  </a:lnTo>
                  <a:lnTo>
                    <a:pt x="513" y="466"/>
                  </a:lnTo>
                  <a:lnTo>
                    <a:pt x="528" y="474"/>
                  </a:lnTo>
                  <a:lnTo>
                    <a:pt x="542" y="455"/>
                  </a:lnTo>
                  <a:lnTo>
                    <a:pt x="513" y="436"/>
                  </a:lnTo>
                  <a:lnTo>
                    <a:pt x="513" y="416"/>
                  </a:lnTo>
                  <a:lnTo>
                    <a:pt x="486" y="409"/>
                  </a:lnTo>
                  <a:lnTo>
                    <a:pt x="482" y="393"/>
                  </a:lnTo>
                  <a:lnTo>
                    <a:pt x="501" y="382"/>
                  </a:lnTo>
                  <a:lnTo>
                    <a:pt x="503" y="357"/>
                  </a:lnTo>
                  <a:lnTo>
                    <a:pt x="517" y="344"/>
                  </a:lnTo>
                  <a:lnTo>
                    <a:pt x="494" y="344"/>
                  </a:lnTo>
                  <a:lnTo>
                    <a:pt x="471" y="374"/>
                  </a:lnTo>
                  <a:lnTo>
                    <a:pt x="455" y="367"/>
                  </a:lnTo>
                  <a:lnTo>
                    <a:pt x="471" y="340"/>
                  </a:lnTo>
                  <a:lnTo>
                    <a:pt x="417" y="363"/>
                  </a:lnTo>
                  <a:lnTo>
                    <a:pt x="378" y="363"/>
                  </a:lnTo>
                  <a:lnTo>
                    <a:pt x="413" y="317"/>
                  </a:lnTo>
                  <a:lnTo>
                    <a:pt x="463" y="328"/>
                  </a:lnTo>
                  <a:lnTo>
                    <a:pt x="436" y="278"/>
                  </a:lnTo>
                  <a:lnTo>
                    <a:pt x="451" y="248"/>
                  </a:lnTo>
                  <a:lnTo>
                    <a:pt x="440" y="236"/>
                  </a:lnTo>
                  <a:lnTo>
                    <a:pt x="259" y="232"/>
                  </a:lnTo>
                  <a:lnTo>
                    <a:pt x="259" y="201"/>
                  </a:lnTo>
                  <a:lnTo>
                    <a:pt x="286" y="184"/>
                  </a:lnTo>
                  <a:lnTo>
                    <a:pt x="267" y="175"/>
                  </a:lnTo>
                  <a:lnTo>
                    <a:pt x="271" y="153"/>
                  </a:lnTo>
                  <a:lnTo>
                    <a:pt x="290" y="152"/>
                  </a:lnTo>
                  <a:lnTo>
                    <a:pt x="290" y="132"/>
                  </a:lnTo>
                  <a:lnTo>
                    <a:pt x="313" y="113"/>
                  </a:lnTo>
                  <a:lnTo>
                    <a:pt x="307" y="100"/>
                  </a:lnTo>
                  <a:lnTo>
                    <a:pt x="325" y="90"/>
                  </a:lnTo>
                  <a:lnTo>
                    <a:pt x="286" y="0"/>
                  </a:lnTo>
                  <a:lnTo>
                    <a:pt x="8" y="4"/>
                  </a:lnTo>
                  <a:lnTo>
                    <a:pt x="0" y="127"/>
                  </a:lnTo>
                  <a:lnTo>
                    <a:pt x="58" y="200"/>
                  </a:lnTo>
                  <a:lnTo>
                    <a:pt x="46" y="230"/>
                  </a:lnTo>
                  <a:lnTo>
                    <a:pt x="64" y="259"/>
                  </a:lnTo>
                  <a:lnTo>
                    <a:pt x="46" y="294"/>
                  </a:lnTo>
                  <a:lnTo>
                    <a:pt x="46" y="340"/>
                  </a:lnTo>
                  <a:close/>
                </a:path>
              </a:pathLst>
            </a:custGeom>
            <a:solidFill>
              <a:srgbClr val="0070C0"/>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mn-lt"/>
              </a:endParaRPr>
            </a:p>
          </p:txBody>
        </p:sp>
        <p:sp>
          <p:nvSpPr>
            <p:cNvPr id="3101" name="Freeform 151"/>
            <p:cNvSpPr>
              <a:spLocks/>
            </p:cNvSpPr>
            <p:nvPr/>
          </p:nvSpPr>
          <p:spPr bwMode="blackWhite">
            <a:xfrm>
              <a:off x="5988050" y="2522538"/>
              <a:ext cx="508000" cy="885825"/>
            </a:xfrm>
            <a:custGeom>
              <a:avLst/>
              <a:gdLst>
                <a:gd name="T0" fmla="*/ 2147483647 w 299"/>
                <a:gd name="T1" fmla="*/ 2147483647 h 522"/>
                <a:gd name="T2" fmla="*/ 2147483647 w 299"/>
                <a:gd name="T3" fmla="*/ 2147483647 h 522"/>
                <a:gd name="T4" fmla="*/ 2147483647 w 299"/>
                <a:gd name="T5" fmla="*/ 2147483647 h 522"/>
                <a:gd name="T6" fmla="*/ 2147483647 w 299"/>
                <a:gd name="T7" fmla="*/ 2147483647 h 522"/>
                <a:gd name="T8" fmla="*/ 2147483647 w 299"/>
                <a:gd name="T9" fmla="*/ 2147483647 h 522"/>
                <a:gd name="T10" fmla="*/ 2147483647 w 299"/>
                <a:gd name="T11" fmla="*/ 2147483647 h 522"/>
                <a:gd name="T12" fmla="*/ 2147483647 w 299"/>
                <a:gd name="T13" fmla="*/ 2147483647 h 522"/>
                <a:gd name="T14" fmla="*/ 2147483647 w 299"/>
                <a:gd name="T15" fmla="*/ 2147483647 h 522"/>
                <a:gd name="T16" fmla="*/ 2147483647 w 299"/>
                <a:gd name="T17" fmla="*/ 2147483647 h 522"/>
                <a:gd name="T18" fmla="*/ 2147483647 w 299"/>
                <a:gd name="T19" fmla="*/ 2147483647 h 522"/>
                <a:gd name="T20" fmla="*/ 2147483647 w 299"/>
                <a:gd name="T21" fmla="*/ 2147483647 h 522"/>
                <a:gd name="T22" fmla="*/ 2147483647 w 299"/>
                <a:gd name="T23" fmla="*/ 2147483647 h 522"/>
                <a:gd name="T24" fmla="*/ 2147483647 w 299"/>
                <a:gd name="T25" fmla="*/ 2147483647 h 522"/>
                <a:gd name="T26" fmla="*/ 2147483647 w 299"/>
                <a:gd name="T27" fmla="*/ 2147483647 h 522"/>
                <a:gd name="T28" fmla="*/ 2147483647 w 299"/>
                <a:gd name="T29" fmla="*/ 2147483647 h 522"/>
                <a:gd name="T30" fmla="*/ 2147483647 w 299"/>
                <a:gd name="T31" fmla="*/ 2147483647 h 522"/>
                <a:gd name="T32" fmla="*/ 2147483647 w 299"/>
                <a:gd name="T33" fmla="*/ 0 h 522"/>
                <a:gd name="T34" fmla="*/ 2147483647 w 299"/>
                <a:gd name="T35" fmla="*/ 2147483647 h 522"/>
                <a:gd name="T36" fmla="*/ 2147483647 w 299"/>
                <a:gd name="T37" fmla="*/ 2147483647 h 522"/>
                <a:gd name="T38" fmla="*/ 2147483647 w 299"/>
                <a:gd name="T39" fmla="*/ 2147483647 h 522"/>
                <a:gd name="T40" fmla="*/ 2147483647 w 299"/>
                <a:gd name="T41" fmla="*/ 2147483647 h 522"/>
                <a:gd name="T42" fmla="*/ 2147483647 w 299"/>
                <a:gd name="T43" fmla="*/ 2147483647 h 522"/>
                <a:gd name="T44" fmla="*/ 2147483647 w 299"/>
                <a:gd name="T45" fmla="*/ 2147483647 h 522"/>
                <a:gd name="T46" fmla="*/ 2147483647 w 299"/>
                <a:gd name="T47" fmla="*/ 2147483647 h 522"/>
                <a:gd name="T48" fmla="*/ 2147483647 w 299"/>
                <a:gd name="T49" fmla="*/ 2147483647 h 522"/>
                <a:gd name="T50" fmla="*/ 2147483647 w 299"/>
                <a:gd name="T51" fmla="*/ 2147483647 h 522"/>
                <a:gd name="T52" fmla="*/ 2147483647 w 299"/>
                <a:gd name="T53" fmla="*/ 2147483647 h 522"/>
                <a:gd name="T54" fmla="*/ 0 w 299"/>
                <a:gd name="T55" fmla="*/ 2147483647 h 522"/>
                <a:gd name="T56" fmla="*/ 2147483647 w 299"/>
                <a:gd name="T57" fmla="*/ 2147483647 h 5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9"/>
                <a:gd name="T88" fmla="*/ 0 h 522"/>
                <a:gd name="T89" fmla="*/ 299 w 299"/>
                <a:gd name="T90" fmla="*/ 522 h 5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9" h="522">
                  <a:moveTo>
                    <a:pt x="15" y="522"/>
                  </a:moveTo>
                  <a:lnTo>
                    <a:pt x="52" y="499"/>
                  </a:lnTo>
                  <a:lnTo>
                    <a:pt x="81" y="484"/>
                  </a:lnTo>
                  <a:lnTo>
                    <a:pt x="108" y="503"/>
                  </a:lnTo>
                  <a:lnTo>
                    <a:pt x="123" y="465"/>
                  </a:lnTo>
                  <a:lnTo>
                    <a:pt x="138" y="469"/>
                  </a:lnTo>
                  <a:lnTo>
                    <a:pt x="150" y="482"/>
                  </a:lnTo>
                  <a:lnTo>
                    <a:pt x="177" y="445"/>
                  </a:lnTo>
                  <a:lnTo>
                    <a:pt x="192" y="470"/>
                  </a:lnTo>
                  <a:lnTo>
                    <a:pt x="203" y="457"/>
                  </a:lnTo>
                  <a:lnTo>
                    <a:pt x="232" y="434"/>
                  </a:lnTo>
                  <a:lnTo>
                    <a:pt x="246" y="411"/>
                  </a:lnTo>
                  <a:lnTo>
                    <a:pt x="246" y="384"/>
                  </a:lnTo>
                  <a:lnTo>
                    <a:pt x="273" y="376"/>
                  </a:lnTo>
                  <a:lnTo>
                    <a:pt x="296" y="365"/>
                  </a:lnTo>
                  <a:lnTo>
                    <a:pt x="299" y="323"/>
                  </a:lnTo>
                  <a:lnTo>
                    <a:pt x="259" y="0"/>
                  </a:lnTo>
                  <a:lnTo>
                    <a:pt x="98" y="10"/>
                  </a:lnTo>
                  <a:lnTo>
                    <a:pt x="81" y="25"/>
                  </a:lnTo>
                  <a:lnTo>
                    <a:pt x="56" y="39"/>
                  </a:lnTo>
                  <a:lnTo>
                    <a:pt x="23" y="44"/>
                  </a:lnTo>
                  <a:lnTo>
                    <a:pt x="35" y="311"/>
                  </a:lnTo>
                  <a:lnTo>
                    <a:pt x="29" y="325"/>
                  </a:lnTo>
                  <a:lnTo>
                    <a:pt x="48" y="334"/>
                  </a:lnTo>
                  <a:lnTo>
                    <a:pt x="48" y="390"/>
                  </a:lnTo>
                  <a:lnTo>
                    <a:pt x="27" y="422"/>
                  </a:lnTo>
                  <a:lnTo>
                    <a:pt x="23" y="457"/>
                  </a:lnTo>
                  <a:lnTo>
                    <a:pt x="0" y="513"/>
                  </a:lnTo>
                  <a:lnTo>
                    <a:pt x="15" y="522"/>
                  </a:lnTo>
                  <a:close/>
                </a:path>
              </a:pathLst>
            </a:custGeom>
            <a:solidFill>
              <a:srgbClr val="0070C0"/>
            </a:solidFill>
            <a:ln w="9525">
              <a:solidFill>
                <a:schemeClr val="accent1">
                  <a:lumMod val="50000"/>
                </a:schemeClr>
              </a:solidFill>
              <a:round/>
              <a:headEnd/>
              <a:tailEnd/>
            </a:ln>
          </p:spPr>
          <p:txBody>
            <a:bodyPr/>
            <a:lstStyle/>
            <a:p>
              <a:pPr eaLnBrk="0" fontAlgn="auto" hangingPunct="0">
                <a:spcBef>
                  <a:spcPts val="0"/>
                </a:spcBef>
                <a:spcAft>
                  <a:spcPts val="0"/>
                </a:spcAft>
                <a:defRPr/>
              </a:pPr>
              <a:endParaRPr lang="en-US" sz="1400" b="1" dirty="0">
                <a:latin typeface="+mn-lt"/>
              </a:endParaRPr>
            </a:p>
          </p:txBody>
        </p:sp>
        <p:sp>
          <p:nvSpPr>
            <p:cNvPr id="2075" name="Freeform 152"/>
            <p:cNvSpPr>
              <a:spLocks/>
            </p:cNvSpPr>
            <p:nvPr/>
          </p:nvSpPr>
          <p:spPr bwMode="blackWhite">
            <a:xfrm>
              <a:off x="5803900" y="3054350"/>
              <a:ext cx="1171575" cy="601663"/>
            </a:xfrm>
            <a:custGeom>
              <a:avLst/>
              <a:gdLst>
                <a:gd name="T0" fmla="*/ 0 w 691"/>
                <a:gd name="T1" fmla="*/ 2147483647 h 355"/>
                <a:gd name="T2" fmla="*/ 2147483647 w 691"/>
                <a:gd name="T3" fmla="*/ 2147483647 h 355"/>
                <a:gd name="T4" fmla="*/ 2147483647 w 691"/>
                <a:gd name="T5" fmla="*/ 2147483647 h 355"/>
                <a:gd name="T6" fmla="*/ 2147483647 w 691"/>
                <a:gd name="T7" fmla="*/ 2147483647 h 355"/>
                <a:gd name="T8" fmla="*/ 2147483647 w 691"/>
                <a:gd name="T9" fmla="*/ 2147483647 h 355"/>
                <a:gd name="T10" fmla="*/ 2147483647 w 691"/>
                <a:gd name="T11" fmla="*/ 2147483647 h 355"/>
                <a:gd name="T12" fmla="*/ 2147483647 w 691"/>
                <a:gd name="T13" fmla="*/ 2147483647 h 355"/>
                <a:gd name="T14" fmla="*/ 2147483647 w 691"/>
                <a:gd name="T15" fmla="*/ 2147483647 h 355"/>
                <a:gd name="T16" fmla="*/ 2147483647 w 691"/>
                <a:gd name="T17" fmla="*/ 2147483647 h 355"/>
                <a:gd name="T18" fmla="*/ 2147483647 w 691"/>
                <a:gd name="T19" fmla="*/ 2147483647 h 355"/>
                <a:gd name="T20" fmla="*/ 2147483647 w 691"/>
                <a:gd name="T21" fmla="*/ 2147483647 h 355"/>
                <a:gd name="T22" fmla="*/ 2147483647 w 691"/>
                <a:gd name="T23" fmla="*/ 2147483647 h 355"/>
                <a:gd name="T24" fmla="*/ 2147483647 w 691"/>
                <a:gd name="T25" fmla="*/ 2147483647 h 355"/>
                <a:gd name="T26" fmla="*/ 2147483647 w 691"/>
                <a:gd name="T27" fmla="*/ 2147483647 h 355"/>
                <a:gd name="T28" fmla="*/ 2147483647 w 691"/>
                <a:gd name="T29" fmla="*/ 2147483647 h 355"/>
                <a:gd name="T30" fmla="*/ 2147483647 w 691"/>
                <a:gd name="T31" fmla="*/ 2147483647 h 355"/>
                <a:gd name="T32" fmla="*/ 2147483647 w 691"/>
                <a:gd name="T33" fmla="*/ 2147483647 h 355"/>
                <a:gd name="T34" fmla="*/ 2147483647 w 691"/>
                <a:gd name="T35" fmla="*/ 2147483647 h 355"/>
                <a:gd name="T36" fmla="*/ 2147483647 w 691"/>
                <a:gd name="T37" fmla="*/ 2147483647 h 355"/>
                <a:gd name="T38" fmla="*/ 2147483647 w 691"/>
                <a:gd name="T39" fmla="*/ 2147483647 h 355"/>
                <a:gd name="T40" fmla="*/ 2147483647 w 691"/>
                <a:gd name="T41" fmla="*/ 2147483647 h 355"/>
                <a:gd name="T42" fmla="*/ 2147483647 w 691"/>
                <a:gd name="T43" fmla="*/ 0 h 355"/>
                <a:gd name="T44" fmla="*/ 2147483647 w 691"/>
                <a:gd name="T45" fmla="*/ 2147483647 h 355"/>
                <a:gd name="T46" fmla="*/ 2147483647 w 691"/>
                <a:gd name="T47" fmla="*/ 2147483647 h 355"/>
                <a:gd name="T48" fmla="*/ 2147483647 w 691"/>
                <a:gd name="T49" fmla="*/ 2147483647 h 355"/>
                <a:gd name="T50" fmla="*/ 2147483647 w 691"/>
                <a:gd name="T51" fmla="*/ 2147483647 h 355"/>
                <a:gd name="T52" fmla="*/ 2147483647 w 691"/>
                <a:gd name="T53" fmla="*/ 2147483647 h 355"/>
                <a:gd name="T54" fmla="*/ 2147483647 w 691"/>
                <a:gd name="T55" fmla="*/ 2147483647 h 355"/>
                <a:gd name="T56" fmla="*/ 2147483647 w 691"/>
                <a:gd name="T57" fmla="*/ 2147483647 h 355"/>
                <a:gd name="T58" fmla="*/ 2147483647 w 691"/>
                <a:gd name="T59" fmla="*/ 2147483647 h 355"/>
                <a:gd name="T60" fmla="*/ 2147483647 w 691"/>
                <a:gd name="T61" fmla="*/ 2147483647 h 355"/>
                <a:gd name="T62" fmla="*/ 2147483647 w 691"/>
                <a:gd name="T63" fmla="*/ 2147483647 h 355"/>
                <a:gd name="T64" fmla="*/ 2147483647 w 691"/>
                <a:gd name="T65" fmla="*/ 2147483647 h 355"/>
                <a:gd name="T66" fmla="*/ 2147483647 w 691"/>
                <a:gd name="T67" fmla="*/ 2147483647 h 355"/>
                <a:gd name="T68" fmla="*/ 2147483647 w 691"/>
                <a:gd name="T69" fmla="*/ 2147483647 h 355"/>
                <a:gd name="T70" fmla="*/ 2147483647 w 691"/>
                <a:gd name="T71" fmla="*/ 2147483647 h 355"/>
                <a:gd name="T72" fmla="*/ 2147483647 w 691"/>
                <a:gd name="T73" fmla="*/ 2147483647 h 355"/>
                <a:gd name="T74" fmla="*/ 2147483647 w 691"/>
                <a:gd name="T75" fmla="*/ 2147483647 h 355"/>
                <a:gd name="T76" fmla="*/ 2147483647 w 691"/>
                <a:gd name="T77" fmla="*/ 2147483647 h 355"/>
                <a:gd name="T78" fmla="*/ 2147483647 w 691"/>
                <a:gd name="T79" fmla="*/ 2147483647 h 355"/>
                <a:gd name="T80" fmla="*/ 2147483647 w 691"/>
                <a:gd name="T81" fmla="*/ 2147483647 h 355"/>
                <a:gd name="T82" fmla="*/ 2147483647 w 691"/>
                <a:gd name="T83" fmla="*/ 2147483647 h 355"/>
                <a:gd name="T84" fmla="*/ 2147483647 w 691"/>
                <a:gd name="T85" fmla="*/ 2147483647 h 355"/>
                <a:gd name="T86" fmla="*/ 2147483647 w 691"/>
                <a:gd name="T87" fmla="*/ 2147483647 h 355"/>
                <a:gd name="T88" fmla="*/ 2147483647 w 691"/>
                <a:gd name="T89" fmla="*/ 2147483647 h 355"/>
                <a:gd name="T90" fmla="*/ 0 w 691"/>
                <a:gd name="T91" fmla="*/ 2147483647 h 3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1"/>
                <a:gd name="T139" fmla="*/ 0 h 355"/>
                <a:gd name="T140" fmla="*/ 691 w 691"/>
                <a:gd name="T141" fmla="*/ 355 h 3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1" h="355">
                  <a:moveTo>
                    <a:pt x="0" y="355"/>
                  </a:moveTo>
                  <a:lnTo>
                    <a:pt x="103" y="353"/>
                  </a:lnTo>
                  <a:lnTo>
                    <a:pt x="117" y="330"/>
                  </a:lnTo>
                  <a:lnTo>
                    <a:pt x="176" y="330"/>
                  </a:lnTo>
                  <a:lnTo>
                    <a:pt x="552" y="284"/>
                  </a:lnTo>
                  <a:lnTo>
                    <a:pt x="560" y="269"/>
                  </a:lnTo>
                  <a:lnTo>
                    <a:pt x="591" y="261"/>
                  </a:lnTo>
                  <a:lnTo>
                    <a:pt x="599" y="246"/>
                  </a:lnTo>
                  <a:lnTo>
                    <a:pt x="641" y="226"/>
                  </a:lnTo>
                  <a:lnTo>
                    <a:pt x="648" y="199"/>
                  </a:lnTo>
                  <a:lnTo>
                    <a:pt x="668" y="196"/>
                  </a:lnTo>
                  <a:lnTo>
                    <a:pt x="691" y="153"/>
                  </a:lnTo>
                  <a:lnTo>
                    <a:pt x="660" y="115"/>
                  </a:lnTo>
                  <a:lnTo>
                    <a:pt x="637" y="92"/>
                  </a:lnTo>
                  <a:lnTo>
                    <a:pt x="637" y="54"/>
                  </a:lnTo>
                  <a:lnTo>
                    <a:pt x="618" y="42"/>
                  </a:lnTo>
                  <a:lnTo>
                    <a:pt x="595" y="15"/>
                  </a:lnTo>
                  <a:lnTo>
                    <a:pt x="556" y="34"/>
                  </a:lnTo>
                  <a:lnTo>
                    <a:pt x="483" y="34"/>
                  </a:lnTo>
                  <a:lnTo>
                    <a:pt x="460" y="7"/>
                  </a:lnTo>
                  <a:lnTo>
                    <a:pt x="433" y="7"/>
                  </a:lnTo>
                  <a:lnTo>
                    <a:pt x="410" y="0"/>
                  </a:lnTo>
                  <a:lnTo>
                    <a:pt x="407" y="46"/>
                  </a:lnTo>
                  <a:lnTo>
                    <a:pt x="384" y="57"/>
                  </a:lnTo>
                  <a:lnTo>
                    <a:pt x="357" y="65"/>
                  </a:lnTo>
                  <a:lnTo>
                    <a:pt x="357" y="92"/>
                  </a:lnTo>
                  <a:lnTo>
                    <a:pt x="343" y="115"/>
                  </a:lnTo>
                  <a:lnTo>
                    <a:pt x="314" y="138"/>
                  </a:lnTo>
                  <a:lnTo>
                    <a:pt x="303" y="151"/>
                  </a:lnTo>
                  <a:lnTo>
                    <a:pt x="288" y="126"/>
                  </a:lnTo>
                  <a:lnTo>
                    <a:pt x="261" y="163"/>
                  </a:lnTo>
                  <a:lnTo>
                    <a:pt x="249" y="150"/>
                  </a:lnTo>
                  <a:lnTo>
                    <a:pt x="234" y="146"/>
                  </a:lnTo>
                  <a:lnTo>
                    <a:pt x="219" y="184"/>
                  </a:lnTo>
                  <a:lnTo>
                    <a:pt x="192" y="165"/>
                  </a:lnTo>
                  <a:lnTo>
                    <a:pt x="163" y="180"/>
                  </a:lnTo>
                  <a:lnTo>
                    <a:pt x="126" y="205"/>
                  </a:lnTo>
                  <a:lnTo>
                    <a:pt x="130" y="228"/>
                  </a:lnTo>
                  <a:lnTo>
                    <a:pt x="84" y="244"/>
                  </a:lnTo>
                  <a:lnTo>
                    <a:pt x="100" y="276"/>
                  </a:lnTo>
                  <a:lnTo>
                    <a:pt x="80" y="295"/>
                  </a:lnTo>
                  <a:lnTo>
                    <a:pt x="44" y="280"/>
                  </a:lnTo>
                  <a:lnTo>
                    <a:pt x="21" y="295"/>
                  </a:lnTo>
                  <a:lnTo>
                    <a:pt x="27" y="315"/>
                  </a:lnTo>
                  <a:lnTo>
                    <a:pt x="36" y="328"/>
                  </a:lnTo>
                  <a:lnTo>
                    <a:pt x="0" y="355"/>
                  </a:lnTo>
                  <a:close/>
                </a:path>
              </a:pathLst>
            </a:custGeom>
            <a:solidFill>
              <a:srgbClr val="00CC00"/>
            </a:solidFill>
            <a:ln w="9525">
              <a:solidFill>
                <a:schemeClr val="tx1"/>
              </a:solidFill>
              <a:miter lim="800000"/>
              <a:headEnd/>
              <a:tailEnd/>
            </a:ln>
          </p:spPr>
          <p:txBody>
            <a:bodyPr wrap="none" anchor="ctr"/>
            <a:lstStyle/>
            <a:p>
              <a:pPr eaLnBrk="0" hangingPunct="0"/>
              <a:endParaRPr lang="en-US" b="1" dirty="0">
                <a:latin typeface="Calibri" pitchFamily="34" charset="0"/>
              </a:endParaRPr>
            </a:p>
          </p:txBody>
        </p:sp>
        <p:sp>
          <p:nvSpPr>
            <p:cNvPr id="3104" name="Freeform 154"/>
            <p:cNvSpPr>
              <a:spLocks/>
            </p:cNvSpPr>
            <p:nvPr/>
          </p:nvSpPr>
          <p:spPr bwMode="blackWhite">
            <a:xfrm>
              <a:off x="5541963" y="3932238"/>
              <a:ext cx="527050" cy="1008062"/>
            </a:xfrm>
            <a:custGeom>
              <a:avLst/>
              <a:gdLst>
                <a:gd name="T0" fmla="*/ 2147483647 w 323"/>
                <a:gd name="T1" fmla="*/ 2147483647 h 587"/>
                <a:gd name="T2" fmla="*/ 2147483647 w 323"/>
                <a:gd name="T3" fmla="*/ 2147483647 h 587"/>
                <a:gd name="T4" fmla="*/ 2147483647 w 323"/>
                <a:gd name="T5" fmla="*/ 2147483647 h 587"/>
                <a:gd name="T6" fmla="*/ 2147483647 w 323"/>
                <a:gd name="T7" fmla="*/ 2147483647 h 587"/>
                <a:gd name="T8" fmla="*/ 2147483647 w 323"/>
                <a:gd name="T9" fmla="*/ 2147483647 h 587"/>
                <a:gd name="T10" fmla="*/ 2147483647 w 323"/>
                <a:gd name="T11" fmla="*/ 2147483647 h 587"/>
                <a:gd name="T12" fmla="*/ 2147483647 w 323"/>
                <a:gd name="T13" fmla="*/ 2147483647 h 587"/>
                <a:gd name="T14" fmla="*/ 2147483647 w 323"/>
                <a:gd name="T15" fmla="*/ 0 h 587"/>
                <a:gd name="T16" fmla="*/ 2147483647 w 323"/>
                <a:gd name="T17" fmla="*/ 2147483647 h 587"/>
                <a:gd name="T18" fmla="*/ 2147483647 w 323"/>
                <a:gd name="T19" fmla="*/ 2147483647 h 587"/>
                <a:gd name="T20" fmla="*/ 2147483647 w 323"/>
                <a:gd name="T21" fmla="*/ 2147483647 h 587"/>
                <a:gd name="T22" fmla="*/ 2147483647 w 323"/>
                <a:gd name="T23" fmla="*/ 2147483647 h 587"/>
                <a:gd name="T24" fmla="*/ 2147483647 w 323"/>
                <a:gd name="T25" fmla="*/ 2147483647 h 587"/>
                <a:gd name="T26" fmla="*/ 2147483647 w 323"/>
                <a:gd name="T27" fmla="*/ 2147483647 h 587"/>
                <a:gd name="T28" fmla="*/ 2147483647 w 323"/>
                <a:gd name="T29" fmla="*/ 2147483647 h 587"/>
                <a:gd name="T30" fmla="*/ 2147483647 w 323"/>
                <a:gd name="T31" fmla="*/ 2147483647 h 587"/>
                <a:gd name="T32" fmla="*/ 2147483647 w 323"/>
                <a:gd name="T33" fmla="*/ 2147483647 h 587"/>
                <a:gd name="T34" fmla="*/ 2147483647 w 323"/>
                <a:gd name="T35" fmla="*/ 2147483647 h 587"/>
                <a:gd name="T36" fmla="*/ 2147483647 w 323"/>
                <a:gd name="T37" fmla="*/ 2147483647 h 587"/>
                <a:gd name="T38" fmla="*/ 2147483647 w 323"/>
                <a:gd name="T39" fmla="*/ 2147483647 h 587"/>
                <a:gd name="T40" fmla="*/ 2147483647 w 323"/>
                <a:gd name="T41" fmla="*/ 2147483647 h 587"/>
                <a:gd name="T42" fmla="*/ 2147483647 w 323"/>
                <a:gd name="T43" fmla="*/ 2147483647 h 587"/>
                <a:gd name="T44" fmla="*/ 2147483647 w 323"/>
                <a:gd name="T45" fmla="*/ 2147483647 h 587"/>
                <a:gd name="T46" fmla="*/ 2147483647 w 323"/>
                <a:gd name="T47" fmla="*/ 2147483647 h 587"/>
                <a:gd name="T48" fmla="*/ 2147483647 w 323"/>
                <a:gd name="T49" fmla="*/ 2147483647 h 587"/>
                <a:gd name="T50" fmla="*/ 2147483647 w 323"/>
                <a:gd name="T51" fmla="*/ 2147483647 h 587"/>
                <a:gd name="T52" fmla="*/ 2147483647 w 323"/>
                <a:gd name="T53" fmla="*/ 2147483647 h 587"/>
                <a:gd name="T54" fmla="*/ 0 w 323"/>
                <a:gd name="T55" fmla="*/ 2147483647 h 587"/>
                <a:gd name="T56" fmla="*/ 0 w 323"/>
                <a:gd name="T57" fmla="*/ 2147483647 h 587"/>
                <a:gd name="T58" fmla="*/ 2147483647 w 323"/>
                <a:gd name="T59" fmla="*/ 2147483647 h 587"/>
                <a:gd name="T60" fmla="*/ 2147483647 w 323"/>
                <a:gd name="T61" fmla="*/ 2147483647 h 587"/>
                <a:gd name="T62" fmla="*/ 2147483647 w 323"/>
                <a:gd name="T63" fmla="*/ 2147483647 h 587"/>
                <a:gd name="T64" fmla="*/ 2147483647 w 323"/>
                <a:gd name="T65" fmla="*/ 2147483647 h 5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3"/>
                <a:gd name="T100" fmla="*/ 0 h 587"/>
                <a:gd name="T101" fmla="*/ 323 w 323"/>
                <a:gd name="T102" fmla="*/ 587 h 5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3" h="587">
                  <a:moveTo>
                    <a:pt x="202" y="587"/>
                  </a:moveTo>
                  <a:lnTo>
                    <a:pt x="227" y="576"/>
                  </a:lnTo>
                  <a:lnTo>
                    <a:pt x="246" y="576"/>
                  </a:lnTo>
                  <a:lnTo>
                    <a:pt x="277" y="555"/>
                  </a:lnTo>
                  <a:lnTo>
                    <a:pt x="309" y="576"/>
                  </a:lnTo>
                  <a:lnTo>
                    <a:pt x="323" y="560"/>
                  </a:lnTo>
                  <a:lnTo>
                    <a:pt x="323" y="545"/>
                  </a:lnTo>
                  <a:lnTo>
                    <a:pt x="317" y="0"/>
                  </a:lnTo>
                  <a:lnTo>
                    <a:pt x="119" y="15"/>
                  </a:lnTo>
                  <a:lnTo>
                    <a:pt x="106" y="19"/>
                  </a:lnTo>
                  <a:lnTo>
                    <a:pt x="98" y="31"/>
                  </a:lnTo>
                  <a:lnTo>
                    <a:pt x="87" y="57"/>
                  </a:lnTo>
                  <a:lnTo>
                    <a:pt x="64" y="82"/>
                  </a:lnTo>
                  <a:lnTo>
                    <a:pt x="64" y="105"/>
                  </a:lnTo>
                  <a:lnTo>
                    <a:pt x="50" y="130"/>
                  </a:lnTo>
                  <a:lnTo>
                    <a:pt x="56" y="155"/>
                  </a:lnTo>
                  <a:lnTo>
                    <a:pt x="27" y="165"/>
                  </a:lnTo>
                  <a:lnTo>
                    <a:pt x="35" y="203"/>
                  </a:lnTo>
                  <a:lnTo>
                    <a:pt x="27" y="259"/>
                  </a:lnTo>
                  <a:lnTo>
                    <a:pt x="66" y="349"/>
                  </a:lnTo>
                  <a:lnTo>
                    <a:pt x="48" y="359"/>
                  </a:lnTo>
                  <a:lnTo>
                    <a:pt x="54" y="372"/>
                  </a:lnTo>
                  <a:lnTo>
                    <a:pt x="31" y="391"/>
                  </a:lnTo>
                  <a:lnTo>
                    <a:pt x="31" y="411"/>
                  </a:lnTo>
                  <a:lnTo>
                    <a:pt x="12" y="412"/>
                  </a:lnTo>
                  <a:lnTo>
                    <a:pt x="8" y="434"/>
                  </a:lnTo>
                  <a:lnTo>
                    <a:pt x="27" y="443"/>
                  </a:lnTo>
                  <a:lnTo>
                    <a:pt x="0" y="460"/>
                  </a:lnTo>
                  <a:lnTo>
                    <a:pt x="0" y="491"/>
                  </a:lnTo>
                  <a:lnTo>
                    <a:pt x="181" y="495"/>
                  </a:lnTo>
                  <a:lnTo>
                    <a:pt x="192" y="507"/>
                  </a:lnTo>
                  <a:lnTo>
                    <a:pt x="177" y="537"/>
                  </a:lnTo>
                  <a:lnTo>
                    <a:pt x="202" y="587"/>
                  </a:lnTo>
                  <a:close/>
                </a:path>
              </a:pathLst>
            </a:custGeom>
            <a:solidFill>
              <a:srgbClr val="0070C0"/>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mn-lt"/>
              </a:endParaRPr>
            </a:p>
          </p:txBody>
        </p:sp>
        <p:sp>
          <p:nvSpPr>
            <p:cNvPr id="3105" name="Freeform 155"/>
            <p:cNvSpPr>
              <a:spLocks/>
            </p:cNvSpPr>
            <p:nvPr/>
          </p:nvSpPr>
          <p:spPr bwMode="blackWhite">
            <a:xfrm>
              <a:off x="6062663" y="3895725"/>
              <a:ext cx="587375" cy="1182688"/>
            </a:xfrm>
            <a:custGeom>
              <a:avLst/>
              <a:gdLst>
                <a:gd name="T0" fmla="*/ 2147483647 w 346"/>
                <a:gd name="T1" fmla="*/ 0 h 604"/>
                <a:gd name="T2" fmla="*/ 2147483647 w 346"/>
                <a:gd name="T3" fmla="*/ 2147483647 h 604"/>
                <a:gd name="T4" fmla="*/ 2147483647 w 346"/>
                <a:gd name="T5" fmla="*/ 2147483647 h 604"/>
                <a:gd name="T6" fmla="*/ 2147483647 w 346"/>
                <a:gd name="T7" fmla="*/ 2147483647 h 604"/>
                <a:gd name="T8" fmla="*/ 2147483647 w 346"/>
                <a:gd name="T9" fmla="*/ 2147483647 h 604"/>
                <a:gd name="T10" fmla="*/ 2147483647 w 346"/>
                <a:gd name="T11" fmla="*/ 2147483647 h 604"/>
                <a:gd name="T12" fmla="*/ 2147483647 w 346"/>
                <a:gd name="T13" fmla="*/ 2147483647 h 604"/>
                <a:gd name="T14" fmla="*/ 2147483647 w 346"/>
                <a:gd name="T15" fmla="*/ 2147483647 h 604"/>
                <a:gd name="T16" fmla="*/ 2147483647 w 346"/>
                <a:gd name="T17" fmla="*/ 2147483647 h 604"/>
                <a:gd name="T18" fmla="*/ 2147483647 w 346"/>
                <a:gd name="T19" fmla="*/ 2147483647 h 604"/>
                <a:gd name="T20" fmla="*/ 2147483647 w 346"/>
                <a:gd name="T21" fmla="*/ 2147483647 h 604"/>
                <a:gd name="T22" fmla="*/ 2147483647 w 346"/>
                <a:gd name="T23" fmla="*/ 2147483647 h 604"/>
                <a:gd name="T24" fmla="*/ 2147483647 w 346"/>
                <a:gd name="T25" fmla="*/ 2147483647 h 604"/>
                <a:gd name="T26" fmla="*/ 2147483647 w 346"/>
                <a:gd name="T27" fmla="*/ 2147483647 h 604"/>
                <a:gd name="T28" fmla="*/ 2147483647 w 346"/>
                <a:gd name="T29" fmla="*/ 2147483647 h 604"/>
                <a:gd name="T30" fmla="*/ 2147483647 w 346"/>
                <a:gd name="T31" fmla="*/ 2147483647 h 604"/>
                <a:gd name="T32" fmla="*/ 2147483647 w 346"/>
                <a:gd name="T33" fmla="*/ 2147483647 h 604"/>
                <a:gd name="T34" fmla="*/ 2147483647 w 346"/>
                <a:gd name="T35" fmla="*/ 2147483647 h 604"/>
                <a:gd name="T36" fmla="*/ 2147483647 w 346"/>
                <a:gd name="T37" fmla="*/ 2147483647 h 604"/>
                <a:gd name="T38" fmla="*/ 2147483647 w 346"/>
                <a:gd name="T39" fmla="*/ 2147483647 h 604"/>
                <a:gd name="T40" fmla="*/ 2147483647 w 346"/>
                <a:gd name="T41" fmla="*/ 2147483647 h 604"/>
                <a:gd name="T42" fmla="*/ 2147483647 w 346"/>
                <a:gd name="T43" fmla="*/ 2147483647 h 604"/>
                <a:gd name="T44" fmla="*/ 0 w 346"/>
                <a:gd name="T45" fmla="*/ 2147483647 h 604"/>
                <a:gd name="T46" fmla="*/ 2147483647 w 346"/>
                <a:gd name="T47" fmla="*/ 0 h 6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6"/>
                <a:gd name="T73" fmla="*/ 0 h 604"/>
                <a:gd name="T74" fmla="*/ 346 w 346"/>
                <a:gd name="T75" fmla="*/ 604 h 60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6" h="604">
                  <a:moveTo>
                    <a:pt x="253" y="0"/>
                  </a:moveTo>
                  <a:lnTo>
                    <a:pt x="296" y="194"/>
                  </a:lnTo>
                  <a:lnTo>
                    <a:pt x="315" y="205"/>
                  </a:lnTo>
                  <a:lnTo>
                    <a:pt x="311" y="247"/>
                  </a:lnTo>
                  <a:lnTo>
                    <a:pt x="346" y="274"/>
                  </a:lnTo>
                  <a:lnTo>
                    <a:pt x="326" y="320"/>
                  </a:lnTo>
                  <a:lnTo>
                    <a:pt x="338" y="351"/>
                  </a:lnTo>
                  <a:lnTo>
                    <a:pt x="323" y="412"/>
                  </a:lnTo>
                  <a:lnTo>
                    <a:pt x="342" y="478"/>
                  </a:lnTo>
                  <a:lnTo>
                    <a:pt x="83" y="491"/>
                  </a:lnTo>
                  <a:lnTo>
                    <a:pt x="100" y="520"/>
                  </a:lnTo>
                  <a:lnTo>
                    <a:pt x="115" y="528"/>
                  </a:lnTo>
                  <a:lnTo>
                    <a:pt x="113" y="558"/>
                  </a:lnTo>
                  <a:lnTo>
                    <a:pt x="94" y="576"/>
                  </a:lnTo>
                  <a:lnTo>
                    <a:pt x="90" y="593"/>
                  </a:lnTo>
                  <a:lnTo>
                    <a:pt x="67" y="604"/>
                  </a:lnTo>
                  <a:lnTo>
                    <a:pt x="60" y="599"/>
                  </a:lnTo>
                  <a:lnTo>
                    <a:pt x="69" y="558"/>
                  </a:lnTo>
                  <a:lnTo>
                    <a:pt x="44" y="522"/>
                  </a:lnTo>
                  <a:lnTo>
                    <a:pt x="46" y="581"/>
                  </a:lnTo>
                  <a:lnTo>
                    <a:pt x="27" y="566"/>
                  </a:lnTo>
                  <a:lnTo>
                    <a:pt x="6" y="566"/>
                  </a:lnTo>
                  <a:lnTo>
                    <a:pt x="0" y="21"/>
                  </a:lnTo>
                  <a:lnTo>
                    <a:pt x="253" y="0"/>
                  </a:lnTo>
                  <a:close/>
                </a:path>
              </a:pathLst>
            </a:custGeom>
            <a:solidFill>
              <a:srgbClr val="00CC00"/>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mn-lt"/>
              </a:endParaRPr>
            </a:p>
          </p:txBody>
        </p:sp>
        <p:sp>
          <p:nvSpPr>
            <p:cNvPr id="3106" name="Freeform 156"/>
            <p:cNvSpPr>
              <a:spLocks/>
            </p:cNvSpPr>
            <p:nvPr/>
          </p:nvSpPr>
          <p:spPr bwMode="blackWhite">
            <a:xfrm>
              <a:off x="6427788" y="2344738"/>
              <a:ext cx="673100" cy="811212"/>
            </a:xfrm>
            <a:custGeom>
              <a:avLst/>
              <a:gdLst>
                <a:gd name="T0" fmla="*/ 2147483647 w 397"/>
                <a:gd name="T1" fmla="*/ 2147483647 h 479"/>
                <a:gd name="T2" fmla="*/ 2147483647 w 397"/>
                <a:gd name="T3" fmla="*/ 2147483647 h 479"/>
                <a:gd name="T4" fmla="*/ 2147483647 w 397"/>
                <a:gd name="T5" fmla="*/ 2147483647 h 479"/>
                <a:gd name="T6" fmla="*/ 2147483647 w 397"/>
                <a:gd name="T7" fmla="*/ 2147483647 h 479"/>
                <a:gd name="T8" fmla="*/ 2147483647 w 397"/>
                <a:gd name="T9" fmla="*/ 2147483647 h 479"/>
                <a:gd name="T10" fmla="*/ 2147483647 w 397"/>
                <a:gd name="T11" fmla="*/ 2147483647 h 479"/>
                <a:gd name="T12" fmla="*/ 2147483647 w 397"/>
                <a:gd name="T13" fmla="*/ 2147483647 h 479"/>
                <a:gd name="T14" fmla="*/ 2147483647 w 397"/>
                <a:gd name="T15" fmla="*/ 2147483647 h 479"/>
                <a:gd name="T16" fmla="*/ 2147483647 w 397"/>
                <a:gd name="T17" fmla="*/ 2147483647 h 479"/>
                <a:gd name="T18" fmla="*/ 2147483647 w 397"/>
                <a:gd name="T19" fmla="*/ 0 h 479"/>
                <a:gd name="T20" fmla="*/ 2147483647 w 397"/>
                <a:gd name="T21" fmla="*/ 2147483647 h 479"/>
                <a:gd name="T22" fmla="*/ 2147483647 w 397"/>
                <a:gd name="T23" fmla="*/ 2147483647 h 479"/>
                <a:gd name="T24" fmla="*/ 2147483647 w 397"/>
                <a:gd name="T25" fmla="*/ 2147483647 h 479"/>
                <a:gd name="T26" fmla="*/ 2147483647 w 397"/>
                <a:gd name="T27" fmla="*/ 2147483647 h 479"/>
                <a:gd name="T28" fmla="*/ 2147483647 w 397"/>
                <a:gd name="T29" fmla="*/ 2147483647 h 479"/>
                <a:gd name="T30" fmla="*/ 2147483647 w 397"/>
                <a:gd name="T31" fmla="*/ 2147483647 h 479"/>
                <a:gd name="T32" fmla="*/ 2147483647 w 397"/>
                <a:gd name="T33" fmla="*/ 2147483647 h 479"/>
                <a:gd name="T34" fmla="*/ 2147483647 w 397"/>
                <a:gd name="T35" fmla="*/ 2147483647 h 479"/>
                <a:gd name="T36" fmla="*/ 2147483647 w 397"/>
                <a:gd name="T37" fmla="*/ 2147483647 h 479"/>
                <a:gd name="T38" fmla="*/ 2147483647 w 397"/>
                <a:gd name="T39" fmla="*/ 2147483647 h 479"/>
                <a:gd name="T40" fmla="*/ 2147483647 w 397"/>
                <a:gd name="T41" fmla="*/ 2147483647 h 479"/>
                <a:gd name="T42" fmla="*/ 2147483647 w 397"/>
                <a:gd name="T43" fmla="*/ 2147483647 h 479"/>
                <a:gd name="T44" fmla="*/ 2147483647 w 397"/>
                <a:gd name="T45" fmla="*/ 2147483647 h 479"/>
                <a:gd name="T46" fmla="*/ 2147483647 w 397"/>
                <a:gd name="T47" fmla="*/ 2147483647 h 479"/>
                <a:gd name="T48" fmla="*/ 2147483647 w 397"/>
                <a:gd name="T49" fmla="*/ 2147483647 h 479"/>
                <a:gd name="T50" fmla="*/ 2147483647 w 397"/>
                <a:gd name="T51" fmla="*/ 2147483647 h 479"/>
                <a:gd name="T52" fmla="*/ 2147483647 w 397"/>
                <a:gd name="T53" fmla="*/ 2147483647 h 479"/>
                <a:gd name="T54" fmla="*/ 2147483647 w 397"/>
                <a:gd name="T55" fmla="*/ 2147483647 h 479"/>
                <a:gd name="T56" fmla="*/ 2147483647 w 397"/>
                <a:gd name="T57" fmla="*/ 2147483647 h 479"/>
                <a:gd name="T58" fmla="*/ 2147483647 w 397"/>
                <a:gd name="T59" fmla="*/ 2147483647 h 479"/>
                <a:gd name="T60" fmla="*/ 2147483647 w 397"/>
                <a:gd name="T61" fmla="*/ 2147483647 h 479"/>
                <a:gd name="T62" fmla="*/ 0 w 397"/>
                <a:gd name="T63" fmla="*/ 2147483647 h 479"/>
                <a:gd name="T64" fmla="*/ 2147483647 w 397"/>
                <a:gd name="T65" fmla="*/ 2147483647 h 4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7"/>
                <a:gd name="T100" fmla="*/ 0 h 479"/>
                <a:gd name="T101" fmla="*/ 397 w 397"/>
                <a:gd name="T102" fmla="*/ 479 h 4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7" h="479">
                  <a:moveTo>
                    <a:pt x="121" y="99"/>
                  </a:moveTo>
                  <a:lnTo>
                    <a:pt x="159" y="109"/>
                  </a:lnTo>
                  <a:lnTo>
                    <a:pt x="194" y="105"/>
                  </a:lnTo>
                  <a:lnTo>
                    <a:pt x="213" y="117"/>
                  </a:lnTo>
                  <a:lnTo>
                    <a:pt x="240" y="117"/>
                  </a:lnTo>
                  <a:lnTo>
                    <a:pt x="259" y="94"/>
                  </a:lnTo>
                  <a:lnTo>
                    <a:pt x="286" y="88"/>
                  </a:lnTo>
                  <a:lnTo>
                    <a:pt x="324" y="40"/>
                  </a:lnTo>
                  <a:lnTo>
                    <a:pt x="367" y="17"/>
                  </a:lnTo>
                  <a:lnTo>
                    <a:pt x="386" y="0"/>
                  </a:lnTo>
                  <a:lnTo>
                    <a:pt x="397" y="119"/>
                  </a:lnTo>
                  <a:lnTo>
                    <a:pt x="386" y="128"/>
                  </a:lnTo>
                  <a:lnTo>
                    <a:pt x="394" y="159"/>
                  </a:lnTo>
                  <a:lnTo>
                    <a:pt x="388" y="190"/>
                  </a:lnTo>
                  <a:lnTo>
                    <a:pt x="394" y="243"/>
                  </a:lnTo>
                  <a:lnTo>
                    <a:pt x="382" y="312"/>
                  </a:lnTo>
                  <a:lnTo>
                    <a:pt x="340" y="359"/>
                  </a:lnTo>
                  <a:lnTo>
                    <a:pt x="332" y="391"/>
                  </a:lnTo>
                  <a:lnTo>
                    <a:pt x="321" y="408"/>
                  </a:lnTo>
                  <a:lnTo>
                    <a:pt x="305" y="374"/>
                  </a:lnTo>
                  <a:lnTo>
                    <a:pt x="294" y="405"/>
                  </a:lnTo>
                  <a:lnTo>
                    <a:pt x="275" y="412"/>
                  </a:lnTo>
                  <a:lnTo>
                    <a:pt x="275" y="470"/>
                  </a:lnTo>
                  <a:lnTo>
                    <a:pt x="269" y="479"/>
                  </a:lnTo>
                  <a:lnTo>
                    <a:pt x="248" y="466"/>
                  </a:lnTo>
                  <a:lnTo>
                    <a:pt x="225" y="439"/>
                  </a:lnTo>
                  <a:lnTo>
                    <a:pt x="186" y="458"/>
                  </a:lnTo>
                  <a:lnTo>
                    <a:pt x="113" y="458"/>
                  </a:lnTo>
                  <a:lnTo>
                    <a:pt x="90" y="431"/>
                  </a:lnTo>
                  <a:lnTo>
                    <a:pt x="63" y="431"/>
                  </a:lnTo>
                  <a:lnTo>
                    <a:pt x="40" y="424"/>
                  </a:lnTo>
                  <a:lnTo>
                    <a:pt x="0" y="105"/>
                  </a:lnTo>
                  <a:lnTo>
                    <a:pt x="121" y="99"/>
                  </a:lnTo>
                  <a:close/>
                </a:path>
              </a:pathLst>
            </a:custGeom>
            <a:solidFill>
              <a:srgbClr val="0070C0"/>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mn-lt"/>
              </a:endParaRPr>
            </a:p>
          </p:txBody>
        </p:sp>
        <p:sp>
          <p:nvSpPr>
            <p:cNvPr id="3107" name="Freeform 157"/>
            <p:cNvSpPr>
              <a:spLocks/>
            </p:cNvSpPr>
            <p:nvPr/>
          </p:nvSpPr>
          <p:spPr bwMode="blackWhite">
            <a:xfrm>
              <a:off x="6886575" y="2538413"/>
              <a:ext cx="754063" cy="868362"/>
            </a:xfrm>
            <a:custGeom>
              <a:avLst/>
              <a:gdLst>
                <a:gd name="T0" fmla="*/ 2147483647 w 445"/>
                <a:gd name="T1" fmla="*/ 0 h 512"/>
                <a:gd name="T2" fmla="*/ 2147483647 w 445"/>
                <a:gd name="T3" fmla="*/ 2147483647 h 512"/>
                <a:gd name="T4" fmla="*/ 2147483647 w 445"/>
                <a:gd name="T5" fmla="*/ 2147483647 h 512"/>
                <a:gd name="T6" fmla="*/ 2147483647 w 445"/>
                <a:gd name="T7" fmla="*/ 2147483647 h 512"/>
                <a:gd name="T8" fmla="*/ 2147483647 w 445"/>
                <a:gd name="T9" fmla="*/ 2147483647 h 512"/>
                <a:gd name="T10" fmla="*/ 2147483647 w 445"/>
                <a:gd name="T11" fmla="*/ 2147483647 h 512"/>
                <a:gd name="T12" fmla="*/ 2147483647 w 445"/>
                <a:gd name="T13" fmla="*/ 2147483647 h 512"/>
                <a:gd name="T14" fmla="*/ 2147483647 w 445"/>
                <a:gd name="T15" fmla="*/ 2147483647 h 512"/>
                <a:gd name="T16" fmla="*/ 2147483647 w 445"/>
                <a:gd name="T17" fmla="*/ 2147483647 h 512"/>
                <a:gd name="T18" fmla="*/ 2147483647 w 445"/>
                <a:gd name="T19" fmla="*/ 2147483647 h 512"/>
                <a:gd name="T20" fmla="*/ 2147483647 w 445"/>
                <a:gd name="T21" fmla="*/ 2147483647 h 512"/>
                <a:gd name="T22" fmla="*/ 2147483647 w 445"/>
                <a:gd name="T23" fmla="*/ 2147483647 h 512"/>
                <a:gd name="T24" fmla="*/ 2147483647 w 445"/>
                <a:gd name="T25" fmla="*/ 2147483647 h 512"/>
                <a:gd name="T26" fmla="*/ 2147483647 w 445"/>
                <a:gd name="T27" fmla="*/ 2147483647 h 512"/>
                <a:gd name="T28" fmla="*/ 0 w 445"/>
                <a:gd name="T29" fmla="*/ 2147483647 h 512"/>
                <a:gd name="T30" fmla="*/ 0 w 445"/>
                <a:gd name="T31" fmla="*/ 2147483647 h 512"/>
                <a:gd name="T32" fmla="*/ 2147483647 w 445"/>
                <a:gd name="T33" fmla="*/ 2147483647 h 512"/>
                <a:gd name="T34" fmla="*/ 2147483647 w 445"/>
                <a:gd name="T35" fmla="*/ 2147483647 h 512"/>
                <a:gd name="T36" fmla="*/ 2147483647 w 445"/>
                <a:gd name="T37" fmla="*/ 2147483647 h 512"/>
                <a:gd name="T38" fmla="*/ 2147483647 w 445"/>
                <a:gd name="T39" fmla="*/ 2147483647 h 512"/>
                <a:gd name="T40" fmla="*/ 2147483647 w 445"/>
                <a:gd name="T41" fmla="*/ 2147483647 h 512"/>
                <a:gd name="T42" fmla="*/ 2147483647 w 445"/>
                <a:gd name="T43" fmla="*/ 2147483647 h 512"/>
                <a:gd name="T44" fmla="*/ 2147483647 w 445"/>
                <a:gd name="T45" fmla="*/ 2147483647 h 512"/>
                <a:gd name="T46" fmla="*/ 2147483647 w 445"/>
                <a:gd name="T47" fmla="*/ 2147483647 h 512"/>
                <a:gd name="T48" fmla="*/ 2147483647 w 445"/>
                <a:gd name="T49" fmla="*/ 2147483647 h 512"/>
                <a:gd name="T50" fmla="*/ 2147483647 w 445"/>
                <a:gd name="T51" fmla="*/ 2147483647 h 512"/>
                <a:gd name="T52" fmla="*/ 2147483647 w 445"/>
                <a:gd name="T53" fmla="*/ 2147483647 h 512"/>
                <a:gd name="T54" fmla="*/ 2147483647 w 445"/>
                <a:gd name="T55" fmla="*/ 2147483647 h 512"/>
                <a:gd name="T56" fmla="*/ 2147483647 w 445"/>
                <a:gd name="T57" fmla="*/ 2147483647 h 512"/>
                <a:gd name="T58" fmla="*/ 2147483647 w 445"/>
                <a:gd name="T59" fmla="*/ 2147483647 h 512"/>
                <a:gd name="T60" fmla="*/ 2147483647 w 445"/>
                <a:gd name="T61" fmla="*/ 2147483647 h 512"/>
                <a:gd name="T62" fmla="*/ 2147483647 w 445"/>
                <a:gd name="T63" fmla="*/ 2147483647 h 512"/>
                <a:gd name="T64" fmla="*/ 2147483647 w 445"/>
                <a:gd name="T65" fmla="*/ 2147483647 h 512"/>
                <a:gd name="T66" fmla="*/ 2147483647 w 445"/>
                <a:gd name="T67" fmla="*/ 2147483647 h 512"/>
                <a:gd name="T68" fmla="*/ 2147483647 w 445"/>
                <a:gd name="T69" fmla="*/ 2147483647 h 512"/>
                <a:gd name="T70" fmla="*/ 2147483647 w 445"/>
                <a:gd name="T71" fmla="*/ 2147483647 h 512"/>
                <a:gd name="T72" fmla="*/ 2147483647 w 445"/>
                <a:gd name="T73" fmla="*/ 2147483647 h 512"/>
                <a:gd name="T74" fmla="*/ 2147483647 w 445"/>
                <a:gd name="T75" fmla="*/ 2147483647 h 512"/>
                <a:gd name="T76" fmla="*/ 2147483647 w 445"/>
                <a:gd name="T77" fmla="*/ 2147483647 h 512"/>
                <a:gd name="T78" fmla="*/ 2147483647 w 445"/>
                <a:gd name="T79" fmla="*/ 2147483647 h 512"/>
                <a:gd name="T80" fmla="*/ 2147483647 w 445"/>
                <a:gd name="T81" fmla="*/ 2147483647 h 512"/>
                <a:gd name="T82" fmla="*/ 2147483647 w 445"/>
                <a:gd name="T83" fmla="*/ 2147483647 h 512"/>
                <a:gd name="T84" fmla="*/ 2147483647 w 445"/>
                <a:gd name="T85" fmla="*/ 2147483647 h 512"/>
                <a:gd name="T86" fmla="*/ 2147483647 w 445"/>
                <a:gd name="T87" fmla="*/ 2147483647 h 512"/>
                <a:gd name="T88" fmla="*/ 2147483647 w 445"/>
                <a:gd name="T89" fmla="*/ 2147483647 h 512"/>
                <a:gd name="T90" fmla="*/ 2147483647 w 445"/>
                <a:gd name="T91" fmla="*/ 2147483647 h 512"/>
                <a:gd name="T92" fmla="*/ 2147483647 w 445"/>
                <a:gd name="T93" fmla="*/ 2147483647 h 512"/>
                <a:gd name="T94" fmla="*/ 2147483647 w 445"/>
                <a:gd name="T95" fmla="*/ 2147483647 h 512"/>
                <a:gd name="T96" fmla="*/ 2147483647 w 445"/>
                <a:gd name="T97" fmla="*/ 2147483647 h 512"/>
                <a:gd name="T98" fmla="*/ 2147483647 w 445"/>
                <a:gd name="T99" fmla="*/ 0 h 5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5"/>
                <a:gd name="T151" fmla="*/ 0 h 512"/>
                <a:gd name="T152" fmla="*/ 445 w 445"/>
                <a:gd name="T153" fmla="*/ 512 h 5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5" h="512">
                  <a:moveTo>
                    <a:pt x="130" y="0"/>
                  </a:moveTo>
                  <a:lnTo>
                    <a:pt x="119" y="9"/>
                  </a:lnTo>
                  <a:lnTo>
                    <a:pt x="127" y="40"/>
                  </a:lnTo>
                  <a:lnTo>
                    <a:pt x="121" y="71"/>
                  </a:lnTo>
                  <a:lnTo>
                    <a:pt x="127" y="124"/>
                  </a:lnTo>
                  <a:lnTo>
                    <a:pt x="115" y="193"/>
                  </a:lnTo>
                  <a:lnTo>
                    <a:pt x="73" y="240"/>
                  </a:lnTo>
                  <a:lnTo>
                    <a:pt x="65" y="272"/>
                  </a:lnTo>
                  <a:lnTo>
                    <a:pt x="54" y="289"/>
                  </a:lnTo>
                  <a:lnTo>
                    <a:pt x="38" y="255"/>
                  </a:lnTo>
                  <a:lnTo>
                    <a:pt x="27" y="286"/>
                  </a:lnTo>
                  <a:lnTo>
                    <a:pt x="8" y="293"/>
                  </a:lnTo>
                  <a:lnTo>
                    <a:pt x="8" y="351"/>
                  </a:lnTo>
                  <a:lnTo>
                    <a:pt x="2" y="360"/>
                  </a:lnTo>
                  <a:lnTo>
                    <a:pt x="0" y="359"/>
                  </a:lnTo>
                  <a:lnTo>
                    <a:pt x="0" y="397"/>
                  </a:lnTo>
                  <a:lnTo>
                    <a:pt x="23" y="420"/>
                  </a:lnTo>
                  <a:lnTo>
                    <a:pt x="54" y="458"/>
                  </a:lnTo>
                  <a:lnTo>
                    <a:pt x="73" y="497"/>
                  </a:lnTo>
                  <a:lnTo>
                    <a:pt x="104" y="512"/>
                  </a:lnTo>
                  <a:lnTo>
                    <a:pt x="119" y="485"/>
                  </a:lnTo>
                  <a:lnTo>
                    <a:pt x="165" y="481"/>
                  </a:lnTo>
                  <a:lnTo>
                    <a:pt x="173" y="451"/>
                  </a:lnTo>
                  <a:lnTo>
                    <a:pt x="196" y="439"/>
                  </a:lnTo>
                  <a:lnTo>
                    <a:pt x="211" y="435"/>
                  </a:lnTo>
                  <a:lnTo>
                    <a:pt x="230" y="435"/>
                  </a:lnTo>
                  <a:lnTo>
                    <a:pt x="226" y="397"/>
                  </a:lnTo>
                  <a:lnTo>
                    <a:pt x="242" y="382"/>
                  </a:lnTo>
                  <a:lnTo>
                    <a:pt x="249" y="347"/>
                  </a:lnTo>
                  <a:lnTo>
                    <a:pt x="270" y="312"/>
                  </a:lnTo>
                  <a:lnTo>
                    <a:pt x="272" y="272"/>
                  </a:lnTo>
                  <a:lnTo>
                    <a:pt x="299" y="309"/>
                  </a:lnTo>
                  <a:lnTo>
                    <a:pt x="315" y="305"/>
                  </a:lnTo>
                  <a:lnTo>
                    <a:pt x="330" y="255"/>
                  </a:lnTo>
                  <a:lnTo>
                    <a:pt x="361" y="228"/>
                  </a:lnTo>
                  <a:lnTo>
                    <a:pt x="376" y="170"/>
                  </a:lnTo>
                  <a:lnTo>
                    <a:pt x="397" y="186"/>
                  </a:lnTo>
                  <a:lnTo>
                    <a:pt x="414" y="190"/>
                  </a:lnTo>
                  <a:lnTo>
                    <a:pt x="422" y="167"/>
                  </a:lnTo>
                  <a:lnTo>
                    <a:pt x="445" y="167"/>
                  </a:lnTo>
                  <a:lnTo>
                    <a:pt x="445" y="147"/>
                  </a:lnTo>
                  <a:lnTo>
                    <a:pt x="414" y="151"/>
                  </a:lnTo>
                  <a:lnTo>
                    <a:pt x="384" y="144"/>
                  </a:lnTo>
                  <a:lnTo>
                    <a:pt x="361" y="147"/>
                  </a:lnTo>
                  <a:lnTo>
                    <a:pt x="330" y="151"/>
                  </a:lnTo>
                  <a:lnTo>
                    <a:pt x="307" y="182"/>
                  </a:lnTo>
                  <a:lnTo>
                    <a:pt x="272" y="205"/>
                  </a:lnTo>
                  <a:lnTo>
                    <a:pt x="261" y="147"/>
                  </a:lnTo>
                  <a:lnTo>
                    <a:pt x="148" y="163"/>
                  </a:lnTo>
                  <a:lnTo>
                    <a:pt x="130" y="0"/>
                  </a:lnTo>
                  <a:close/>
                </a:path>
              </a:pathLst>
            </a:custGeom>
            <a:solidFill>
              <a:srgbClr val="FFFF00"/>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mn-lt"/>
              </a:endParaRPr>
            </a:p>
          </p:txBody>
        </p:sp>
        <p:sp>
          <p:nvSpPr>
            <p:cNvPr id="2080" name="Freeform 158"/>
            <p:cNvSpPr>
              <a:spLocks noChangeAspect="1"/>
            </p:cNvSpPr>
            <p:nvPr/>
          </p:nvSpPr>
          <p:spPr bwMode="blackWhite">
            <a:xfrm rot="175701">
              <a:off x="6773863" y="2827338"/>
              <a:ext cx="1257300" cy="728662"/>
            </a:xfrm>
            <a:custGeom>
              <a:avLst/>
              <a:gdLst>
                <a:gd name="T0" fmla="*/ 2147483647 w 793"/>
                <a:gd name="T1" fmla="*/ 2147483647 h 422"/>
                <a:gd name="T2" fmla="*/ 2147483647 w 793"/>
                <a:gd name="T3" fmla="*/ 2147483647 h 422"/>
                <a:gd name="T4" fmla="*/ 2147483647 w 793"/>
                <a:gd name="T5" fmla="*/ 2147483647 h 422"/>
                <a:gd name="T6" fmla="*/ 2147483647 w 793"/>
                <a:gd name="T7" fmla="*/ 2147483647 h 422"/>
                <a:gd name="T8" fmla="*/ 2147483647 w 793"/>
                <a:gd name="T9" fmla="*/ 2147483647 h 422"/>
                <a:gd name="T10" fmla="*/ 2147483647 w 793"/>
                <a:gd name="T11" fmla="*/ 2147483647 h 422"/>
                <a:gd name="T12" fmla="*/ 2147483647 w 793"/>
                <a:gd name="T13" fmla="*/ 2147483647 h 422"/>
                <a:gd name="T14" fmla="*/ 2147483647 w 793"/>
                <a:gd name="T15" fmla="*/ 2147483647 h 422"/>
                <a:gd name="T16" fmla="*/ 2147483647 w 793"/>
                <a:gd name="T17" fmla="*/ 2147483647 h 422"/>
                <a:gd name="T18" fmla="*/ 2147483647 w 793"/>
                <a:gd name="T19" fmla="*/ 2147483647 h 422"/>
                <a:gd name="T20" fmla="*/ 2147483647 w 793"/>
                <a:gd name="T21" fmla="*/ 2147483647 h 422"/>
                <a:gd name="T22" fmla="*/ 2147483647 w 793"/>
                <a:gd name="T23" fmla="*/ 2147483647 h 422"/>
                <a:gd name="T24" fmla="*/ 2147483647 w 793"/>
                <a:gd name="T25" fmla="*/ 2147483647 h 422"/>
                <a:gd name="T26" fmla="*/ 2147483647 w 793"/>
                <a:gd name="T27" fmla="*/ 2147483647 h 422"/>
                <a:gd name="T28" fmla="*/ 2147483647 w 793"/>
                <a:gd name="T29" fmla="*/ 2147483647 h 422"/>
                <a:gd name="T30" fmla="*/ 2147483647 w 793"/>
                <a:gd name="T31" fmla="*/ 0 h 422"/>
                <a:gd name="T32" fmla="*/ 2147483647 w 793"/>
                <a:gd name="T33" fmla="*/ 2147483647 h 422"/>
                <a:gd name="T34" fmla="*/ 2147483647 w 793"/>
                <a:gd name="T35" fmla="*/ 2147483647 h 422"/>
                <a:gd name="T36" fmla="*/ 2147483647 w 793"/>
                <a:gd name="T37" fmla="*/ 2147483647 h 422"/>
                <a:gd name="T38" fmla="*/ 2147483647 w 793"/>
                <a:gd name="T39" fmla="*/ 2147483647 h 422"/>
                <a:gd name="T40" fmla="*/ 2147483647 w 793"/>
                <a:gd name="T41" fmla="*/ 2147483647 h 422"/>
                <a:gd name="T42" fmla="*/ 2147483647 w 793"/>
                <a:gd name="T43" fmla="*/ 2147483647 h 422"/>
                <a:gd name="T44" fmla="*/ 2147483647 w 793"/>
                <a:gd name="T45" fmla="*/ 2147483647 h 422"/>
                <a:gd name="T46" fmla="*/ 2147483647 w 793"/>
                <a:gd name="T47" fmla="*/ 2147483647 h 422"/>
                <a:gd name="T48" fmla="*/ 2147483647 w 793"/>
                <a:gd name="T49" fmla="*/ 2147483647 h 422"/>
                <a:gd name="T50" fmla="*/ 2147483647 w 793"/>
                <a:gd name="T51" fmla="*/ 2147483647 h 422"/>
                <a:gd name="T52" fmla="*/ 2147483647 w 793"/>
                <a:gd name="T53" fmla="*/ 2147483647 h 422"/>
                <a:gd name="T54" fmla="*/ 2147483647 w 793"/>
                <a:gd name="T55" fmla="*/ 2147483647 h 422"/>
                <a:gd name="T56" fmla="*/ 2147483647 w 793"/>
                <a:gd name="T57" fmla="*/ 2147483647 h 422"/>
                <a:gd name="T58" fmla="*/ 0 w 793"/>
                <a:gd name="T59" fmla="*/ 2147483647 h 422"/>
                <a:gd name="T60" fmla="*/ 2147483647 w 793"/>
                <a:gd name="T61" fmla="*/ 2147483647 h 422"/>
                <a:gd name="T62" fmla="*/ 2147483647 w 793"/>
                <a:gd name="T63" fmla="*/ 2147483647 h 4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93"/>
                <a:gd name="T97" fmla="*/ 0 h 422"/>
                <a:gd name="T98" fmla="*/ 793 w 793"/>
                <a:gd name="T99" fmla="*/ 422 h 4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93" h="422">
                  <a:moveTo>
                    <a:pt x="200" y="395"/>
                  </a:moveTo>
                  <a:lnTo>
                    <a:pt x="615" y="326"/>
                  </a:lnTo>
                  <a:lnTo>
                    <a:pt x="618" y="318"/>
                  </a:lnTo>
                  <a:lnTo>
                    <a:pt x="739" y="286"/>
                  </a:lnTo>
                  <a:lnTo>
                    <a:pt x="749" y="282"/>
                  </a:lnTo>
                  <a:lnTo>
                    <a:pt x="764" y="299"/>
                  </a:lnTo>
                  <a:lnTo>
                    <a:pt x="782" y="347"/>
                  </a:lnTo>
                  <a:lnTo>
                    <a:pt x="793" y="345"/>
                  </a:lnTo>
                  <a:lnTo>
                    <a:pt x="755" y="264"/>
                  </a:lnTo>
                  <a:lnTo>
                    <a:pt x="741" y="255"/>
                  </a:lnTo>
                  <a:lnTo>
                    <a:pt x="722" y="264"/>
                  </a:lnTo>
                  <a:lnTo>
                    <a:pt x="703" y="241"/>
                  </a:lnTo>
                  <a:lnTo>
                    <a:pt x="663" y="224"/>
                  </a:lnTo>
                  <a:lnTo>
                    <a:pt x="716" y="230"/>
                  </a:lnTo>
                  <a:lnTo>
                    <a:pt x="684" y="199"/>
                  </a:lnTo>
                  <a:lnTo>
                    <a:pt x="709" y="199"/>
                  </a:lnTo>
                  <a:lnTo>
                    <a:pt x="699" y="176"/>
                  </a:lnTo>
                  <a:lnTo>
                    <a:pt x="657" y="172"/>
                  </a:lnTo>
                  <a:lnTo>
                    <a:pt x="686" y="163"/>
                  </a:lnTo>
                  <a:lnTo>
                    <a:pt x="684" y="149"/>
                  </a:lnTo>
                  <a:lnTo>
                    <a:pt x="666" y="142"/>
                  </a:lnTo>
                  <a:lnTo>
                    <a:pt x="653" y="122"/>
                  </a:lnTo>
                  <a:lnTo>
                    <a:pt x="622" y="107"/>
                  </a:lnTo>
                  <a:lnTo>
                    <a:pt x="603" y="84"/>
                  </a:lnTo>
                  <a:lnTo>
                    <a:pt x="565" y="103"/>
                  </a:lnTo>
                  <a:lnTo>
                    <a:pt x="561" y="92"/>
                  </a:lnTo>
                  <a:lnTo>
                    <a:pt x="584" y="48"/>
                  </a:lnTo>
                  <a:lnTo>
                    <a:pt x="576" y="38"/>
                  </a:lnTo>
                  <a:lnTo>
                    <a:pt x="559" y="26"/>
                  </a:lnTo>
                  <a:lnTo>
                    <a:pt x="538" y="11"/>
                  </a:lnTo>
                  <a:lnTo>
                    <a:pt x="530" y="0"/>
                  </a:lnTo>
                  <a:lnTo>
                    <a:pt x="507" y="0"/>
                  </a:lnTo>
                  <a:lnTo>
                    <a:pt x="499" y="23"/>
                  </a:lnTo>
                  <a:lnTo>
                    <a:pt x="482" y="19"/>
                  </a:lnTo>
                  <a:lnTo>
                    <a:pt x="461" y="3"/>
                  </a:lnTo>
                  <a:lnTo>
                    <a:pt x="446" y="61"/>
                  </a:lnTo>
                  <a:lnTo>
                    <a:pt x="415" y="88"/>
                  </a:lnTo>
                  <a:lnTo>
                    <a:pt x="400" y="138"/>
                  </a:lnTo>
                  <a:lnTo>
                    <a:pt x="384" y="142"/>
                  </a:lnTo>
                  <a:lnTo>
                    <a:pt x="357" y="105"/>
                  </a:lnTo>
                  <a:lnTo>
                    <a:pt x="355" y="145"/>
                  </a:lnTo>
                  <a:lnTo>
                    <a:pt x="334" y="180"/>
                  </a:lnTo>
                  <a:lnTo>
                    <a:pt x="327" y="215"/>
                  </a:lnTo>
                  <a:lnTo>
                    <a:pt x="311" y="230"/>
                  </a:lnTo>
                  <a:lnTo>
                    <a:pt x="315" y="268"/>
                  </a:lnTo>
                  <a:lnTo>
                    <a:pt x="296" y="268"/>
                  </a:lnTo>
                  <a:lnTo>
                    <a:pt x="281" y="272"/>
                  </a:lnTo>
                  <a:lnTo>
                    <a:pt x="258" y="284"/>
                  </a:lnTo>
                  <a:lnTo>
                    <a:pt x="250" y="314"/>
                  </a:lnTo>
                  <a:lnTo>
                    <a:pt x="204" y="318"/>
                  </a:lnTo>
                  <a:lnTo>
                    <a:pt x="189" y="345"/>
                  </a:lnTo>
                  <a:lnTo>
                    <a:pt x="158" y="330"/>
                  </a:lnTo>
                  <a:lnTo>
                    <a:pt x="139" y="291"/>
                  </a:lnTo>
                  <a:lnTo>
                    <a:pt x="116" y="334"/>
                  </a:lnTo>
                  <a:lnTo>
                    <a:pt x="96" y="337"/>
                  </a:lnTo>
                  <a:lnTo>
                    <a:pt x="89" y="364"/>
                  </a:lnTo>
                  <a:lnTo>
                    <a:pt x="47" y="384"/>
                  </a:lnTo>
                  <a:lnTo>
                    <a:pt x="39" y="399"/>
                  </a:lnTo>
                  <a:lnTo>
                    <a:pt x="8" y="407"/>
                  </a:lnTo>
                  <a:lnTo>
                    <a:pt x="0" y="422"/>
                  </a:lnTo>
                  <a:lnTo>
                    <a:pt x="158" y="403"/>
                  </a:lnTo>
                  <a:lnTo>
                    <a:pt x="162" y="384"/>
                  </a:lnTo>
                  <a:lnTo>
                    <a:pt x="196" y="387"/>
                  </a:lnTo>
                  <a:lnTo>
                    <a:pt x="200" y="395"/>
                  </a:lnTo>
                  <a:close/>
                </a:path>
              </a:pathLst>
            </a:custGeom>
            <a:noFill/>
            <a:ln w="9525">
              <a:solidFill>
                <a:schemeClr val="tx1"/>
              </a:solidFill>
              <a:round/>
              <a:headEnd/>
              <a:tailEnd/>
            </a:ln>
          </p:spPr>
          <p:txBody>
            <a:bodyPr/>
            <a:lstStyle/>
            <a:p>
              <a:pPr eaLnBrk="0" hangingPunct="0"/>
              <a:endParaRPr lang="en-US" sz="1400" b="1" dirty="0">
                <a:latin typeface="Calibri" pitchFamily="34" charset="0"/>
              </a:endParaRPr>
            </a:p>
          </p:txBody>
        </p:sp>
        <p:sp>
          <p:nvSpPr>
            <p:cNvPr id="3110" name="Freeform 160"/>
            <p:cNvSpPr>
              <a:spLocks/>
            </p:cNvSpPr>
            <p:nvPr/>
          </p:nvSpPr>
          <p:spPr bwMode="blackWhite">
            <a:xfrm>
              <a:off x="7943850" y="1431925"/>
              <a:ext cx="239713" cy="534988"/>
            </a:xfrm>
            <a:custGeom>
              <a:avLst/>
              <a:gdLst>
                <a:gd name="T0" fmla="*/ 2147483647 w 142"/>
                <a:gd name="T1" fmla="*/ 2147483647 h 315"/>
                <a:gd name="T2" fmla="*/ 2147483647 w 142"/>
                <a:gd name="T3" fmla="*/ 2147483647 h 315"/>
                <a:gd name="T4" fmla="*/ 2147483647 w 142"/>
                <a:gd name="T5" fmla="*/ 2147483647 h 315"/>
                <a:gd name="T6" fmla="*/ 2147483647 w 142"/>
                <a:gd name="T7" fmla="*/ 2147483647 h 315"/>
                <a:gd name="T8" fmla="*/ 2147483647 w 142"/>
                <a:gd name="T9" fmla="*/ 2147483647 h 315"/>
                <a:gd name="T10" fmla="*/ 2147483647 w 142"/>
                <a:gd name="T11" fmla="*/ 2147483647 h 315"/>
                <a:gd name="T12" fmla="*/ 2147483647 w 142"/>
                <a:gd name="T13" fmla="*/ 2147483647 h 315"/>
                <a:gd name="T14" fmla="*/ 0 w 142"/>
                <a:gd name="T15" fmla="*/ 2147483647 h 315"/>
                <a:gd name="T16" fmla="*/ 2147483647 w 142"/>
                <a:gd name="T17" fmla="*/ 0 h 315"/>
                <a:gd name="T18" fmla="*/ 2147483647 w 142"/>
                <a:gd name="T19" fmla="*/ 2147483647 h 315"/>
                <a:gd name="T20" fmla="*/ 2147483647 w 142"/>
                <a:gd name="T21" fmla="*/ 2147483647 h 315"/>
                <a:gd name="T22" fmla="*/ 2147483647 w 142"/>
                <a:gd name="T23" fmla="*/ 2147483647 h 315"/>
                <a:gd name="T24" fmla="*/ 2147483647 w 142"/>
                <a:gd name="T25" fmla="*/ 2147483647 h 315"/>
                <a:gd name="T26" fmla="*/ 2147483647 w 142"/>
                <a:gd name="T27" fmla="*/ 2147483647 h 315"/>
                <a:gd name="T28" fmla="*/ 2147483647 w 142"/>
                <a:gd name="T29" fmla="*/ 2147483647 h 315"/>
                <a:gd name="T30" fmla="*/ 2147483647 w 142"/>
                <a:gd name="T31" fmla="*/ 2147483647 h 315"/>
                <a:gd name="T32" fmla="*/ 2147483647 w 142"/>
                <a:gd name="T33" fmla="*/ 2147483647 h 315"/>
                <a:gd name="T34" fmla="*/ 2147483647 w 142"/>
                <a:gd name="T35" fmla="*/ 2147483647 h 3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315"/>
                <a:gd name="T56" fmla="*/ 142 w 142"/>
                <a:gd name="T57" fmla="*/ 315 h 3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315">
                  <a:moveTo>
                    <a:pt x="139" y="294"/>
                  </a:moveTo>
                  <a:lnTo>
                    <a:pt x="66" y="315"/>
                  </a:lnTo>
                  <a:lnTo>
                    <a:pt x="66" y="284"/>
                  </a:lnTo>
                  <a:lnTo>
                    <a:pt x="50" y="227"/>
                  </a:lnTo>
                  <a:lnTo>
                    <a:pt x="25" y="196"/>
                  </a:lnTo>
                  <a:lnTo>
                    <a:pt x="16" y="142"/>
                  </a:lnTo>
                  <a:lnTo>
                    <a:pt x="16" y="94"/>
                  </a:lnTo>
                  <a:lnTo>
                    <a:pt x="0" y="40"/>
                  </a:lnTo>
                  <a:lnTo>
                    <a:pt x="123" y="0"/>
                  </a:lnTo>
                  <a:lnTo>
                    <a:pt x="137" y="23"/>
                  </a:lnTo>
                  <a:lnTo>
                    <a:pt x="137" y="54"/>
                  </a:lnTo>
                  <a:lnTo>
                    <a:pt x="142" y="87"/>
                  </a:lnTo>
                  <a:lnTo>
                    <a:pt x="121" y="108"/>
                  </a:lnTo>
                  <a:lnTo>
                    <a:pt x="129" y="150"/>
                  </a:lnTo>
                  <a:lnTo>
                    <a:pt x="119" y="200"/>
                  </a:lnTo>
                  <a:lnTo>
                    <a:pt x="129" y="234"/>
                  </a:lnTo>
                  <a:lnTo>
                    <a:pt x="129" y="263"/>
                  </a:lnTo>
                  <a:lnTo>
                    <a:pt x="139" y="294"/>
                  </a:lnTo>
                  <a:close/>
                </a:path>
              </a:pathLst>
            </a:custGeom>
            <a:solidFill>
              <a:srgbClr val="FFFF00"/>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mn-lt"/>
              </a:endParaRPr>
            </a:p>
          </p:txBody>
        </p:sp>
        <p:sp>
          <p:nvSpPr>
            <p:cNvPr id="3111" name="Freeform 161"/>
            <p:cNvSpPr>
              <a:spLocks/>
            </p:cNvSpPr>
            <p:nvPr/>
          </p:nvSpPr>
          <p:spPr bwMode="blackWhite">
            <a:xfrm>
              <a:off x="8324850" y="2025650"/>
              <a:ext cx="152400" cy="174625"/>
            </a:xfrm>
            <a:custGeom>
              <a:avLst/>
              <a:gdLst>
                <a:gd name="T0" fmla="*/ 2147483647 w 90"/>
                <a:gd name="T1" fmla="*/ 0 h 103"/>
                <a:gd name="T2" fmla="*/ 2147483647 w 90"/>
                <a:gd name="T3" fmla="*/ 2147483647 h 103"/>
                <a:gd name="T4" fmla="*/ 2147483647 w 90"/>
                <a:gd name="T5" fmla="*/ 2147483647 h 103"/>
                <a:gd name="T6" fmla="*/ 2147483647 w 90"/>
                <a:gd name="T7" fmla="*/ 2147483647 h 103"/>
                <a:gd name="T8" fmla="*/ 2147483647 w 90"/>
                <a:gd name="T9" fmla="*/ 2147483647 h 103"/>
                <a:gd name="T10" fmla="*/ 2147483647 w 90"/>
                <a:gd name="T11" fmla="*/ 2147483647 h 103"/>
                <a:gd name="T12" fmla="*/ 2147483647 w 90"/>
                <a:gd name="T13" fmla="*/ 2147483647 h 103"/>
                <a:gd name="T14" fmla="*/ 0 w 90"/>
                <a:gd name="T15" fmla="*/ 2147483647 h 103"/>
                <a:gd name="T16" fmla="*/ 2147483647 w 90"/>
                <a:gd name="T17" fmla="*/ 0 h 1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103"/>
                <a:gd name="T29" fmla="*/ 90 w 90"/>
                <a:gd name="T30" fmla="*/ 103 h 1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103">
                  <a:moveTo>
                    <a:pt x="40" y="0"/>
                  </a:moveTo>
                  <a:lnTo>
                    <a:pt x="90" y="38"/>
                  </a:lnTo>
                  <a:lnTo>
                    <a:pt x="82" y="61"/>
                  </a:lnTo>
                  <a:lnTo>
                    <a:pt x="73" y="65"/>
                  </a:lnTo>
                  <a:lnTo>
                    <a:pt x="61" y="55"/>
                  </a:lnTo>
                  <a:lnTo>
                    <a:pt x="52" y="74"/>
                  </a:lnTo>
                  <a:lnTo>
                    <a:pt x="23" y="103"/>
                  </a:lnTo>
                  <a:lnTo>
                    <a:pt x="0" y="15"/>
                  </a:lnTo>
                  <a:lnTo>
                    <a:pt x="40" y="0"/>
                  </a:lnTo>
                  <a:close/>
                </a:path>
              </a:pathLst>
            </a:custGeom>
            <a:solidFill>
              <a:srgbClr val="0070C0"/>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mn-lt"/>
              </a:endParaRPr>
            </a:p>
          </p:txBody>
        </p:sp>
        <p:sp>
          <p:nvSpPr>
            <p:cNvPr id="3112" name="Freeform 162"/>
            <p:cNvSpPr>
              <a:spLocks/>
            </p:cNvSpPr>
            <p:nvPr/>
          </p:nvSpPr>
          <p:spPr bwMode="blackWhite">
            <a:xfrm>
              <a:off x="8107363" y="2051050"/>
              <a:ext cx="263525" cy="319088"/>
            </a:xfrm>
            <a:custGeom>
              <a:avLst/>
              <a:gdLst>
                <a:gd name="T0" fmla="*/ 0 w 155"/>
                <a:gd name="T1" fmla="*/ 2147483647 h 188"/>
                <a:gd name="T2" fmla="*/ 2147483647 w 155"/>
                <a:gd name="T3" fmla="*/ 2147483647 h 188"/>
                <a:gd name="T4" fmla="*/ 2147483647 w 155"/>
                <a:gd name="T5" fmla="*/ 2147483647 h 188"/>
                <a:gd name="T6" fmla="*/ 2147483647 w 155"/>
                <a:gd name="T7" fmla="*/ 2147483647 h 188"/>
                <a:gd name="T8" fmla="*/ 2147483647 w 155"/>
                <a:gd name="T9" fmla="*/ 2147483647 h 188"/>
                <a:gd name="T10" fmla="*/ 2147483647 w 155"/>
                <a:gd name="T11" fmla="*/ 2147483647 h 188"/>
                <a:gd name="T12" fmla="*/ 2147483647 w 155"/>
                <a:gd name="T13" fmla="*/ 2147483647 h 188"/>
                <a:gd name="T14" fmla="*/ 2147483647 w 155"/>
                <a:gd name="T15" fmla="*/ 2147483647 h 188"/>
                <a:gd name="T16" fmla="*/ 2147483647 w 155"/>
                <a:gd name="T17" fmla="*/ 2147483647 h 188"/>
                <a:gd name="T18" fmla="*/ 2147483647 w 155"/>
                <a:gd name="T19" fmla="*/ 2147483647 h 188"/>
                <a:gd name="T20" fmla="*/ 2147483647 w 155"/>
                <a:gd name="T21" fmla="*/ 2147483647 h 188"/>
                <a:gd name="T22" fmla="*/ 2147483647 w 155"/>
                <a:gd name="T23" fmla="*/ 2147483647 h 188"/>
                <a:gd name="T24" fmla="*/ 2147483647 w 155"/>
                <a:gd name="T25" fmla="*/ 2147483647 h 188"/>
                <a:gd name="T26" fmla="*/ 2147483647 w 155"/>
                <a:gd name="T27" fmla="*/ 2147483647 h 188"/>
                <a:gd name="T28" fmla="*/ 2147483647 w 155"/>
                <a:gd name="T29" fmla="*/ 0 h 188"/>
                <a:gd name="T30" fmla="*/ 2147483647 w 155"/>
                <a:gd name="T31" fmla="*/ 2147483647 h 188"/>
                <a:gd name="T32" fmla="*/ 2147483647 w 155"/>
                <a:gd name="T33" fmla="*/ 2147483647 h 188"/>
                <a:gd name="T34" fmla="*/ 2147483647 w 155"/>
                <a:gd name="T35" fmla="*/ 2147483647 h 188"/>
                <a:gd name="T36" fmla="*/ 0 w 155"/>
                <a:gd name="T37" fmla="*/ 2147483647 h 1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5"/>
                <a:gd name="T58" fmla="*/ 0 h 188"/>
                <a:gd name="T59" fmla="*/ 155 w 155"/>
                <a:gd name="T60" fmla="*/ 188 h 1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5" h="188">
                  <a:moveTo>
                    <a:pt x="0" y="40"/>
                  </a:moveTo>
                  <a:lnTo>
                    <a:pt x="19" y="130"/>
                  </a:lnTo>
                  <a:lnTo>
                    <a:pt x="3" y="175"/>
                  </a:lnTo>
                  <a:lnTo>
                    <a:pt x="9" y="188"/>
                  </a:lnTo>
                  <a:lnTo>
                    <a:pt x="26" y="157"/>
                  </a:lnTo>
                  <a:lnTo>
                    <a:pt x="34" y="136"/>
                  </a:lnTo>
                  <a:lnTo>
                    <a:pt x="48" y="127"/>
                  </a:lnTo>
                  <a:lnTo>
                    <a:pt x="69" y="123"/>
                  </a:lnTo>
                  <a:lnTo>
                    <a:pt x="80" y="113"/>
                  </a:lnTo>
                  <a:lnTo>
                    <a:pt x="90" y="115"/>
                  </a:lnTo>
                  <a:lnTo>
                    <a:pt x="107" y="115"/>
                  </a:lnTo>
                  <a:lnTo>
                    <a:pt x="119" y="96"/>
                  </a:lnTo>
                  <a:lnTo>
                    <a:pt x="132" y="84"/>
                  </a:lnTo>
                  <a:lnTo>
                    <a:pt x="155" y="88"/>
                  </a:lnTo>
                  <a:lnTo>
                    <a:pt x="134" y="0"/>
                  </a:lnTo>
                  <a:lnTo>
                    <a:pt x="69" y="19"/>
                  </a:lnTo>
                  <a:lnTo>
                    <a:pt x="63" y="31"/>
                  </a:lnTo>
                  <a:lnTo>
                    <a:pt x="51" y="25"/>
                  </a:lnTo>
                  <a:lnTo>
                    <a:pt x="0" y="40"/>
                  </a:lnTo>
                  <a:close/>
                </a:path>
              </a:pathLst>
            </a:custGeom>
            <a:solidFill>
              <a:srgbClr val="FFFF00"/>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mn-lt"/>
              </a:endParaRPr>
            </a:p>
          </p:txBody>
        </p:sp>
        <p:grpSp>
          <p:nvGrpSpPr>
            <p:cNvPr id="5" name="Group 163"/>
            <p:cNvGrpSpPr>
              <a:grpSpLocks/>
            </p:cNvGrpSpPr>
            <p:nvPr/>
          </p:nvGrpSpPr>
          <p:grpSpPr bwMode="auto">
            <a:xfrm>
              <a:off x="8054975" y="1828800"/>
              <a:ext cx="595312" cy="311150"/>
              <a:chOff x="4927" y="1246"/>
              <a:chExt cx="351" cy="183"/>
            </a:xfrm>
            <a:solidFill>
              <a:srgbClr val="0070C0"/>
            </a:solidFill>
          </p:grpSpPr>
          <p:sp>
            <p:nvSpPr>
              <p:cNvPr id="60520" name="Freeform 164"/>
              <p:cNvSpPr>
                <a:spLocks/>
              </p:cNvSpPr>
              <p:nvPr/>
            </p:nvSpPr>
            <p:spPr bwMode="blackWhite">
              <a:xfrm>
                <a:off x="4927" y="1246"/>
                <a:ext cx="349" cy="169"/>
              </a:xfrm>
              <a:custGeom>
                <a:avLst/>
                <a:gdLst>
                  <a:gd name="T0" fmla="*/ 211 w 349"/>
                  <a:gd name="T1" fmla="*/ 0 h 169"/>
                  <a:gd name="T2" fmla="*/ 236 w 349"/>
                  <a:gd name="T3" fmla="*/ 10 h 169"/>
                  <a:gd name="T4" fmla="*/ 222 w 349"/>
                  <a:gd name="T5" fmla="*/ 25 h 169"/>
                  <a:gd name="T6" fmla="*/ 222 w 349"/>
                  <a:gd name="T7" fmla="*/ 45 h 169"/>
                  <a:gd name="T8" fmla="*/ 247 w 349"/>
                  <a:gd name="T9" fmla="*/ 69 h 169"/>
                  <a:gd name="T10" fmla="*/ 251 w 349"/>
                  <a:gd name="T11" fmla="*/ 92 h 169"/>
                  <a:gd name="T12" fmla="*/ 278 w 349"/>
                  <a:gd name="T13" fmla="*/ 96 h 169"/>
                  <a:gd name="T14" fmla="*/ 293 w 349"/>
                  <a:gd name="T15" fmla="*/ 112 h 169"/>
                  <a:gd name="T16" fmla="*/ 318 w 349"/>
                  <a:gd name="T17" fmla="*/ 96 h 169"/>
                  <a:gd name="T18" fmla="*/ 312 w 349"/>
                  <a:gd name="T19" fmla="*/ 73 h 169"/>
                  <a:gd name="T20" fmla="*/ 318 w 349"/>
                  <a:gd name="T21" fmla="*/ 71 h 169"/>
                  <a:gd name="T22" fmla="*/ 328 w 349"/>
                  <a:gd name="T23" fmla="*/ 85 h 169"/>
                  <a:gd name="T24" fmla="*/ 349 w 349"/>
                  <a:gd name="T25" fmla="*/ 96 h 169"/>
                  <a:gd name="T26" fmla="*/ 282 w 349"/>
                  <a:gd name="T27" fmla="*/ 131 h 169"/>
                  <a:gd name="T28" fmla="*/ 278 w 349"/>
                  <a:gd name="T29" fmla="*/ 154 h 169"/>
                  <a:gd name="T30" fmla="*/ 270 w 349"/>
                  <a:gd name="T31" fmla="*/ 152 h 169"/>
                  <a:gd name="T32" fmla="*/ 268 w 349"/>
                  <a:gd name="T33" fmla="*/ 129 h 169"/>
                  <a:gd name="T34" fmla="*/ 249 w 349"/>
                  <a:gd name="T35" fmla="*/ 154 h 169"/>
                  <a:gd name="T36" fmla="*/ 199 w 349"/>
                  <a:gd name="T37" fmla="*/ 116 h 169"/>
                  <a:gd name="T38" fmla="*/ 161 w 349"/>
                  <a:gd name="T39" fmla="*/ 131 h 169"/>
                  <a:gd name="T40" fmla="*/ 96 w 349"/>
                  <a:gd name="T41" fmla="*/ 150 h 169"/>
                  <a:gd name="T42" fmla="*/ 90 w 349"/>
                  <a:gd name="T43" fmla="*/ 162 h 169"/>
                  <a:gd name="T44" fmla="*/ 78 w 349"/>
                  <a:gd name="T45" fmla="*/ 156 h 169"/>
                  <a:gd name="T46" fmla="*/ 27 w 349"/>
                  <a:gd name="T47" fmla="*/ 169 h 169"/>
                  <a:gd name="T48" fmla="*/ 4 w 349"/>
                  <a:gd name="T49" fmla="*/ 112 h 169"/>
                  <a:gd name="T50" fmla="*/ 0 w 349"/>
                  <a:gd name="T51" fmla="*/ 81 h 169"/>
                  <a:gd name="T52" fmla="*/ 73 w 349"/>
                  <a:gd name="T53" fmla="*/ 60 h 169"/>
                  <a:gd name="T54" fmla="*/ 157 w 349"/>
                  <a:gd name="T55" fmla="*/ 31 h 169"/>
                  <a:gd name="T56" fmla="*/ 169 w 349"/>
                  <a:gd name="T57" fmla="*/ 8 h 169"/>
                  <a:gd name="T58" fmla="*/ 197 w 349"/>
                  <a:gd name="T59" fmla="*/ 0 h 169"/>
                  <a:gd name="T60" fmla="*/ 211 w 349"/>
                  <a:gd name="T61" fmla="*/ 0 h 1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9"/>
                  <a:gd name="T94" fmla="*/ 0 h 169"/>
                  <a:gd name="T95" fmla="*/ 349 w 349"/>
                  <a:gd name="T96" fmla="*/ 169 h 16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9" h="169">
                    <a:moveTo>
                      <a:pt x="211" y="0"/>
                    </a:moveTo>
                    <a:lnTo>
                      <a:pt x="236" y="10"/>
                    </a:lnTo>
                    <a:lnTo>
                      <a:pt x="222" y="25"/>
                    </a:lnTo>
                    <a:lnTo>
                      <a:pt x="222" y="45"/>
                    </a:lnTo>
                    <a:lnTo>
                      <a:pt x="247" y="69"/>
                    </a:lnTo>
                    <a:lnTo>
                      <a:pt x="251" y="92"/>
                    </a:lnTo>
                    <a:lnTo>
                      <a:pt x="278" y="96"/>
                    </a:lnTo>
                    <a:lnTo>
                      <a:pt x="293" y="112"/>
                    </a:lnTo>
                    <a:lnTo>
                      <a:pt x="318" y="96"/>
                    </a:lnTo>
                    <a:lnTo>
                      <a:pt x="312" y="73"/>
                    </a:lnTo>
                    <a:lnTo>
                      <a:pt x="318" y="71"/>
                    </a:lnTo>
                    <a:lnTo>
                      <a:pt x="328" y="85"/>
                    </a:lnTo>
                    <a:lnTo>
                      <a:pt x="349" y="96"/>
                    </a:lnTo>
                    <a:lnTo>
                      <a:pt x="282" y="131"/>
                    </a:lnTo>
                    <a:lnTo>
                      <a:pt x="278" y="154"/>
                    </a:lnTo>
                    <a:lnTo>
                      <a:pt x="270" y="152"/>
                    </a:lnTo>
                    <a:lnTo>
                      <a:pt x="268" y="129"/>
                    </a:lnTo>
                    <a:lnTo>
                      <a:pt x="249" y="154"/>
                    </a:lnTo>
                    <a:lnTo>
                      <a:pt x="199" y="116"/>
                    </a:lnTo>
                    <a:lnTo>
                      <a:pt x="161" y="131"/>
                    </a:lnTo>
                    <a:lnTo>
                      <a:pt x="96" y="150"/>
                    </a:lnTo>
                    <a:lnTo>
                      <a:pt x="90" y="162"/>
                    </a:lnTo>
                    <a:lnTo>
                      <a:pt x="78" y="156"/>
                    </a:lnTo>
                    <a:lnTo>
                      <a:pt x="27" y="169"/>
                    </a:lnTo>
                    <a:lnTo>
                      <a:pt x="4" y="112"/>
                    </a:lnTo>
                    <a:lnTo>
                      <a:pt x="0" y="81"/>
                    </a:lnTo>
                    <a:lnTo>
                      <a:pt x="73" y="60"/>
                    </a:lnTo>
                    <a:lnTo>
                      <a:pt x="157" y="31"/>
                    </a:lnTo>
                    <a:lnTo>
                      <a:pt x="169" y="8"/>
                    </a:lnTo>
                    <a:lnTo>
                      <a:pt x="197" y="0"/>
                    </a:lnTo>
                    <a:lnTo>
                      <a:pt x="211" y="0"/>
                    </a:lnTo>
                    <a:close/>
                  </a:path>
                </a:pathLst>
              </a:custGeom>
              <a:grp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Arial" charset="0"/>
                </a:endParaRPr>
              </a:p>
            </p:txBody>
          </p:sp>
          <p:sp>
            <p:nvSpPr>
              <p:cNvPr id="60521" name="Freeform 165"/>
              <p:cNvSpPr>
                <a:spLocks/>
              </p:cNvSpPr>
              <p:nvPr/>
            </p:nvSpPr>
            <p:spPr bwMode="blackWhite">
              <a:xfrm>
                <a:off x="5190" y="1411"/>
                <a:ext cx="38" cy="18"/>
              </a:xfrm>
              <a:custGeom>
                <a:avLst/>
                <a:gdLst>
                  <a:gd name="T0" fmla="*/ 28 w 38"/>
                  <a:gd name="T1" fmla="*/ 0 h 18"/>
                  <a:gd name="T2" fmla="*/ 38 w 38"/>
                  <a:gd name="T3" fmla="*/ 2 h 18"/>
                  <a:gd name="T4" fmla="*/ 25 w 38"/>
                  <a:gd name="T5" fmla="*/ 16 h 18"/>
                  <a:gd name="T6" fmla="*/ 0 w 38"/>
                  <a:gd name="T7" fmla="*/ 18 h 18"/>
                  <a:gd name="T8" fmla="*/ 17 w 38"/>
                  <a:gd name="T9" fmla="*/ 4 h 18"/>
                  <a:gd name="T10" fmla="*/ 28 w 38"/>
                  <a:gd name="T11" fmla="*/ 0 h 18"/>
                  <a:gd name="T12" fmla="*/ 0 60000 65536"/>
                  <a:gd name="T13" fmla="*/ 0 60000 65536"/>
                  <a:gd name="T14" fmla="*/ 0 60000 65536"/>
                  <a:gd name="T15" fmla="*/ 0 60000 65536"/>
                  <a:gd name="T16" fmla="*/ 0 60000 65536"/>
                  <a:gd name="T17" fmla="*/ 0 60000 65536"/>
                  <a:gd name="T18" fmla="*/ 0 w 38"/>
                  <a:gd name="T19" fmla="*/ 0 h 18"/>
                  <a:gd name="T20" fmla="*/ 38 w 38"/>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8" h="18">
                    <a:moveTo>
                      <a:pt x="28" y="0"/>
                    </a:moveTo>
                    <a:lnTo>
                      <a:pt x="38" y="2"/>
                    </a:lnTo>
                    <a:lnTo>
                      <a:pt x="25" y="16"/>
                    </a:lnTo>
                    <a:lnTo>
                      <a:pt x="0" y="18"/>
                    </a:lnTo>
                    <a:lnTo>
                      <a:pt x="17" y="4"/>
                    </a:lnTo>
                    <a:lnTo>
                      <a:pt x="28" y="0"/>
                    </a:lnTo>
                    <a:close/>
                  </a:path>
                </a:pathLst>
              </a:custGeom>
              <a:grp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Arial" charset="0"/>
                </a:endParaRPr>
              </a:p>
            </p:txBody>
          </p:sp>
          <p:sp>
            <p:nvSpPr>
              <p:cNvPr id="60522" name="Freeform 166"/>
              <p:cNvSpPr>
                <a:spLocks/>
              </p:cNvSpPr>
              <p:nvPr/>
            </p:nvSpPr>
            <p:spPr bwMode="blackWhite">
              <a:xfrm>
                <a:off x="5243" y="1398"/>
                <a:ext cx="35" cy="25"/>
              </a:xfrm>
              <a:custGeom>
                <a:avLst/>
                <a:gdLst>
                  <a:gd name="T0" fmla="*/ 31 w 35"/>
                  <a:gd name="T1" fmla="*/ 0 h 25"/>
                  <a:gd name="T2" fmla="*/ 35 w 35"/>
                  <a:gd name="T3" fmla="*/ 6 h 25"/>
                  <a:gd name="T4" fmla="*/ 20 w 35"/>
                  <a:gd name="T5" fmla="*/ 19 h 25"/>
                  <a:gd name="T6" fmla="*/ 0 w 35"/>
                  <a:gd name="T7" fmla="*/ 25 h 25"/>
                  <a:gd name="T8" fmla="*/ 0 w 35"/>
                  <a:gd name="T9" fmla="*/ 19 h 25"/>
                  <a:gd name="T10" fmla="*/ 14 w 35"/>
                  <a:gd name="T11" fmla="*/ 12 h 25"/>
                  <a:gd name="T12" fmla="*/ 23 w 35"/>
                  <a:gd name="T13" fmla="*/ 2 h 25"/>
                  <a:gd name="T14" fmla="*/ 31 w 35"/>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25"/>
                  <a:gd name="T26" fmla="*/ 35 w 3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25">
                    <a:moveTo>
                      <a:pt x="31" y="0"/>
                    </a:moveTo>
                    <a:lnTo>
                      <a:pt x="35" y="6"/>
                    </a:lnTo>
                    <a:lnTo>
                      <a:pt x="20" y="19"/>
                    </a:lnTo>
                    <a:lnTo>
                      <a:pt x="0" y="25"/>
                    </a:lnTo>
                    <a:lnTo>
                      <a:pt x="0" y="19"/>
                    </a:lnTo>
                    <a:lnTo>
                      <a:pt x="14" y="12"/>
                    </a:lnTo>
                    <a:lnTo>
                      <a:pt x="23" y="2"/>
                    </a:lnTo>
                    <a:lnTo>
                      <a:pt x="31" y="0"/>
                    </a:lnTo>
                    <a:close/>
                  </a:path>
                </a:pathLst>
              </a:custGeom>
              <a:grp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Arial" charset="0"/>
                </a:endParaRPr>
              </a:p>
            </p:txBody>
          </p:sp>
        </p:grpSp>
        <p:grpSp>
          <p:nvGrpSpPr>
            <p:cNvPr id="6" name="Group 167"/>
            <p:cNvGrpSpPr>
              <a:grpSpLocks/>
            </p:cNvGrpSpPr>
            <p:nvPr/>
          </p:nvGrpSpPr>
          <p:grpSpPr bwMode="auto">
            <a:xfrm>
              <a:off x="7143750" y="1500187"/>
              <a:ext cx="1223962" cy="912813"/>
              <a:chOff x="4389" y="1052"/>
              <a:chExt cx="722" cy="538"/>
            </a:xfrm>
            <a:solidFill>
              <a:srgbClr val="0070C0"/>
            </a:solidFill>
          </p:grpSpPr>
          <p:sp>
            <p:nvSpPr>
              <p:cNvPr id="60518" name="Freeform 168"/>
              <p:cNvSpPr>
                <a:spLocks/>
              </p:cNvSpPr>
              <p:nvPr/>
            </p:nvSpPr>
            <p:spPr bwMode="blackWhite">
              <a:xfrm>
                <a:off x="4389" y="1052"/>
                <a:ext cx="584" cy="500"/>
              </a:xfrm>
              <a:custGeom>
                <a:avLst/>
                <a:gdLst>
                  <a:gd name="T0" fmla="*/ 538 w 584"/>
                  <a:gd name="T1" fmla="*/ 275 h 500"/>
                  <a:gd name="T2" fmla="*/ 542 w 584"/>
                  <a:gd name="T3" fmla="*/ 306 h 500"/>
                  <a:gd name="T4" fmla="*/ 565 w 584"/>
                  <a:gd name="T5" fmla="*/ 365 h 500"/>
                  <a:gd name="T6" fmla="*/ 584 w 584"/>
                  <a:gd name="T7" fmla="*/ 457 h 500"/>
                  <a:gd name="T8" fmla="*/ 568 w 584"/>
                  <a:gd name="T9" fmla="*/ 500 h 500"/>
                  <a:gd name="T10" fmla="*/ 461 w 584"/>
                  <a:gd name="T11" fmla="*/ 477 h 500"/>
                  <a:gd name="T12" fmla="*/ 426 w 584"/>
                  <a:gd name="T13" fmla="*/ 457 h 500"/>
                  <a:gd name="T14" fmla="*/ 423 w 584"/>
                  <a:gd name="T15" fmla="*/ 427 h 500"/>
                  <a:gd name="T16" fmla="*/ 407 w 584"/>
                  <a:gd name="T17" fmla="*/ 427 h 500"/>
                  <a:gd name="T18" fmla="*/ 384 w 584"/>
                  <a:gd name="T19" fmla="*/ 404 h 500"/>
                  <a:gd name="T20" fmla="*/ 294 w 584"/>
                  <a:gd name="T21" fmla="*/ 438 h 500"/>
                  <a:gd name="T22" fmla="*/ 4 w 584"/>
                  <a:gd name="T23" fmla="*/ 496 h 500"/>
                  <a:gd name="T24" fmla="*/ 0 w 584"/>
                  <a:gd name="T25" fmla="*/ 477 h 500"/>
                  <a:gd name="T26" fmla="*/ 39 w 584"/>
                  <a:gd name="T27" fmla="*/ 442 h 500"/>
                  <a:gd name="T28" fmla="*/ 66 w 584"/>
                  <a:gd name="T29" fmla="*/ 396 h 500"/>
                  <a:gd name="T30" fmla="*/ 52 w 584"/>
                  <a:gd name="T31" fmla="*/ 327 h 500"/>
                  <a:gd name="T32" fmla="*/ 66 w 584"/>
                  <a:gd name="T33" fmla="*/ 310 h 500"/>
                  <a:gd name="T34" fmla="*/ 108 w 584"/>
                  <a:gd name="T35" fmla="*/ 310 h 500"/>
                  <a:gd name="T36" fmla="*/ 137 w 584"/>
                  <a:gd name="T37" fmla="*/ 298 h 500"/>
                  <a:gd name="T38" fmla="*/ 186 w 584"/>
                  <a:gd name="T39" fmla="*/ 306 h 500"/>
                  <a:gd name="T40" fmla="*/ 238 w 584"/>
                  <a:gd name="T41" fmla="*/ 283 h 500"/>
                  <a:gd name="T42" fmla="*/ 259 w 584"/>
                  <a:gd name="T43" fmla="*/ 256 h 500"/>
                  <a:gd name="T44" fmla="*/ 275 w 584"/>
                  <a:gd name="T45" fmla="*/ 242 h 500"/>
                  <a:gd name="T46" fmla="*/ 259 w 584"/>
                  <a:gd name="T47" fmla="*/ 210 h 500"/>
                  <a:gd name="T48" fmla="*/ 263 w 584"/>
                  <a:gd name="T49" fmla="*/ 189 h 500"/>
                  <a:gd name="T50" fmla="*/ 242 w 584"/>
                  <a:gd name="T51" fmla="*/ 187 h 500"/>
                  <a:gd name="T52" fmla="*/ 244 w 584"/>
                  <a:gd name="T53" fmla="*/ 179 h 500"/>
                  <a:gd name="T54" fmla="*/ 267 w 584"/>
                  <a:gd name="T55" fmla="*/ 162 h 500"/>
                  <a:gd name="T56" fmla="*/ 282 w 584"/>
                  <a:gd name="T57" fmla="*/ 133 h 500"/>
                  <a:gd name="T58" fmla="*/ 313 w 584"/>
                  <a:gd name="T59" fmla="*/ 77 h 500"/>
                  <a:gd name="T60" fmla="*/ 336 w 584"/>
                  <a:gd name="T61" fmla="*/ 64 h 500"/>
                  <a:gd name="T62" fmla="*/ 344 w 584"/>
                  <a:gd name="T63" fmla="*/ 39 h 500"/>
                  <a:gd name="T64" fmla="*/ 472 w 584"/>
                  <a:gd name="T65" fmla="*/ 0 h 500"/>
                  <a:gd name="T66" fmla="*/ 488 w 584"/>
                  <a:gd name="T67" fmla="*/ 54 h 500"/>
                  <a:gd name="T68" fmla="*/ 488 w 584"/>
                  <a:gd name="T69" fmla="*/ 102 h 500"/>
                  <a:gd name="T70" fmla="*/ 497 w 584"/>
                  <a:gd name="T71" fmla="*/ 156 h 500"/>
                  <a:gd name="T72" fmla="*/ 522 w 584"/>
                  <a:gd name="T73" fmla="*/ 187 h 500"/>
                  <a:gd name="T74" fmla="*/ 538 w 584"/>
                  <a:gd name="T75" fmla="*/ 244 h 500"/>
                  <a:gd name="T76" fmla="*/ 538 w 584"/>
                  <a:gd name="T77" fmla="*/ 275 h 5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4"/>
                  <a:gd name="T118" fmla="*/ 0 h 500"/>
                  <a:gd name="T119" fmla="*/ 584 w 584"/>
                  <a:gd name="T120" fmla="*/ 500 h 5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4" h="500">
                    <a:moveTo>
                      <a:pt x="538" y="275"/>
                    </a:moveTo>
                    <a:lnTo>
                      <a:pt x="542" y="306"/>
                    </a:lnTo>
                    <a:lnTo>
                      <a:pt x="565" y="365"/>
                    </a:lnTo>
                    <a:lnTo>
                      <a:pt x="584" y="457"/>
                    </a:lnTo>
                    <a:lnTo>
                      <a:pt x="568" y="500"/>
                    </a:lnTo>
                    <a:lnTo>
                      <a:pt x="461" y="477"/>
                    </a:lnTo>
                    <a:lnTo>
                      <a:pt x="426" y="457"/>
                    </a:lnTo>
                    <a:lnTo>
                      <a:pt x="423" y="427"/>
                    </a:lnTo>
                    <a:lnTo>
                      <a:pt x="407" y="427"/>
                    </a:lnTo>
                    <a:lnTo>
                      <a:pt x="384" y="404"/>
                    </a:lnTo>
                    <a:lnTo>
                      <a:pt x="294" y="438"/>
                    </a:lnTo>
                    <a:lnTo>
                      <a:pt x="4" y="496"/>
                    </a:lnTo>
                    <a:lnTo>
                      <a:pt x="0" y="477"/>
                    </a:lnTo>
                    <a:lnTo>
                      <a:pt x="39" y="442"/>
                    </a:lnTo>
                    <a:lnTo>
                      <a:pt x="66" y="396"/>
                    </a:lnTo>
                    <a:lnTo>
                      <a:pt x="52" y="327"/>
                    </a:lnTo>
                    <a:lnTo>
                      <a:pt x="66" y="310"/>
                    </a:lnTo>
                    <a:lnTo>
                      <a:pt x="108" y="310"/>
                    </a:lnTo>
                    <a:lnTo>
                      <a:pt x="137" y="298"/>
                    </a:lnTo>
                    <a:lnTo>
                      <a:pt x="186" y="306"/>
                    </a:lnTo>
                    <a:lnTo>
                      <a:pt x="238" y="283"/>
                    </a:lnTo>
                    <a:lnTo>
                      <a:pt x="259" y="256"/>
                    </a:lnTo>
                    <a:lnTo>
                      <a:pt x="275" y="242"/>
                    </a:lnTo>
                    <a:lnTo>
                      <a:pt x="259" y="210"/>
                    </a:lnTo>
                    <a:lnTo>
                      <a:pt x="263" y="189"/>
                    </a:lnTo>
                    <a:lnTo>
                      <a:pt x="242" y="187"/>
                    </a:lnTo>
                    <a:lnTo>
                      <a:pt x="244" y="179"/>
                    </a:lnTo>
                    <a:lnTo>
                      <a:pt x="267" y="162"/>
                    </a:lnTo>
                    <a:lnTo>
                      <a:pt x="282" y="133"/>
                    </a:lnTo>
                    <a:lnTo>
                      <a:pt x="313" y="77"/>
                    </a:lnTo>
                    <a:lnTo>
                      <a:pt x="336" y="64"/>
                    </a:lnTo>
                    <a:lnTo>
                      <a:pt x="344" y="39"/>
                    </a:lnTo>
                    <a:lnTo>
                      <a:pt x="472" y="0"/>
                    </a:lnTo>
                    <a:lnTo>
                      <a:pt x="488" y="54"/>
                    </a:lnTo>
                    <a:lnTo>
                      <a:pt x="488" y="102"/>
                    </a:lnTo>
                    <a:lnTo>
                      <a:pt x="497" y="156"/>
                    </a:lnTo>
                    <a:lnTo>
                      <a:pt x="522" y="187"/>
                    </a:lnTo>
                    <a:lnTo>
                      <a:pt x="538" y="244"/>
                    </a:lnTo>
                    <a:lnTo>
                      <a:pt x="538" y="275"/>
                    </a:lnTo>
                    <a:close/>
                  </a:path>
                </a:pathLst>
              </a:custGeom>
              <a:grp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mn-lt"/>
                </a:endParaRPr>
              </a:p>
            </p:txBody>
          </p:sp>
          <p:sp>
            <p:nvSpPr>
              <p:cNvPr id="60519" name="Freeform 169"/>
              <p:cNvSpPr>
                <a:spLocks/>
              </p:cNvSpPr>
              <p:nvPr/>
            </p:nvSpPr>
            <p:spPr bwMode="blackWhite">
              <a:xfrm>
                <a:off x="4969" y="1488"/>
                <a:ext cx="142" cy="102"/>
              </a:xfrm>
              <a:custGeom>
                <a:avLst/>
                <a:gdLst>
                  <a:gd name="T0" fmla="*/ 0 w 142"/>
                  <a:gd name="T1" fmla="*/ 77 h 102"/>
                  <a:gd name="T2" fmla="*/ 36 w 142"/>
                  <a:gd name="T3" fmla="*/ 52 h 102"/>
                  <a:gd name="T4" fmla="*/ 57 w 142"/>
                  <a:gd name="T5" fmla="*/ 31 h 102"/>
                  <a:gd name="T6" fmla="*/ 82 w 142"/>
                  <a:gd name="T7" fmla="*/ 27 h 102"/>
                  <a:gd name="T8" fmla="*/ 113 w 142"/>
                  <a:gd name="T9" fmla="*/ 0 h 102"/>
                  <a:gd name="T10" fmla="*/ 109 w 142"/>
                  <a:gd name="T11" fmla="*/ 16 h 102"/>
                  <a:gd name="T12" fmla="*/ 142 w 142"/>
                  <a:gd name="T13" fmla="*/ 2 h 102"/>
                  <a:gd name="T14" fmla="*/ 136 w 142"/>
                  <a:gd name="T15" fmla="*/ 16 h 102"/>
                  <a:gd name="T16" fmla="*/ 121 w 142"/>
                  <a:gd name="T17" fmla="*/ 25 h 102"/>
                  <a:gd name="T18" fmla="*/ 117 w 142"/>
                  <a:gd name="T19" fmla="*/ 41 h 102"/>
                  <a:gd name="T20" fmla="*/ 71 w 142"/>
                  <a:gd name="T21" fmla="*/ 52 h 102"/>
                  <a:gd name="T22" fmla="*/ 40 w 142"/>
                  <a:gd name="T23" fmla="*/ 73 h 102"/>
                  <a:gd name="T24" fmla="*/ 9 w 142"/>
                  <a:gd name="T25" fmla="*/ 102 h 102"/>
                  <a:gd name="T26" fmla="*/ 0 w 142"/>
                  <a:gd name="T27" fmla="*/ 77 h 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02"/>
                  <a:gd name="T44" fmla="*/ 142 w 142"/>
                  <a:gd name="T45" fmla="*/ 102 h 1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02">
                    <a:moveTo>
                      <a:pt x="0" y="77"/>
                    </a:moveTo>
                    <a:lnTo>
                      <a:pt x="36" y="52"/>
                    </a:lnTo>
                    <a:lnTo>
                      <a:pt x="57" y="31"/>
                    </a:lnTo>
                    <a:lnTo>
                      <a:pt x="82" y="27"/>
                    </a:lnTo>
                    <a:lnTo>
                      <a:pt x="113" y="0"/>
                    </a:lnTo>
                    <a:lnTo>
                      <a:pt x="109" y="16"/>
                    </a:lnTo>
                    <a:lnTo>
                      <a:pt x="142" y="2"/>
                    </a:lnTo>
                    <a:lnTo>
                      <a:pt x="136" y="16"/>
                    </a:lnTo>
                    <a:lnTo>
                      <a:pt x="121" y="25"/>
                    </a:lnTo>
                    <a:lnTo>
                      <a:pt x="117" y="41"/>
                    </a:lnTo>
                    <a:lnTo>
                      <a:pt x="71" y="52"/>
                    </a:lnTo>
                    <a:lnTo>
                      <a:pt x="40" y="73"/>
                    </a:lnTo>
                    <a:lnTo>
                      <a:pt x="9" y="102"/>
                    </a:lnTo>
                    <a:lnTo>
                      <a:pt x="0" y="77"/>
                    </a:lnTo>
                    <a:close/>
                  </a:path>
                </a:pathLst>
              </a:custGeom>
              <a:grp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mn-lt"/>
                </a:endParaRPr>
              </a:p>
            </p:txBody>
          </p:sp>
        </p:grpSp>
        <p:sp>
          <p:nvSpPr>
            <p:cNvPr id="2087" name="Freeform 170"/>
            <p:cNvSpPr>
              <a:spLocks/>
            </p:cNvSpPr>
            <p:nvPr/>
          </p:nvSpPr>
          <p:spPr bwMode="blackWhite">
            <a:xfrm>
              <a:off x="7896225" y="2298700"/>
              <a:ext cx="241300" cy="503238"/>
            </a:xfrm>
            <a:custGeom>
              <a:avLst/>
              <a:gdLst>
                <a:gd name="T0" fmla="*/ 2147483647 w 142"/>
                <a:gd name="T1" fmla="*/ 2147483647 h 297"/>
                <a:gd name="T2" fmla="*/ 2147483647 w 142"/>
                <a:gd name="T3" fmla="*/ 2147483647 h 297"/>
                <a:gd name="T4" fmla="*/ 2147483647 w 142"/>
                <a:gd name="T5" fmla="*/ 2147483647 h 297"/>
                <a:gd name="T6" fmla="*/ 2147483647 w 142"/>
                <a:gd name="T7" fmla="*/ 2147483647 h 297"/>
                <a:gd name="T8" fmla="*/ 2147483647 w 142"/>
                <a:gd name="T9" fmla="*/ 2147483647 h 297"/>
                <a:gd name="T10" fmla="*/ 2147483647 w 142"/>
                <a:gd name="T11" fmla="*/ 2147483647 h 297"/>
                <a:gd name="T12" fmla="*/ 2147483647 w 142"/>
                <a:gd name="T13" fmla="*/ 2147483647 h 297"/>
                <a:gd name="T14" fmla="*/ 2147483647 w 142"/>
                <a:gd name="T15" fmla="*/ 2147483647 h 297"/>
                <a:gd name="T16" fmla="*/ 2147483647 w 142"/>
                <a:gd name="T17" fmla="*/ 2147483647 h 297"/>
                <a:gd name="T18" fmla="*/ 2147483647 w 142"/>
                <a:gd name="T19" fmla="*/ 2147483647 h 297"/>
                <a:gd name="T20" fmla="*/ 2147483647 w 142"/>
                <a:gd name="T21" fmla="*/ 2147483647 h 297"/>
                <a:gd name="T22" fmla="*/ 2147483647 w 142"/>
                <a:gd name="T23" fmla="*/ 2147483647 h 297"/>
                <a:gd name="T24" fmla="*/ 2147483647 w 142"/>
                <a:gd name="T25" fmla="*/ 2147483647 h 297"/>
                <a:gd name="T26" fmla="*/ 2147483647 w 142"/>
                <a:gd name="T27" fmla="*/ 2147483647 h 297"/>
                <a:gd name="T28" fmla="*/ 2147483647 w 142"/>
                <a:gd name="T29" fmla="*/ 2147483647 h 297"/>
                <a:gd name="T30" fmla="*/ 2147483647 w 142"/>
                <a:gd name="T31" fmla="*/ 2147483647 h 297"/>
                <a:gd name="T32" fmla="*/ 2147483647 w 142"/>
                <a:gd name="T33" fmla="*/ 2147483647 h 297"/>
                <a:gd name="T34" fmla="*/ 2147483647 w 142"/>
                <a:gd name="T35" fmla="*/ 2147483647 h 297"/>
                <a:gd name="T36" fmla="*/ 2147483647 w 142"/>
                <a:gd name="T37" fmla="*/ 2147483647 h 297"/>
                <a:gd name="T38" fmla="*/ 2147483647 w 142"/>
                <a:gd name="T39" fmla="*/ 2147483647 h 297"/>
                <a:gd name="T40" fmla="*/ 2147483647 w 142"/>
                <a:gd name="T41" fmla="*/ 2147483647 h 297"/>
                <a:gd name="T42" fmla="*/ 2147483647 w 142"/>
                <a:gd name="T43" fmla="*/ 2147483647 h 297"/>
                <a:gd name="T44" fmla="*/ 0 w 142"/>
                <a:gd name="T45" fmla="*/ 2147483647 h 297"/>
                <a:gd name="T46" fmla="*/ 2147483647 w 142"/>
                <a:gd name="T47" fmla="*/ 2147483647 h 297"/>
                <a:gd name="T48" fmla="*/ 2147483647 w 142"/>
                <a:gd name="T49" fmla="*/ 0 h 297"/>
                <a:gd name="T50" fmla="*/ 2147483647 w 142"/>
                <a:gd name="T51" fmla="*/ 2147483647 h 297"/>
                <a:gd name="T52" fmla="*/ 2147483647 w 142"/>
                <a:gd name="T53" fmla="*/ 2147483647 h 2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2"/>
                <a:gd name="T82" fmla="*/ 0 h 297"/>
                <a:gd name="T83" fmla="*/ 142 w 142"/>
                <a:gd name="T84" fmla="*/ 297 h 2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2" h="297">
                  <a:moveTo>
                    <a:pt x="124" y="29"/>
                  </a:moveTo>
                  <a:lnTo>
                    <a:pt x="132" y="42"/>
                  </a:lnTo>
                  <a:lnTo>
                    <a:pt x="126" y="73"/>
                  </a:lnTo>
                  <a:lnTo>
                    <a:pt x="99" y="88"/>
                  </a:lnTo>
                  <a:lnTo>
                    <a:pt x="99" y="100"/>
                  </a:lnTo>
                  <a:lnTo>
                    <a:pt x="128" y="100"/>
                  </a:lnTo>
                  <a:lnTo>
                    <a:pt x="126" y="123"/>
                  </a:lnTo>
                  <a:lnTo>
                    <a:pt x="142" y="142"/>
                  </a:lnTo>
                  <a:lnTo>
                    <a:pt x="134" y="182"/>
                  </a:lnTo>
                  <a:lnTo>
                    <a:pt x="126" y="232"/>
                  </a:lnTo>
                  <a:lnTo>
                    <a:pt x="107" y="247"/>
                  </a:lnTo>
                  <a:lnTo>
                    <a:pt x="107" y="270"/>
                  </a:lnTo>
                  <a:lnTo>
                    <a:pt x="80" y="297"/>
                  </a:lnTo>
                  <a:lnTo>
                    <a:pt x="65" y="267"/>
                  </a:lnTo>
                  <a:lnTo>
                    <a:pt x="30" y="255"/>
                  </a:lnTo>
                  <a:lnTo>
                    <a:pt x="15" y="238"/>
                  </a:lnTo>
                  <a:lnTo>
                    <a:pt x="13" y="220"/>
                  </a:lnTo>
                  <a:lnTo>
                    <a:pt x="25" y="209"/>
                  </a:lnTo>
                  <a:lnTo>
                    <a:pt x="57" y="157"/>
                  </a:lnTo>
                  <a:lnTo>
                    <a:pt x="50" y="126"/>
                  </a:lnTo>
                  <a:lnTo>
                    <a:pt x="19" y="107"/>
                  </a:lnTo>
                  <a:lnTo>
                    <a:pt x="15" y="88"/>
                  </a:lnTo>
                  <a:lnTo>
                    <a:pt x="0" y="59"/>
                  </a:lnTo>
                  <a:lnTo>
                    <a:pt x="11" y="27"/>
                  </a:lnTo>
                  <a:lnTo>
                    <a:pt x="5" y="0"/>
                  </a:lnTo>
                  <a:lnTo>
                    <a:pt x="17" y="6"/>
                  </a:lnTo>
                  <a:lnTo>
                    <a:pt x="124" y="29"/>
                  </a:lnTo>
                  <a:close/>
                </a:path>
              </a:pathLst>
            </a:custGeom>
            <a:solidFill>
              <a:srgbClr val="0070C0"/>
            </a:solidFill>
            <a:ln w="9525">
              <a:solidFill>
                <a:schemeClr val="tx1"/>
              </a:solidFill>
              <a:miter lim="800000"/>
              <a:headEnd/>
              <a:tailEnd/>
            </a:ln>
          </p:spPr>
          <p:txBody>
            <a:bodyPr wrap="none" anchor="ctr"/>
            <a:lstStyle/>
            <a:p>
              <a:pPr eaLnBrk="0" hangingPunct="0"/>
              <a:endParaRPr lang="en-US" b="1" dirty="0">
                <a:latin typeface="Calibri" pitchFamily="34" charset="0"/>
              </a:endParaRPr>
            </a:p>
          </p:txBody>
        </p:sp>
        <p:sp>
          <p:nvSpPr>
            <p:cNvPr id="3116" name="Freeform 171"/>
            <p:cNvSpPr>
              <a:spLocks/>
            </p:cNvSpPr>
            <p:nvPr/>
          </p:nvSpPr>
          <p:spPr bwMode="blackWhite">
            <a:xfrm>
              <a:off x="7875588" y="2644775"/>
              <a:ext cx="187325" cy="279400"/>
            </a:xfrm>
            <a:custGeom>
              <a:avLst/>
              <a:gdLst>
                <a:gd name="T0" fmla="*/ 2147483647 w 110"/>
                <a:gd name="T1" fmla="*/ 0 h 165"/>
                <a:gd name="T2" fmla="*/ 2147483647 w 110"/>
                <a:gd name="T3" fmla="*/ 2147483647 h 165"/>
                <a:gd name="T4" fmla="*/ 2147483647 w 110"/>
                <a:gd name="T5" fmla="*/ 2147483647 h 165"/>
                <a:gd name="T6" fmla="*/ 2147483647 w 110"/>
                <a:gd name="T7" fmla="*/ 2147483647 h 165"/>
                <a:gd name="T8" fmla="*/ 2147483647 w 110"/>
                <a:gd name="T9" fmla="*/ 2147483647 h 165"/>
                <a:gd name="T10" fmla="*/ 2147483647 w 110"/>
                <a:gd name="T11" fmla="*/ 2147483647 h 165"/>
                <a:gd name="T12" fmla="*/ 2147483647 w 110"/>
                <a:gd name="T13" fmla="*/ 2147483647 h 165"/>
                <a:gd name="T14" fmla="*/ 0 w 110"/>
                <a:gd name="T15" fmla="*/ 2147483647 h 165"/>
                <a:gd name="T16" fmla="*/ 2147483647 w 110"/>
                <a:gd name="T17" fmla="*/ 2147483647 h 165"/>
                <a:gd name="T18" fmla="*/ 2147483647 w 110"/>
                <a:gd name="T19" fmla="*/ 0 h 1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165"/>
                <a:gd name="T32" fmla="*/ 110 w 110"/>
                <a:gd name="T33" fmla="*/ 165 h 1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165">
                  <a:moveTo>
                    <a:pt x="16" y="0"/>
                  </a:moveTo>
                  <a:lnTo>
                    <a:pt x="25" y="15"/>
                  </a:lnTo>
                  <a:lnTo>
                    <a:pt x="23" y="37"/>
                  </a:lnTo>
                  <a:lnTo>
                    <a:pt x="87" y="117"/>
                  </a:lnTo>
                  <a:lnTo>
                    <a:pt x="102" y="121"/>
                  </a:lnTo>
                  <a:lnTo>
                    <a:pt x="110" y="152"/>
                  </a:lnTo>
                  <a:lnTo>
                    <a:pt x="50" y="165"/>
                  </a:lnTo>
                  <a:lnTo>
                    <a:pt x="0" y="27"/>
                  </a:lnTo>
                  <a:lnTo>
                    <a:pt x="2" y="8"/>
                  </a:lnTo>
                  <a:lnTo>
                    <a:pt x="16" y="0"/>
                  </a:lnTo>
                  <a:close/>
                </a:path>
              </a:pathLst>
            </a:custGeom>
            <a:solidFill>
              <a:srgbClr val="00CC00"/>
            </a:solidFill>
            <a:ln w="9525">
              <a:solidFill>
                <a:schemeClr val="tx1"/>
              </a:solidFill>
              <a:round/>
              <a:headEnd/>
              <a:tailEnd/>
            </a:ln>
          </p:spPr>
          <p:txBody>
            <a:bodyPr/>
            <a:lstStyle/>
            <a:p>
              <a:pPr eaLnBrk="0" fontAlgn="auto" hangingPunct="0">
                <a:spcBef>
                  <a:spcPts val="0"/>
                </a:spcBef>
                <a:spcAft>
                  <a:spcPts val="0"/>
                </a:spcAft>
                <a:defRPr/>
              </a:pPr>
              <a:endParaRPr lang="en-US" sz="1400" b="1" dirty="0">
                <a:latin typeface="+mn-lt"/>
              </a:endParaRPr>
            </a:p>
          </p:txBody>
        </p:sp>
        <p:sp>
          <p:nvSpPr>
            <p:cNvPr id="3117" name="Freeform 172"/>
            <p:cNvSpPr>
              <a:spLocks/>
            </p:cNvSpPr>
            <p:nvPr/>
          </p:nvSpPr>
          <p:spPr bwMode="blackWhite">
            <a:xfrm>
              <a:off x="7083425" y="2181225"/>
              <a:ext cx="911225" cy="638175"/>
            </a:xfrm>
            <a:custGeom>
              <a:avLst/>
              <a:gdLst>
                <a:gd name="T0" fmla="*/ 2147483647 w 537"/>
                <a:gd name="T1" fmla="*/ 2147483647 h 376"/>
                <a:gd name="T2" fmla="*/ 2147483647 w 537"/>
                <a:gd name="T3" fmla="*/ 2147483647 h 376"/>
                <a:gd name="T4" fmla="*/ 2147483647 w 537"/>
                <a:gd name="T5" fmla="*/ 2147483647 h 376"/>
                <a:gd name="T6" fmla="*/ 2147483647 w 537"/>
                <a:gd name="T7" fmla="*/ 0 h 376"/>
                <a:gd name="T8" fmla="*/ 2147483647 w 537"/>
                <a:gd name="T9" fmla="*/ 2147483647 h 376"/>
                <a:gd name="T10" fmla="*/ 2147483647 w 537"/>
                <a:gd name="T11" fmla="*/ 2147483647 h 376"/>
                <a:gd name="T12" fmla="*/ 2147483647 w 537"/>
                <a:gd name="T13" fmla="*/ 2147483647 h 376"/>
                <a:gd name="T14" fmla="*/ 2147483647 w 537"/>
                <a:gd name="T15" fmla="*/ 2147483647 h 376"/>
                <a:gd name="T16" fmla="*/ 2147483647 w 537"/>
                <a:gd name="T17" fmla="*/ 2147483647 h 376"/>
                <a:gd name="T18" fmla="*/ 2147483647 w 537"/>
                <a:gd name="T19" fmla="*/ 2147483647 h 376"/>
                <a:gd name="T20" fmla="*/ 2147483647 w 537"/>
                <a:gd name="T21" fmla="*/ 2147483647 h 376"/>
                <a:gd name="T22" fmla="*/ 2147483647 w 537"/>
                <a:gd name="T23" fmla="*/ 2147483647 h 376"/>
                <a:gd name="T24" fmla="*/ 2147483647 w 537"/>
                <a:gd name="T25" fmla="*/ 2147483647 h 376"/>
                <a:gd name="T26" fmla="*/ 2147483647 w 537"/>
                <a:gd name="T27" fmla="*/ 2147483647 h 376"/>
                <a:gd name="T28" fmla="*/ 2147483647 w 537"/>
                <a:gd name="T29" fmla="*/ 2147483647 h 376"/>
                <a:gd name="T30" fmla="*/ 2147483647 w 537"/>
                <a:gd name="T31" fmla="*/ 2147483647 h 376"/>
                <a:gd name="T32" fmla="*/ 2147483647 w 537"/>
                <a:gd name="T33" fmla="*/ 2147483647 h 376"/>
                <a:gd name="T34" fmla="*/ 2147483647 w 537"/>
                <a:gd name="T35" fmla="*/ 2147483647 h 376"/>
                <a:gd name="T36" fmla="*/ 2147483647 w 537"/>
                <a:gd name="T37" fmla="*/ 2147483647 h 376"/>
                <a:gd name="T38" fmla="*/ 2147483647 w 537"/>
                <a:gd name="T39" fmla="*/ 2147483647 h 376"/>
                <a:gd name="T40" fmla="*/ 2147483647 w 537"/>
                <a:gd name="T41" fmla="*/ 2147483647 h 376"/>
                <a:gd name="T42" fmla="*/ 2147483647 w 537"/>
                <a:gd name="T43" fmla="*/ 2147483647 h 376"/>
                <a:gd name="T44" fmla="*/ 2147483647 w 537"/>
                <a:gd name="T45" fmla="*/ 2147483647 h 376"/>
                <a:gd name="T46" fmla="*/ 0 w 537"/>
                <a:gd name="T47" fmla="*/ 2147483647 h 376"/>
                <a:gd name="T48" fmla="*/ 2147483647 w 537"/>
                <a:gd name="T49" fmla="*/ 2147483647 h 376"/>
                <a:gd name="T50" fmla="*/ 2147483647 w 537"/>
                <a:gd name="T51" fmla="*/ 2147483647 h 3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7"/>
                <a:gd name="T79" fmla="*/ 0 h 376"/>
                <a:gd name="T80" fmla="*/ 537 w 537"/>
                <a:gd name="T81" fmla="*/ 376 h 3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7" h="376">
                  <a:moveTo>
                    <a:pt x="36" y="73"/>
                  </a:moveTo>
                  <a:lnTo>
                    <a:pt x="40" y="92"/>
                  </a:lnTo>
                  <a:lnTo>
                    <a:pt x="330" y="34"/>
                  </a:lnTo>
                  <a:lnTo>
                    <a:pt x="420" y="0"/>
                  </a:lnTo>
                  <a:lnTo>
                    <a:pt x="443" y="23"/>
                  </a:lnTo>
                  <a:lnTo>
                    <a:pt x="459" y="23"/>
                  </a:lnTo>
                  <a:lnTo>
                    <a:pt x="462" y="53"/>
                  </a:lnTo>
                  <a:lnTo>
                    <a:pt x="485" y="67"/>
                  </a:lnTo>
                  <a:lnTo>
                    <a:pt x="491" y="94"/>
                  </a:lnTo>
                  <a:lnTo>
                    <a:pt x="480" y="126"/>
                  </a:lnTo>
                  <a:lnTo>
                    <a:pt x="495" y="155"/>
                  </a:lnTo>
                  <a:lnTo>
                    <a:pt x="499" y="174"/>
                  </a:lnTo>
                  <a:lnTo>
                    <a:pt x="530" y="193"/>
                  </a:lnTo>
                  <a:lnTo>
                    <a:pt x="537" y="224"/>
                  </a:lnTo>
                  <a:lnTo>
                    <a:pt x="505" y="276"/>
                  </a:lnTo>
                  <a:lnTo>
                    <a:pt x="491" y="287"/>
                  </a:lnTo>
                  <a:lnTo>
                    <a:pt x="482" y="272"/>
                  </a:lnTo>
                  <a:lnTo>
                    <a:pt x="468" y="280"/>
                  </a:lnTo>
                  <a:lnTo>
                    <a:pt x="466" y="293"/>
                  </a:lnTo>
                  <a:lnTo>
                    <a:pt x="265" y="334"/>
                  </a:lnTo>
                  <a:lnTo>
                    <a:pt x="142" y="360"/>
                  </a:lnTo>
                  <a:lnTo>
                    <a:pt x="29" y="376"/>
                  </a:lnTo>
                  <a:lnTo>
                    <a:pt x="11" y="213"/>
                  </a:lnTo>
                  <a:lnTo>
                    <a:pt x="0" y="94"/>
                  </a:lnTo>
                  <a:lnTo>
                    <a:pt x="19" y="80"/>
                  </a:lnTo>
                  <a:lnTo>
                    <a:pt x="36" y="73"/>
                  </a:lnTo>
                  <a:close/>
                </a:path>
              </a:pathLst>
            </a:custGeom>
            <a:solidFill>
              <a:srgbClr val="00CC00"/>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solidFill>
                  <a:srgbClr val="00CC00"/>
                </a:solidFill>
                <a:latin typeface="+mn-lt"/>
              </a:endParaRPr>
            </a:p>
          </p:txBody>
        </p:sp>
        <p:sp>
          <p:nvSpPr>
            <p:cNvPr id="3118" name="Freeform 173" descr="Wide upward diagonal"/>
            <p:cNvSpPr>
              <a:spLocks/>
            </p:cNvSpPr>
            <p:nvPr/>
          </p:nvSpPr>
          <p:spPr bwMode="blackWhite">
            <a:xfrm>
              <a:off x="7327900" y="2678113"/>
              <a:ext cx="735013" cy="531812"/>
            </a:xfrm>
            <a:custGeom>
              <a:avLst/>
              <a:gdLst>
                <a:gd name="T0" fmla="*/ 2147483647 w 434"/>
                <a:gd name="T1" fmla="*/ 0 h 313"/>
                <a:gd name="T2" fmla="*/ 2147483647 w 434"/>
                <a:gd name="T3" fmla="*/ 2147483647 h 313"/>
                <a:gd name="T4" fmla="*/ 0 w 434"/>
                <a:gd name="T5" fmla="*/ 2147483647 h 313"/>
                <a:gd name="T6" fmla="*/ 2147483647 w 434"/>
                <a:gd name="T7" fmla="*/ 2147483647 h 313"/>
                <a:gd name="T8" fmla="*/ 2147483647 w 434"/>
                <a:gd name="T9" fmla="*/ 2147483647 h 313"/>
                <a:gd name="T10" fmla="*/ 2147483647 w 434"/>
                <a:gd name="T11" fmla="*/ 2147483647 h 313"/>
                <a:gd name="T12" fmla="*/ 2147483647 w 434"/>
                <a:gd name="T13" fmla="*/ 2147483647 h 313"/>
                <a:gd name="T14" fmla="*/ 2147483647 w 434"/>
                <a:gd name="T15" fmla="*/ 2147483647 h 313"/>
                <a:gd name="T16" fmla="*/ 2147483647 w 434"/>
                <a:gd name="T17" fmla="*/ 2147483647 h 313"/>
                <a:gd name="T18" fmla="*/ 2147483647 w 434"/>
                <a:gd name="T19" fmla="*/ 2147483647 h 313"/>
                <a:gd name="T20" fmla="*/ 2147483647 w 434"/>
                <a:gd name="T21" fmla="*/ 2147483647 h 313"/>
                <a:gd name="T22" fmla="*/ 2147483647 w 434"/>
                <a:gd name="T23" fmla="*/ 2147483647 h 313"/>
                <a:gd name="T24" fmla="*/ 2147483647 w 434"/>
                <a:gd name="T25" fmla="*/ 2147483647 h 313"/>
                <a:gd name="T26" fmla="*/ 2147483647 w 434"/>
                <a:gd name="T27" fmla="*/ 2147483647 h 313"/>
                <a:gd name="T28" fmla="*/ 2147483647 w 434"/>
                <a:gd name="T29" fmla="*/ 2147483647 h 313"/>
                <a:gd name="T30" fmla="*/ 2147483647 w 434"/>
                <a:gd name="T31" fmla="*/ 2147483647 h 313"/>
                <a:gd name="T32" fmla="*/ 2147483647 w 434"/>
                <a:gd name="T33" fmla="*/ 2147483647 h 313"/>
                <a:gd name="T34" fmla="*/ 2147483647 w 434"/>
                <a:gd name="T35" fmla="*/ 2147483647 h 313"/>
                <a:gd name="T36" fmla="*/ 2147483647 w 434"/>
                <a:gd name="T37" fmla="*/ 2147483647 h 313"/>
                <a:gd name="T38" fmla="*/ 2147483647 w 434"/>
                <a:gd name="T39" fmla="*/ 2147483647 h 313"/>
                <a:gd name="T40" fmla="*/ 2147483647 w 434"/>
                <a:gd name="T41" fmla="*/ 2147483647 h 313"/>
                <a:gd name="T42" fmla="*/ 2147483647 w 434"/>
                <a:gd name="T43" fmla="*/ 2147483647 h 313"/>
                <a:gd name="T44" fmla="*/ 2147483647 w 434"/>
                <a:gd name="T45" fmla="*/ 2147483647 h 313"/>
                <a:gd name="T46" fmla="*/ 2147483647 w 434"/>
                <a:gd name="T47" fmla="*/ 2147483647 h 313"/>
                <a:gd name="T48" fmla="*/ 2147483647 w 434"/>
                <a:gd name="T49" fmla="*/ 2147483647 h 313"/>
                <a:gd name="T50" fmla="*/ 2147483647 w 434"/>
                <a:gd name="T51" fmla="*/ 2147483647 h 313"/>
                <a:gd name="T52" fmla="*/ 2147483647 w 434"/>
                <a:gd name="T53" fmla="*/ 2147483647 h 313"/>
                <a:gd name="T54" fmla="*/ 2147483647 w 434"/>
                <a:gd name="T55" fmla="*/ 2147483647 h 313"/>
                <a:gd name="T56" fmla="*/ 2147483647 w 434"/>
                <a:gd name="T57" fmla="*/ 2147483647 h 313"/>
                <a:gd name="T58" fmla="*/ 2147483647 w 434"/>
                <a:gd name="T59" fmla="*/ 2147483647 h 313"/>
                <a:gd name="T60" fmla="*/ 2147483647 w 434"/>
                <a:gd name="T61" fmla="*/ 2147483647 h 313"/>
                <a:gd name="T62" fmla="*/ 2147483647 w 434"/>
                <a:gd name="T63" fmla="*/ 2147483647 h 313"/>
                <a:gd name="T64" fmla="*/ 2147483647 w 434"/>
                <a:gd name="T65" fmla="*/ 2147483647 h 313"/>
                <a:gd name="T66" fmla="*/ 2147483647 w 434"/>
                <a:gd name="T67" fmla="*/ 2147483647 h 313"/>
                <a:gd name="T68" fmla="*/ 2147483647 w 434"/>
                <a:gd name="T69" fmla="*/ 2147483647 h 313"/>
                <a:gd name="T70" fmla="*/ 2147483647 w 434"/>
                <a:gd name="T71" fmla="*/ 2147483647 h 313"/>
                <a:gd name="T72" fmla="*/ 2147483647 w 434"/>
                <a:gd name="T73" fmla="*/ 2147483647 h 313"/>
                <a:gd name="T74" fmla="*/ 2147483647 w 434"/>
                <a:gd name="T75" fmla="*/ 2147483647 h 313"/>
                <a:gd name="T76" fmla="*/ 2147483647 w 434"/>
                <a:gd name="T77" fmla="*/ 2147483647 h 313"/>
                <a:gd name="T78" fmla="*/ 2147483647 w 434"/>
                <a:gd name="T79" fmla="*/ 2147483647 h 313"/>
                <a:gd name="T80" fmla="*/ 2147483647 w 434"/>
                <a:gd name="T81" fmla="*/ 2147483647 h 313"/>
                <a:gd name="T82" fmla="*/ 2147483647 w 434"/>
                <a:gd name="T83" fmla="*/ 2147483647 h 313"/>
                <a:gd name="T84" fmla="*/ 2147483647 w 434"/>
                <a:gd name="T85" fmla="*/ 2147483647 h 313"/>
                <a:gd name="T86" fmla="*/ 2147483647 w 434"/>
                <a:gd name="T87" fmla="*/ 2147483647 h 313"/>
                <a:gd name="T88" fmla="*/ 2147483647 w 434"/>
                <a:gd name="T89" fmla="*/ 2147483647 h 313"/>
                <a:gd name="T90" fmla="*/ 2147483647 w 434"/>
                <a:gd name="T91" fmla="*/ 2147483647 h 313"/>
                <a:gd name="T92" fmla="*/ 2147483647 w 434"/>
                <a:gd name="T93" fmla="*/ 2147483647 h 313"/>
                <a:gd name="T94" fmla="*/ 2147483647 w 434"/>
                <a:gd name="T95" fmla="*/ 2147483647 h 313"/>
                <a:gd name="T96" fmla="*/ 2147483647 w 434"/>
                <a:gd name="T97" fmla="*/ 2147483647 h 313"/>
                <a:gd name="T98" fmla="*/ 2147483647 w 434"/>
                <a:gd name="T99" fmla="*/ 2147483647 h 313"/>
                <a:gd name="T100" fmla="*/ 2147483647 w 434"/>
                <a:gd name="T101" fmla="*/ 2147483647 h 313"/>
                <a:gd name="T102" fmla="*/ 2147483647 w 434"/>
                <a:gd name="T103" fmla="*/ 2147483647 h 313"/>
                <a:gd name="T104" fmla="*/ 2147483647 w 434"/>
                <a:gd name="T105" fmla="*/ 2147483647 h 313"/>
                <a:gd name="T106" fmla="*/ 2147483647 w 434"/>
                <a:gd name="T107" fmla="*/ 2147483647 h 313"/>
                <a:gd name="T108" fmla="*/ 2147483647 w 434"/>
                <a:gd name="T109" fmla="*/ 2147483647 h 313"/>
                <a:gd name="T110" fmla="*/ 2147483647 w 434"/>
                <a:gd name="T111" fmla="*/ 2147483647 h 313"/>
                <a:gd name="T112" fmla="*/ 2147483647 w 434"/>
                <a:gd name="T113" fmla="*/ 2147483647 h 313"/>
                <a:gd name="T114" fmla="*/ 2147483647 w 434"/>
                <a:gd name="T115" fmla="*/ 2147483647 h 313"/>
                <a:gd name="T116" fmla="*/ 2147483647 w 434"/>
                <a:gd name="T117" fmla="*/ 2147483647 h 313"/>
                <a:gd name="T118" fmla="*/ 2147483647 w 434"/>
                <a:gd name="T119" fmla="*/ 0 h 3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4"/>
                <a:gd name="T181" fmla="*/ 0 h 313"/>
                <a:gd name="T182" fmla="*/ 434 w 434"/>
                <a:gd name="T183" fmla="*/ 313 h 3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4" h="313">
                  <a:moveTo>
                    <a:pt x="324" y="0"/>
                  </a:moveTo>
                  <a:lnTo>
                    <a:pt x="125" y="41"/>
                  </a:lnTo>
                  <a:lnTo>
                    <a:pt x="0" y="67"/>
                  </a:lnTo>
                  <a:lnTo>
                    <a:pt x="11" y="125"/>
                  </a:lnTo>
                  <a:lnTo>
                    <a:pt x="46" y="102"/>
                  </a:lnTo>
                  <a:lnTo>
                    <a:pt x="69" y="71"/>
                  </a:lnTo>
                  <a:lnTo>
                    <a:pt x="123" y="64"/>
                  </a:lnTo>
                  <a:lnTo>
                    <a:pt x="153" y="71"/>
                  </a:lnTo>
                  <a:lnTo>
                    <a:pt x="184" y="67"/>
                  </a:lnTo>
                  <a:lnTo>
                    <a:pt x="184" y="87"/>
                  </a:lnTo>
                  <a:lnTo>
                    <a:pt x="192" y="98"/>
                  </a:lnTo>
                  <a:lnTo>
                    <a:pt x="213" y="113"/>
                  </a:lnTo>
                  <a:lnTo>
                    <a:pt x="228" y="110"/>
                  </a:lnTo>
                  <a:lnTo>
                    <a:pt x="246" y="121"/>
                  </a:lnTo>
                  <a:lnTo>
                    <a:pt x="255" y="129"/>
                  </a:lnTo>
                  <a:lnTo>
                    <a:pt x="238" y="135"/>
                  </a:lnTo>
                  <a:lnTo>
                    <a:pt x="226" y="173"/>
                  </a:lnTo>
                  <a:lnTo>
                    <a:pt x="259" y="165"/>
                  </a:lnTo>
                  <a:lnTo>
                    <a:pt x="278" y="186"/>
                  </a:lnTo>
                  <a:lnTo>
                    <a:pt x="313" y="190"/>
                  </a:lnTo>
                  <a:lnTo>
                    <a:pt x="286" y="167"/>
                  </a:lnTo>
                  <a:lnTo>
                    <a:pt x="305" y="165"/>
                  </a:lnTo>
                  <a:lnTo>
                    <a:pt x="278" y="138"/>
                  </a:lnTo>
                  <a:lnTo>
                    <a:pt x="276" y="73"/>
                  </a:lnTo>
                  <a:lnTo>
                    <a:pt x="261" y="66"/>
                  </a:lnTo>
                  <a:lnTo>
                    <a:pt x="265" y="54"/>
                  </a:lnTo>
                  <a:lnTo>
                    <a:pt x="249" y="48"/>
                  </a:lnTo>
                  <a:lnTo>
                    <a:pt x="278" y="39"/>
                  </a:lnTo>
                  <a:lnTo>
                    <a:pt x="301" y="14"/>
                  </a:lnTo>
                  <a:lnTo>
                    <a:pt x="317" y="8"/>
                  </a:lnTo>
                  <a:lnTo>
                    <a:pt x="317" y="33"/>
                  </a:lnTo>
                  <a:lnTo>
                    <a:pt x="297" y="33"/>
                  </a:lnTo>
                  <a:lnTo>
                    <a:pt x="286" y="64"/>
                  </a:lnTo>
                  <a:lnTo>
                    <a:pt x="305" y="67"/>
                  </a:lnTo>
                  <a:lnTo>
                    <a:pt x="301" y="96"/>
                  </a:lnTo>
                  <a:lnTo>
                    <a:pt x="301" y="115"/>
                  </a:lnTo>
                  <a:lnTo>
                    <a:pt x="336" y="131"/>
                  </a:lnTo>
                  <a:lnTo>
                    <a:pt x="317" y="138"/>
                  </a:lnTo>
                  <a:lnTo>
                    <a:pt x="317" y="158"/>
                  </a:lnTo>
                  <a:lnTo>
                    <a:pt x="340" y="181"/>
                  </a:lnTo>
                  <a:lnTo>
                    <a:pt x="345" y="165"/>
                  </a:lnTo>
                  <a:lnTo>
                    <a:pt x="353" y="185"/>
                  </a:lnTo>
                  <a:lnTo>
                    <a:pt x="365" y="208"/>
                  </a:lnTo>
                  <a:lnTo>
                    <a:pt x="376" y="200"/>
                  </a:lnTo>
                  <a:lnTo>
                    <a:pt x="388" y="204"/>
                  </a:lnTo>
                  <a:lnTo>
                    <a:pt x="368" y="244"/>
                  </a:lnTo>
                  <a:lnTo>
                    <a:pt x="372" y="259"/>
                  </a:lnTo>
                  <a:lnTo>
                    <a:pt x="368" y="290"/>
                  </a:lnTo>
                  <a:lnTo>
                    <a:pt x="388" y="313"/>
                  </a:lnTo>
                  <a:lnTo>
                    <a:pt x="391" y="267"/>
                  </a:lnTo>
                  <a:lnTo>
                    <a:pt x="399" y="244"/>
                  </a:lnTo>
                  <a:lnTo>
                    <a:pt x="407" y="232"/>
                  </a:lnTo>
                  <a:lnTo>
                    <a:pt x="411" y="204"/>
                  </a:lnTo>
                  <a:lnTo>
                    <a:pt x="420" y="158"/>
                  </a:lnTo>
                  <a:lnTo>
                    <a:pt x="422" y="206"/>
                  </a:lnTo>
                  <a:lnTo>
                    <a:pt x="434" y="204"/>
                  </a:lnTo>
                  <a:lnTo>
                    <a:pt x="434" y="131"/>
                  </a:lnTo>
                  <a:lnTo>
                    <a:pt x="376" y="142"/>
                  </a:lnTo>
                  <a:lnTo>
                    <a:pt x="324" y="6"/>
                  </a:lnTo>
                  <a:lnTo>
                    <a:pt x="324" y="0"/>
                  </a:lnTo>
                  <a:close/>
                </a:path>
              </a:pathLst>
            </a:custGeom>
            <a:solidFill>
              <a:srgbClr val="0070C0"/>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mn-lt"/>
              </a:endParaRPr>
            </a:p>
          </p:txBody>
        </p:sp>
        <p:sp>
          <p:nvSpPr>
            <p:cNvPr id="3119" name="Freeform 174"/>
            <p:cNvSpPr>
              <a:spLocks/>
            </p:cNvSpPr>
            <p:nvPr/>
          </p:nvSpPr>
          <p:spPr bwMode="blackWhite">
            <a:xfrm>
              <a:off x="6680200" y="3309938"/>
              <a:ext cx="1446213" cy="649287"/>
            </a:xfrm>
            <a:custGeom>
              <a:avLst/>
              <a:gdLst>
                <a:gd name="T0" fmla="*/ 2147483647 w 829"/>
                <a:gd name="T1" fmla="*/ 2147483647 h 383"/>
                <a:gd name="T2" fmla="*/ 2147483647 w 829"/>
                <a:gd name="T3" fmla="*/ 2147483647 h 383"/>
                <a:gd name="T4" fmla="*/ 2147483647 w 829"/>
                <a:gd name="T5" fmla="*/ 2147483647 h 383"/>
                <a:gd name="T6" fmla="*/ 2147483647 w 829"/>
                <a:gd name="T7" fmla="*/ 2147483647 h 383"/>
                <a:gd name="T8" fmla="*/ 2147483647 w 829"/>
                <a:gd name="T9" fmla="*/ 2147483647 h 383"/>
                <a:gd name="T10" fmla="*/ 2147483647 w 829"/>
                <a:gd name="T11" fmla="*/ 2147483647 h 383"/>
                <a:gd name="T12" fmla="*/ 2147483647 w 829"/>
                <a:gd name="T13" fmla="*/ 2147483647 h 383"/>
                <a:gd name="T14" fmla="*/ 2147483647 w 829"/>
                <a:gd name="T15" fmla="*/ 2147483647 h 383"/>
                <a:gd name="T16" fmla="*/ 2147483647 w 829"/>
                <a:gd name="T17" fmla="*/ 2147483647 h 383"/>
                <a:gd name="T18" fmla="*/ 2147483647 w 829"/>
                <a:gd name="T19" fmla="*/ 2147483647 h 383"/>
                <a:gd name="T20" fmla="*/ 2147483647 w 829"/>
                <a:gd name="T21" fmla="*/ 2147483647 h 383"/>
                <a:gd name="T22" fmla="*/ 2147483647 w 829"/>
                <a:gd name="T23" fmla="*/ 2147483647 h 383"/>
                <a:gd name="T24" fmla="*/ 2147483647 w 829"/>
                <a:gd name="T25" fmla="*/ 2147483647 h 383"/>
                <a:gd name="T26" fmla="*/ 2147483647 w 829"/>
                <a:gd name="T27" fmla="*/ 2147483647 h 383"/>
                <a:gd name="T28" fmla="*/ 2147483647 w 829"/>
                <a:gd name="T29" fmla="*/ 2147483647 h 383"/>
                <a:gd name="T30" fmla="*/ 2147483647 w 829"/>
                <a:gd name="T31" fmla="*/ 2147483647 h 383"/>
                <a:gd name="T32" fmla="*/ 2147483647 w 829"/>
                <a:gd name="T33" fmla="*/ 2147483647 h 383"/>
                <a:gd name="T34" fmla="*/ 2147483647 w 829"/>
                <a:gd name="T35" fmla="*/ 2147483647 h 383"/>
                <a:gd name="T36" fmla="*/ 2147483647 w 829"/>
                <a:gd name="T37" fmla="*/ 2147483647 h 383"/>
                <a:gd name="T38" fmla="*/ 2147483647 w 829"/>
                <a:gd name="T39" fmla="*/ 2147483647 h 383"/>
                <a:gd name="T40" fmla="*/ 2147483647 w 829"/>
                <a:gd name="T41" fmla="*/ 2147483647 h 383"/>
                <a:gd name="T42" fmla="*/ 2147483647 w 829"/>
                <a:gd name="T43" fmla="*/ 2147483647 h 383"/>
                <a:gd name="T44" fmla="*/ 2147483647 w 829"/>
                <a:gd name="T45" fmla="*/ 2147483647 h 383"/>
                <a:gd name="T46" fmla="*/ 2147483647 w 829"/>
                <a:gd name="T47" fmla="*/ 0 h 383"/>
                <a:gd name="T48" fmla="*/ 2147483647 w 829"/>
                <a:gd name="T49" fmla="*/ 2147483647 h 383"/>
                <a:gd name="T50" fmla="*/ 2147483647 w 829"/>
                <a:gd name="T51" fmla="*/ 2147483647 h 383"/>
                <a:gd name="T52" fmla="*/ 2147483647 w 829"/>
                <a:gd name="T53" fmla="*/ 2147483647 h 383"/>
                <a:gd name="T54" fmla="*/ 2147483647 w 829"/>
                <a:gd name="T55" fmla="*/ 2147483647 h 383"/>
                <a:gd name="T56" fmla="*/ 2147483647 w 829"/>
                <a:gd name="T57" fmla="*/ 2147483647 h 383"/>
                <a:gd name="T58" fmla="*/ 2147483647 w 829"/>
                <a:gd name="T59" fmla="*/ 2147483647 h 383"/>
                <a:gd name="T60" fmla="*/ 2147483647 w 829"/>
                <a:gd name="T61" fmla="*/ 2147483647 h 383"/>
                <a:gd name="T62" fmla="*/ 2147483647 w 829"/>
                <a:gd name="T63" fmla="*/ 2147483647 h 3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9"/>
                <a:gd name="T97" fmla="*/ 0 h 383"/>
                <a:gd name="T98" fmla="*/ 829 w 829"/>
                <a:gd name="T99" fmla="*/ 383 h 3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9" h="383">
                  <a:moveTo>
                    <a:pt x="0" y="336"/>
                  </a:moveTo>
                  <a:lnTo>
                    <a:pt x="75" y="326"/>
                  </a:lnTo>
                  <a:lnTo>
                    <a:pt x="150" y="311"/>
                  </a:lnTo>
                  <a:lnTo>
                    <a:pt x="184" y="307"/>
                  </a:lnTo>
                  <a:lnTo>
                    <a:pt x="196" y="289"/>
                  </a:lnTo>
                  <a:lnTo>
                    <a:pt x="317" y="278"/>
                  </a:lnTo>
                  <a:lnTo>
                    <a:pt x="324" y="289"/>
                  </a:lnTo>
                  <a:lnTo>
                    <a:pt x="347" y="286"/>
                  </a:lnTo>
                  <a:lnTo>
                    <a:pt x="366" y="297"/>
                  </a:lnTo>
                  <a:lnTo>
                    <a:pt x="480" y="293"/>
                  </a:lnTo>
                  <a:lnTo>
                    <a:pt x="593" y="383"/>
                  </a:lnTo>
                  <a:lnTo>
                    <a:pt x="639" y="368"/>
                  </a:lnTo>
                  <a:lnTo>
                    <a:pt x="650" y="357"/>
                  </a:lnTo>
                  <a:lnTo>
                    <a:pt x="650" y="334"/>
                  </a:lnTo>
                  <a:lnTo>
                    <a:pt x="681" y="282"/>
                  </a:lnTo>
                  <a:lnTo>
                    <a:pt x="712" y="270"/>
                  </a:lnTo>
                  <a:lnTo>
                    <a:pt x="712" y="247"/>
                  </a:lnTo>
                  <a:lnTo>
                    <a:pt x="745" y="247"/>
                  </a:lnTo>
                  <a:lnTo>
                    <a:pt x="792" y="218"/>
                  </a:lnTo>
                  <a:lnTo>
                    <a:pt x="779" y="201"/>
                  </a:lnTo>
                  <a:lnTo>
                    <a:pt x="758" y="217"/>
                  </a:lnTo>
                  <a:lnTo>
                    <a:pt x="721" y="218"/>
                  </a:lnTo>
                  <a:lnTo>
                    <a:pt x="712" y="203"/>
                  </a:lnTo>
                  <a:lnTo>
                    <a:pt x="758" y="195"/>
                  </a:lnTo>
                  <a:lnTo>
                    <a:pt x="768" y="178"/>
                  </a:lnTo>
                  <a:lnTo>
                    <a:pt x="760" y="169"/>
                  </a:lnTo>
                  <a:lnTo>
                    <a:pt x="733" y="174"/>
                  </a:lnTo>
                  <a:lnTo>
                    <a:pt x="697" y="155"/>
                  </a:lnTo>
                  <a:lnTo>
                    <a:pt x="748" y="149"/>
                  </a:lnTo>
                  <a:lnTo>
                    <a:pt x="746" y="140"/>
                  </a:lnTo>
                  <a:lnTo>
                    <a:pt x="762" y="138"/>
                  </a:lnTo>
                  <a:lnTo>
                    <a:pt x="769" y="155"/>
                  </a:lnTo>
                  <a:lnTo>
                    <a:pt x="806" y="149"/>
                  </a:lnTo>
                  <a:lnTo>
                    <a:pt x="829" y="111"/>
                  </a:lnTo>
                  <a:lnTo>
                    <a:pt x="806" y="84"/>
                  </a:lnTo>
                  <a:lnTo>
                    <a:pt x="798" y="111"/>
                  </a:lnTo>
                  <a:lnTo>
                    <a:pt x="783" y="84"/>
                  </a:lnTo>
                  <a:lnTo>
                    <a:pt x="760" y="96"/>
                  </a:lnTo>
                  <a:lnTo>
                    <a:pt x="748" y="80"/>
                  </a:lnTo>
                  <a:lnTo>
                    <a:pt x="693" y="115"/>
                  </a:lnTo>
                  <a:lnTo>
                    <a:pt x="693" y="99"/>
                  </a:lnTo>
                  <a:lnTo>
                    <a:pt x="745" y="73"/>
                  </a:lnTo>
                  <a:lnTo>
                    <a:pt x="745" y="61"/>
                  </a:lnTo>
                  <a:lnTo>
                    <a:pt x="764" y="57"/>
                  </a:lnTo>
                  <a:lnTo>
                    <a:pt x="775" y="38"/>
                  </a:lnTo>
                  <a:lnTo>
                    <a:pt x="800" y="50"/>
                  </a:lnTo>
                  <a:lnTo>
                    <a:pt x="775" y="5"/>
                  </a:lnTo>
                  <a:lnTo>
                    <a:pt x="773" y="0"/>
                  </a:lnTo>
                  <a:lnTo>
                    <a:pt x="652" y="32"/>
                  </a:lnTo>
                  <a:lnTo>
                    <a:pt x="649" y="40"/>
                  </a:lnTo>
                  <a:lnTo>
                    <a:pt x="234" y="109"/>
                  </a:lnTo>
                  <a:lnTo>
                    <a:pt x="238" y="117"/>
                  </a:lnTo>
                  <a:lnTo>
                    <a:pt x="242" y="132"/>
                  </a:lnTo>
                  <a:lnTo>
                    <a:pt x="219" y="132"/>
                  </a:lnTo>
                  <a:lnTo>
                    <a:pt x="219" y="163"/>
                  </a:lnTo>
                  <a:lnTo>
                    <a:pt x="192" y="170"/>
                  </a:lnTo>
                  <a:lnTo>
                    <a:pt x="173" y="197"/>
                  </a:lnTo>
                  <a:lnTo>
                    <a:pt x="142" y="197"/>
                  </a:lnTo>
                  <a:lnTo>
                    <a:pt x="127" y="236"/>
                  </a:lnTo>
                  <a:lnTo>
                    <a:pt x="69" y="259"/>
                  </a:lnTo>
                  <a:lnTo>
                    <a:pt x="65" y="274"/>
                  </a:lnTo>
                  <a:lnTo>
                    <a:pt x="34" y="286"/>
                  </a:lnTo>
                  <a:lnTo>
                    <a:pt x="34" y="301"/>
                  </a:lnTo>
                  <a:lnTo>
                    <a:pt x="11" y="309"/>
                  </a:lnTo>
                  <a:lnTo>
                    <a:pt x="0" y="336"/>
                  </a:lnTo>
                  <a:close/>
                </a:path>
              </a:pathLst>
            </a:custGeom>
            <a:solidFill>
              <a:srgbClr val="FFFF00"/>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mn-lt"/>
              </a:endParaRPr>
            </a:p>
          </p:txBody>
        </p:sp>
        <p:grpSp>
          <p:nvGrpSpPr>
            <p:cNvPr id="7" name="Group 175"/>
            <p:cNvGrpSpPr>
              <a:grpSpLocks/>
            </p:cNvGrpSpPr>
            <p:nvPr/>
          </p:nvGrpSpPr>
          <p:grpSpPr bwMode="auto">
            <a:xfrm>
              <a:off x="6853463" y="3776659"/>
              <a:ext cx="876296" cy="700088"/>
              <a:chOff x="4222" y="2400"/>
              <a:chExt cx="486" cy="368"/>
            </a:xfrm>
            <a:solidFill>
              <a:srgbClr val="00CC00"/>
            </a:solidFill>
          </p:grpSpPr>
          <p:sp>
            <p:nvSpPr>
              <p:cNvPr id="60516" name="Freeform 176"/>
              <p:cNvSpPr>
                <a:spLocks/>
              </p:cNvSpPr>
              <p:nvPr/>
            </p:nvSpPr>
            <p:spPr bwMode="blackWhite">
              <a:xfrm>
                <a:off x="4222" y="2400"/>
                <a:ext cx="486" cy="368"/>
              </a:xfrm>
              <a:custGeom>
                <a:avLst/>
                <a:gdLst>
                  <a:gd name="T0" fmla="*/ 43 w 486"/>
                  <a:gd name="T1" fmla="*/ 33 h 368"/>
                  <a:gd name="T2" fmla="*/ 0 w 486"/>
                  <a:gd name="T3" fmla="*/ 63 h 368"/>
                  <a:gd name="T4" fmla="*/ 0 w 486"/>
                  <a:gd name="T5" fmla="*/ 94 h 368"/>
                  <a:gd name="T6" fmla="*/ 50 w 486"/>
                  <a:gd name="T7" fmla="*/ 113 h 368"/>
                  <a:gd name="T8" fmla="*/ 58 w 486"/>
                  <a:gd name="T9" fmla="*/ 157 h 368"/>
                  <a:gd name="T10" fmla="*/ 94 w 486"/>
                  <a:gd name="T11" fmla="*/ 157 h 368"/>
                  <a:gd name="T12" fmla="*/ 121 w 486"/>
                  <a:gd name="T13" fmla="*/ 192 h 368"/>
                  <a:gd name="T14" fmla="*/ 148 w 486"/>
                  <a:gd name="T15" fmla="*/ 196 h 368"/>
                  <a:gd name="T16" fmla="*/ 152 w 486"/>
                  <a:gd name="T17" fmla="*/ 211 h 368"/>
                  <a:gd name="T18" fmla="*/ 181 w 486"/>
                  <a:gd name="T19" fmla="*/ 224 h 368"/>
                  <a:gd name="T20" fmla="*/ 196 w 486"/>
                  <a:gd name="T21" fmla="*/ 259 h 368"/>
                  <a:gd name="T22" fmla="*/ 215 w 486"/>
                  <a:gd name="T23" fmla="*/ 263 h 368"/>
                  <a:gd name="T24" fmla="*/ 238 w 486"/>
                  <a:gd name="T25" fmla="*/ 290 h 368"/>
                  <a:gd name="T26" fmla="*/ 279 w 486"/>
                  <a:gd name="T27" fmla="*/ 368 h 368"/>
                  <a:gd name="T28" fmla="*/ 302 w 486"/>
                  <a:gd name="T29" fmla="*/ 349 h 368"/>
                  <a:gd name="T30" fmla="*/ 306 w 486"/>
                  <a:gd name="T31" fmla="*/ 286 h 368"/>
                  <a:gd name="T32" fmla="*/ 344 w 486"/>
                  <a:gd name="T33" fmla="*/ 286 h 368"/>
                  <a:gd name="T34" fmla="*/ 355 w 486"/>
                  <a:gd name="T35" fmla="*/ 282 h 368"/>
                  <a:gd name="T36" fmla="*/ 373 w 486"/>
                  <a:gd name="T37" fmla="*/ 286 h 368"/>
                  <a:gd name="T38" fmla="*/ 396 w 486"/>
                  <a:gd name="T39" fmla="*/ 263 h 368"/>
                  <a:gd name="T40" fmla="*/ 403 w 486"/>
                  <a:gd name="T41" fmla="*/ 240 h 368"/>
                  <a:gd name="T42" fmla="*/ 426 w 486"/>
                  <a:gd name="T43" fmla="*/ 228 h 368"/>
                  <a:gd name="T44" fmla="*/ 424 w 486"/>
                  <a:gd name="T45" fmla="*/ 205 h 368"/>
                  <a:gd name="T46" fmla="*/ 438 w 486"/>
                  <a:gd name="T47" fmla="*/ 215 h 368"/>
                  <a:gd name="T48" fmla="*/ 457 w 486"/>
                  <a:gd name="T49" fmla="*/ 142 h 368"/>
                  <a:gd name="T50" fmla="*/ 486 w 486"/>
                  <a:gd name="T51" fmla="*/ 105 h 368"/>
                  <a:gd name="T52" fmla="*/ 373 w 486"/>
                  <a:gd name="T53" fmla="*/ 15 h 368"/>
                  <a:gd name="T54" fmla="*/ 259 w 486"/>
                  <a:gd name="T55" fmla="*/ 19 h 368"/>
                  <a:gd name="T56" fmla="*/ 240 w 486"/>
                  <a:gd name="T57" fmla="*/ 8 h 368"/>
                  <a:gd name="T58" fmla="*/ 217 w 486"/>
                  <a:gd name="T59" fmla="*/ 11 h 368"/>
                  <a:gd name="T60" fmla="*/ 210 w 486"/>
                  <a:gd name="T61" fmla="*/ 0 h 368"/>
                  <a:gd name="T62" fmla="*/ 89 w 486"/>
                  <a:gd name="T63" fmla="*/ 11 h 368"/>
                  <a:gd name="T64" fmla="*/ 77 w 486"/>
                  <a:gd name="T65" fmla="*/ 29 h 368"/>
                  <a:gd name="T66" fmla="*/ 43 w 486"/>
                  <a:gd name="T67" fmla="*/ 33 h 3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6"/>
                  <a:gd name="T103" fmla="*/ 0 h 368"/>
                  <a:gd name="T104" fmla="*/ 486 w 486"/>
                  <a:gd name="T105" fmla="*/ 368 h 3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6" h="368">
                    <a:moveTo>
                      <a:pt x="43" y="33"/>
                    </a:moveTo>
                    <a:lnTo>
                      <a:pt x="0" y="63"/>
                    </a:lnTo>
                    <a:lnTo>
                      <a:pt x="0" y="94"/>
                    </a:lnTo>
                    <a:lnTo>
                      <a:pt x="50" y="113"/>
                    </a:lnTo>
                    <a:lnTo>
                      <a:pt x="58" y="157"/>
                    </a:lnTo>
                    <a:lnTo>
                      <a:pt x="94" y="157"/>
                    </a:lnTo>
                    <a:lnTo>
                      <a:pt x="121" y="192"/>
                    </a:lnTo>
                    <a:lnTo>
                      <a:pt x="148" y="196"/>
                    </a:lnTo>
                    <a:lnTo>
                      <a:pt x="152" y="211"/>
                    </a:lnTo>
                    <a:lnTo>
                      <a:pt x="181" y="224"/>
                    </a:lnTo>
                    <a:lnTo>
                      <a:pt x="196" y="259"/>
                    </a:lnTo>
                    <a:lnTo>
                      <a:pt x="215" y="263"/>
                    </a:lnTo>
                    <a:lnTo>
                      <a:pt x="238" y="290"/>
                    </a:lnTo>
                    <a:lnTo>
                      <a:pt x="279" y="368"/>
                    </a:lnTo>
                    <a:lnTo>
                      <a:pt x="302" y="349"/>
                    </a:lnTo>
                    <a:lnTo>
                      <a:pt x="306" y="286"/>
                    </a:lnTo>
                    <a:lnTo>
                      <a:pt x="344" y="286"/>
                    </a:lnTo>
                    <a:lnTo>
                      <a:pt x="355" y="282"/>
                    </a:lnTo>
                    <a:lnTo>
                      <a:pt x="373" y="286"/>
                    </a:lnTo>
                    <a:lnTo>
                      <a:pt x="396" y="263"/>
                    </a:lnTo>
                    <a:lnTo>
                      <a:pt x="403" y="240"/>
                    </a:lnTo>
                    <a:lnTo>
                      <a:pt x="426" y="228"/>
                    </a:lnTo>
                    <a:lnTo>
                      <a:pt x="424" y="205"/>
                    </a:lnTo>
                    <a:lnTo>
                      <a:pt x="438" y="215"/>
                    </a:lnTo>
                    <a:lnTo>
                      <a:pt x="457" y="142"/>
                    </a:lnTo>
                    <a:lnTo>
                      <a:pt x="486" y="105"/>
                    </a:lnTo>
                    <a:lnTo>
                      <a:pt x="373" y="15"/>
                    </a:lnTo>
                    <a:lnTo>
                      <a:pt x="259" y="19"/>
                    </a:lnTo>
                    <a:lnTo>
                      <a:pt x="240" y="8"/>
                    </a:lnTo>
                    <a:lnTo>
                      <a:pt x="217" y="11"/>
                    </a:lnTo>
                    <a:lnTo>
                      <a:pt x="210" y="0"/>
                    </a:lnTo>
                    <a:lnTo>
                      <a:pt x="89" y="11"/>
                    </a:lnTo>
                    <a:lnTo>
                      <a:pt x="77" y="29"/>
                    </a:lnTo>
                    <a:lnTo>
                      <a:pt x="43" y="33"/>
                    </a:lnTo>
                    <a:close/>
                  </a:path>
                </a:pathLst>
              </a:custGeom>
              <a:grp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Arial" charset="0"/>
                </a:endParaRPr>
              </a:p>
            </p:txBody>
          </p:sp>
          <p:sp>
            <p:nvSpPr>
              <p:cNvPr id="60517" name="Freeform 177"/>
              <p:cNvSpPr>
                <a:spLocks/>
              </p:cNvSpPr>
              <p:nvPr/>
            </p:nvSpPr>
            <p:spPr bwMode="blackWhite">
              <a:xfrm>
                <a:off x="4531" y="2697"/>
                <a:ext cx="52" cy="25"/>
              </a:xfrm>
              <a:custGeom>
                <a:avLst/>
                <a:gdLst>
                  <a:gd name="T0" fmla="*/ 0 w 52"/>
                  <a:gd name="T1" fmla="*/ 6 h 25"/>
                  <a:gd name="T2" fmla="*/ 33 w 52"/>
                  <a:gd name="T3" fmla="*/ 0 h 25"/>
                  <a:gd name="T4" fmla="*/ 52 w 52"/>
                  <a:gd name="T5" fmla="*/ 20 h 25"/>
                  <a:gd name="T6" fmla="*/ 44 w 52"/>
                  <a:gd name="T7" fmla="*/ 25 h 25"/>
                  <a:gd name="T8" fmla="*/ 18 w 52"/>
                  <a:gd name="T9" fmla="*/ 22 h 25"/>
                  <a:gd name="T10" fmla="*/ 0 w 52"/>
                  <a:gd name="T11" fmla="*/ 22 h 25"/>
                  <a:gd name="T12" fmla="*/ 0 w 52"/>
                  <a:gd name="T13" fmla="*/ 6 h 25"/>
                  <a:gd name="T14" fmla="*/ 0 60000 65536"/>
                  <a:gd name="T15" fmla="*/ 0 60000 65536"/>
                  <a:gd name="T16" fmla="*/ 0 60000 65536"/>
                  <a:gd name="T17" fmla="*/ 0 60000 65536"/>
                  <a:gd name="T18" fmla="*/ 0 60000 65536"/>
                  <a:gd name="T19" fmla="*/ 0 60000 65536"/>
                  <a:gd name="T20" fmla="*/ 0 60000 65536"/>
                  <a:gd name="T21" fmla="*/ 0 w 52"/>
                  <a:gd name="T22" fmla="*/ 0 h 25"/>
                  <a:gd name="T23" fmla="*/ 52 w 52"/>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25">
                    <a:moveTo>
                      <a:pt x="0" y="6"/>
                    </a:moveTo>
                    <a:lnTo>
                      <a:pt x="33" y="0"/>
                    </a:lnTo>
                    <a:lnTo>
                      <a:pt x="52" y="20"/>
                    </a:lnTo>
                    <a:lnTo>
                      <a:pt x="44" y="25"/>
                    </a:lnTo>
                    <a:lnTo>
                      <a:pt x="18" y="22"/>
                    </a:lnTo>
                    <a:lnTo>
                      <a:pt x="0" y="22"/>
                    </a:lnTo>
                    <a:lnTo>
                      <a:pt x="0" y="6"/>
                    </a:lnTo>
                    <a:close/>
                  </a:path>
                </a:pathLst>
              </a:custGeom>
              <a:grp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Arial" charset="0"/>
                </a:endParaRPr>
              </a:p>
            </p:txBody>
          </p:sp>
        </p:grpSp>
        <p:sp>
          <p:nvSpPr>
            <p:cNvPr id="2093" name="Freeform 178"/>
            <p:cNvSpPr>
              <a:spLocks/>
            </p:cNvSpPr>
            <p:nvPr/>
          </p:nvSpPr>
          <p:spPr bwMode="blackWhite">
            <a:xfrm>
              <a:off x="6497638" y="3829050"/>
              <a:ext cx="874712" cy="1049338"/>
            </a:xfrm>
            <a:custGeom>
              <a:avLst/>
              <a:gdLst>
                <a:gd name="T0" fmla="*/ 2147483647 w 524"/>
                <a:gd name="T1" fmla="*/ 0 h 543"/>
                <a:gd name="T2" fmla="*/ 2147483647 w 524"/>
                <a:gd name="T3" fmla="*/ 2147483647 h 543"/>
                <a:gd name="T4" fmla="*/ 2147483647 w 524"/>
                <a:gd name="T5" fmla="*/ 2147483647 h 543"/>
                <a:gd name="T6" fmla="*/ 2147483647 w 524"/>
                <a:gd name="T7" fmla="*/ 2147483647 h 543"/>
                <a:gd name="T8" fmla="*/ 2147483647 w 524"/>
                <a:gd name="T9" fmla="*/ 2147483647 h 543"/>
                <a:gd name="T10" fmla="*/ 2147483647 w 524"/>
                <a:gd name="T11" fmla="*/ 2147483647 h 543"/>
                <a:gd name="T12" fmla="*/ 2147483647 w 524"/>
                <a:gd name="T13" fmla="*/ 2147483647 h 543"/>
                <a:gd name="T14" fmla="*/ 2147483647 w 524"/>
                <a:gd name="T15" fmla="*/ 2147483647 h 543"/>
                <a:gd name="T16" fmla="*/ 2147483647 w 524"/>
                <a:gd name="T17" fmla="*/ 2147483647 h 543"/>
                <a:gd name="T18" fmla="*/ 2147483647 w 524"/>
                <a:gd name="T19" fmla="*/ 2147483647 h 543"/>
                <a:gd name="T20" fmla="*/ 2147483647 w 524"/>
                <a:gd name="T21" fmla="*/ 2147483647 h 543"/>
                <a:gd name="T22" fmla="*/ 2147483647 w 524"/>
                <a:gd name="T23" fmla="*/ 2147483647 h 543"/>
                <a:gd name="T24" fmla="*/ 2147483647 w 524"/>
                <a:gd name="T25" fmla="*/ 2147483647 h 543"/>
                <a:gd name="T26" fmla="*/ 2147483647 w 524"/>
                <a:gd name="T27" fmla="*/ 2147483647 h 543"/>
                <a:gd name="T28" fmla="*/ 2147483647 w 524"/>
                <a:gd name="T29" fmla="*/ 2147483647 h 543"/>
                <a:gd name="T30" fmla="*/ 2147483647 w 524"/>
                <a:gd name="T31" fmla="*/ 2147483647 h 543"/>
                <a:gd name="T32" fmla="*/ 2147483647 w 524"/>
                <a:gd name="T33" fmla="*/ 2147483647 h 543"/>
                <a:gd name="T34" fmla="*/ 2147483647 w 524"/>
                <a:gd name="T35" fmla="*/ 2147483647 h 543"/>
                <a:gd name="T36" fmla="*/ 2147483647 w 524"/>
                <a:gd name="T37" fmla="*/ 2147483647 h 543"/>
                <a:gd name="T38" fmla="*/ 2147483647 w 524"/>
                <a:gd name="T39" fmla="*/ 2147483647 h 543"/>
                <a:gd name="T40" fmla="*/ 2147483647 w 524"/>
                <a:gd name="T41" fmla="*/ 2147483647 h 543"/>
                <a:gd name="T42" fmla="*/ 2147483647 w 524"/>
                <a:gd name="T43" fmla="*/ 2147483647 h 543"/>
                <a:gd name="T44" fmla="*/ 2147483647 w 524"/>
                <a:gd name="T45" fmla="*/ 2147483647 h 543"/>
                <a:gd name="T46" fmla="*/ 2147483647 w 524"/>
                <a:gd name="T47" fmla="*/ 2147483647 h 543"/>
                <a:gd name="T48" fmla="*/ 2147483647 w 524"/>
                <a:gd name="T49" fmla="*/ 2147483647 h 543"/>
                <a:gd name="T50" fmla="*/ 2147483647 w 524"/>
                <a:gd name="T51" fmla="*/ 2147483647 h 543"/>
                <a:gd name="T52" fmla="*/ 2147483647 w 524"/>
                <a:gd name="T53" fmla="*/ 2147483647 h 543"/>
                <a:gd name="T54" fmla="*/ 2147483647 w 524"/>
                <a:gd name="T55" fmla="*/ 2147483647 h 543"/>
                <a:gd name="T56" fmla="*/ 2147483647 w 524"/>
                <a:gd name="T57" fmla="*/ 2147483647 h 543"/>
                <a:gd name="T58" fmla="*/ 2147483647 w 524"/>
                <a:gd name="T59" fmla="*/ 2147483647 h 543"/>
                <a:gd name="T60" fmla="*/ 2147483647 w 524"/>
                <a:gd name="T61" fmla="*/ 2147483647 h 543"/>
                <a:gd name="T62" fmla="*/ 2147483647 w 524"/>
                <a:gd name="T63" fmla="*/ 2147483647 h 543"/>
                <a:gd name="T64" fmla="*/ 2147483647 w 524"/>
                <a:gd name="T65" fmla="*/ 2147483647 h 543"/>
                <a:gd name="T66" fmla="*/ 2147483647 w 524"/>
                <a:gd name="T67" fmla="*/ 2147483647 h 543"/>
                <a:gd name="T68" fmla="*/ 2147483647 w 524"/>
                <a:gd name="T69" fmla="*/ 2147483647 h 543"/>
                <a:gd name="T70" fmla="*/ 2147483647 w 524"/>
                <a:gd name="T71" fmla="*/ 2147483647 h 543"/>
                <a:gd name="T72" fmla="*/ 2147483647 w 524"/>
                <a:gd name="T73" fmla="*/ 2147483647 h 543"/>
                <a:gd name="T74" fmla="*/ 2147483647 w 524"/>
                <a:gd name="T75" fmla="*/ 2147483647 h 543"/>
                <a:gd name="T76" fmla="*/ 2147483647 w 524"/>
                <a:gd name="T77" fmla="*/ 2147483647 h 543"/>
                <a:gd name="T78" fmla="*/ 0 w 524"/>
                <a:gd name="T79" fmla="*/ 2147483647 h 543"/>
                <a:gd name="T80" fmla="*/ 2147483647 w 524"/>
                <a:gd name="T81" fmla="*/ 2147483647 h 543"/>
                <a:gd name="T82" fmla="*/ 2147483647 w 524"/>
                <a:gd name="T83" fmla="*/ 2147483647 h 543"/>
                <a:gd name="T84" fmla="*/ 2147483647 w 524"/>
                <a:gd name="T85" fmla="*/ 0 h 5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4"/>
                <a:gd name="T130" fmla="*/ 0 h 543"/>
                <a:gd name="T131" fmla="*/ 524 w 524"/>
                <a:gd name="T132" fmla="*/ 543 h 54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4" h="543">
                  <a:moveTo>
                    <a:pt x="258" y="0"/>
                  </a:moveTo>
                  <a:lnTo>
                    <a:pt x="215" y="30"/>
                  </a:lnTo>
                  <a:lnTo>
                    <a:pt x="215" y="61"/>
                  </a:lnTo>
                  <a:lnTo>
                    <a:pt x="265" y="80"/>
                  </a:lnTo>
                  <a:lnTo>
                    <a:pt x="273" y="124"/>
                  </a:lnTo>
                  <a:lnTo>
                    <a:pt x="309" y="124"/>
                  </a:lnTo>
                  <a:lnTo>
                    <a:pt x="336" y="159"/>
                  </a:lnTo>
                  <a:lnTo>
                    <a:pt x="363" y="163"/>
                  </a:lnTo>
                  <a:lnTo>
                    <a:pt x="367" y="178"/>
                  </a:lnTo>
                  <a:lnTo>
                    <a:pt x="396" y="191"/>
                  </a:lnTo>
                  <a:lnTo>
                    <a:pt x="411" y="226"/>
                  </a:lnTo>
                  <a:lnTo>
                    <a:pt x="430" y="230"/>
                  </a:lnTo>
                  <a:lnTo>
                    <a:pt x="453" y="257"/>
                  </a:lnTo>
                  <a:lnTo>
                    <a:pt x="496" y="335"/>
                  </a:lnTo>
                  <a:lnTo>
                    <a:pt x="524" y="351"/>
                  </a:lnTo>
                  <a:lnTo>
                    <a:pt x="509" y="362"/>
                  </a:lnTo>
                  <a:lnTo>
                    <a:pt x="486" y="358"/>
                  </a:lnTo>
                  <a:lnTo>
                    <a:pt x="486" y="391"/>
                  </a:lnTo>
                  <a:lnTo>
                    <a:pt x="461" y="395"/>
                  </a:lnTo>
                  <a:lnTo>
                    <a:pt x="476" y="433"/>
                  </a:lnTo>
                  <a:lnTo>
                    <a:pt x="453" y="445"/>
                  </a:lnTo>
                  <a:lnTo>
                    <a:pt x="482" y="464"/>
                  </a:lnTo>
                  <a:lnTo>
                    <a:pt x="465" y="474"/>
                  </a:lnTo>
                  <a:lnTo>
                    <a:pt x="473" y="512"/>
                  </a:lnTo>
                  <a:lnTo>
                    <a:pt x="423" y="497"/>
                  </a:lnTo>
                  <a:lnTo>
                    <a:pt x="407" y="508"/>
                  </a:lnTo>
                  <a:lnTo>
                    <a:pt x="411" y="543"/>
                  </a:lnTo>
                  <a:lnTo>
                    <a:pt x="392" y="543"/>
                  </a:lnTo>
                  <a:lnTo>
                    <a:pt x="380" y="527"/>
                  </a:lnTo>
                  <a:lnTo>
                    <a:pt x="129" y="539"/>
                  </a:lnTo>
                  <a:lnTo>
                    <a:pt x="114" y="524"/>
                  </a:lnTo>
                  <a:lnTo>
                    <a:pt x="91" y="522"/>
                  </a:lnTo>
                  <a:lnTo>
                    <a:pt x="70" y="456"/>
                  </a:lnTo>
                  <a:lnTo>
                    <a:pt x="85" y="395"/>
                  </a:lnTo>
                  <a:lnTo>
                    <a:pt x="73" y="364"/>
                  </a:lnTo>
                  <a:lnTo>
                    <a:pt x="93" y="318"/>
                  </a:lnTo>
                  <a:lnTo>
                    <a:pt x="58" y="291"/>
                  </a:lnTo>
                  <a:lnTo>
                    <a:pt x="62" y="249"/>
                  </a:lnTo>
                  <a:lnTo>
                    <a:pt x="43" y="238"/>
                  </a:lnTo>
                  <a:lnTo>
                    <a:pt x="0" y="40"/>
                  </a:lnTo>
                  <a:lnTo>
                    <a:pt x="108" y="25"/>
                  </a:lnTo>
                  <a:lnTo>
                    <a:pt x="183" y="15"/>
                  </a:lnTo>
                  <a:lnTo>
                    <a:pt x="258" y="0"/>
                  </a:lnTo>
                  <a:close/>
                </a:path>
              </a:pathLst>
            </a:custGeom>
            <a:solidFill>
              <a:srgbClr val="0070C0"/>
            </a:solidFill>
            <a:ln w="9525">
              <a:solidFill>
                <a:schemeClr val="tx1"/>
              </a:solidFill>
              <a:miter lim="800000"/>
              <a:headEnd/>
              <a:tailEnd/>
            </a:ln>
          </p:spPr>
          <p:txBody>
            <a:bodyPr wrap="none" anchor="ctr"/>
            <a:lstStyle/>
            <a:p>
              <a:pPr eaLnBrk="0" hangingPunct="0"/>
              <a:endParaRPr lang="en-US" b="1" dirty="0">
                <a:latin typeface="Calibri" pitchFamily="34" charset="0"/>
              </a:endParaRPr>
            </a:p>
          </p:txBody>
        </p:sp>
        <p:sp>
          <p:nvSpPr>
            <p:cNvPr id="3122" name="Freeform 179"/>
            <p:cNvSpPr>
              <a:spLocks/>
            </p:cNvSpPr>
            <p:nvPr/>
          </p:nvSpPr>
          <p:spPr bwMode="blackWhite">
            <a:xfrm>
              <a:off x="6210300" y="4794250"/>
              <a:ext cx="1463675" cy="1154113"/>
            </a:xfrm>
            <a:custGeom>
              <a:avLst/>
              <a:gdLst>
                <a:gd name="T0" fmla="*/ 0 w 863"/>
                <a:gd name="T1" fmla="*/ 2147483647 h 681"/>
                <a:gd name="T2" fmla="*/ 2147483647 w 863"/>
                <a:gd name="T3" fmla="*/ 2147483647 h 681"/>
                <a:gd name="T4" fmla="*/ 2147483647 w 863"/>
                <a:gd name="T5" fmla="*/ 2147483647 h 681"/>
                <a:gd name="T6" fmla="*/ 2147483647 w 863"/>
                <a:gd name="T7" fmla="*/ 2147483647 h 681"/>
                <a:gd name="T8" fmla="*/ 2147483647 w 863"/>
                <a:gd name="T9" fmla="*/ 2147483647 h 681"/>
                <a:gd name="T10" fmla="*/ 2147483647 w 863"/>
                <a:gd name="T11" fmla="*/ 2147483647 h 681"/>
                <a:gd name="T12" fmla="*/ 2147483647 w 863"/>
                <a:gd name="T13" fmla="*/ 2147483647 h 681"/>
                <a:gd name="T14" fmla="*/ 2147483647 w 863"/>
                <a:gd name="T15" fmla="*/ 2147483647 h 681"/>
                <a:gd name="T16" fmla="*/ 2147483647 w 863"/>
                <a:gd name="T17" fmla="*/ 2147483647 h 681"/>
                <a:gd name="T18" fmla="*/ 2147483647 w 863"/>
                <a:gd name="T19" fmla="*/ 2147483647 h 681"/>
                <a:gd name="T20" fmla="*/ 2147483647 w 863"/>
                <a:gd name="T21" fmla="*/ 2147483647 h 681"/>
                <a:gd name="T22" fmla="*/ 2147483647 w 863"/>
                <a:gd name="T23" fmla="*/ 2147483647 h 681"/>
                <a:gd name="T24" fmla="*/ 2147483647 w 863"/>
                <a:gd name="T25" fmla="*/ 2147483647 h 681"/>
                <a:gd name="T26" fmla="*/ 2147483647 w 863"/>
                <a:gd name="T27" fmla="*/ 2147483647 h 681"/>
                <a:gd name="T28" fmla="*/ 2147483647 w 863"/>
                <a:gd name="T29" fmla="*/ 2147483647 h 681"/>
                <a:gd name="T30" fmla="*/ 2147483647 w 863"/>
                <a:gd name="T31" fmla="*/ 2147483647 h 681"/>
                <a:gd name="T32" fmla="*/ 2147483647 w 863"/>
                <a:gd name="T33" fmla="*/ 2147483647 h 681"/>
                <a:gd name="T34" fmla="*/ 2147483647 w 863"/>
                <a:gd name="T35" fmla="*/ 2147483647 h 681"/>
                <a:gd name="T36" fmla="*/ 2147483647 w 863"/>
                <a:gd name="T37" fmla="*/ 2147483647 h 681"/>
                <a:gd name="T38" fmla="*/ 2147483647 w 863"/>
                <a:gd name="T39" fmla="*/ 2147483647 h 681"/>
                <a:gd name="T40" fmla="*/ 2147483647 w 863"/>
                <a:gd name="T41" fmla="*/ 2147483647 h 681"/>
                <a:gd name="T42" fmla="*/ 2147483647 w 863"/>
                <a:gd name="T43" fmla="*/ 2147483647 h 681"/>
                <a:gd name="T44" fmla="*/ 2147483647 w 863"/>
                <a:gd name="T45" fmla="*/ 2147483647 h 681"/>
                <a:gd name="T46" fmla="*/ 2147483647 w 863"/>
                <a:gd name="T47" fmla="*/ 2147483647 h 681"/>
                <a:gd name="T48" fmla="*/ 2147483647 w 863"/>
                <a:gd name="T49" fmla="*/ 2147483647 h 681"/>
                <a:gd name="T50" fmla="*/ 2147483647 w 863"/>
                <a:gd name="T51" fmla="*/ 2147483647 h 681"/>
                <a:gd name="T52" fmla="*/ 2147483647 w 863"/>
                <a:gd name="T53" fmla="*/ 2147483647 h 681"/>
                <a:gd name="T54" fmla="*/ 2147483647 w 863"/>
                <a:gd name="T55" fmla="*/ 2147483647 h 681"/>
                <a:gd name="T56" fmla="*/ 2147483647 w 863"/>
                <a:gd name="T57" fmla="*/ 2147483647 h 681"/>
                <a:gd name="T58" fmla="*/ 2147483647 w 863"/>
                <a:gd name="T59" fmla="*/ 2147483647 h 681"/>
                <a:gd name="T60" fmla="*/ 2147483647 w 863"/>
                <a:gd name="T61" fmla="*/ 2147483647 h 681"/>
                <a:gd name="T62" fmla="*/ 2147483647 w 863"/>
                <a:gd name="T63" fmla="*/ 2147483647 h 681"/>
                <a:gd name="T64" fmla="*/ 2147483647 w 863"/>
                <a:gd name="T65" fmla="*/ 2147483647 h 681"/>
                <a:gd name="T66" fmla="*/ 2147483647 w 863"/>
                <a:gd name="T67" fmla="*/ 2147483647 h 681"/>
                <a:gd name="T68" fmla="*/ 2147483647 w 863"/>
                <a:gd name="T69" fmla="*/ 2147483647 h 681"/>
                <a:gd name="T70" fmla="*/ 2147483647 w 863"/>
                <a:gd name="T71" fmla="*/ 2147483647 h 681"/>
                <a:gd name="T72" fmla="*/ 2147483647 w 863"/>
                <a:gd name="T73" fmla="*/ 2147483647 h 681"/>
                <a:gd name="T74" fmla="*/ 2147483647 w 863"/>
                <a:gd name="T75" fmla="*/ 2147483647 h 681"/>
                <a:gd name="T76" fmla="*/ 2147483647 w 863"/>
                <a:gd name="T77" fmla="*/ 2147483647 h 6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63"/>
                <a:gd name="T118" fmla="*/ 0 h 681"/>
                <a:gd name="T119" fmla="*/ 863 w 863"/>
                <a:gd name="T120" fmla="*/ 681 h 68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63" h="681">
                  <a:moveTo>
                    <a:pt x="261" y="25"/>
                  </a:moveTo>
                  <a:lnTo>
                    <a:pt x="0" y="38"/>
                  </a:lnTo>
                  <a:lnTo>
                    <a:pt x="17" y="67"/>
                  </a:lnTo>
                  <a:lnTo>
                    <a:pt x="32" y="75"/>
                  </a:lnTo>
                  <a:lnTo>
                    <a:pt x="30" y="105"/>
                  </a:lnTo>
                  <a:lnTo>
                    <a:pt x="11" y="123"/>
                  </a:lnTo>
                  <a:lnTo>
                    <a:pt x="15" y="132"/>
                  </a:lnTo>
                  <a:lnTo>
                    <a:pt x="53" y="123"/>
                  </a:lnTo>
                  <a:lnTo>
                    <a:pt x="73" y="90"/>
                  </a:lnTo>
                  <a:lnTo>
                    <a:pt x="88" y="111"/>
                  </a:lnTo>
                  <a:lnTo>
                    <a:pt x="126" y="90"/>
                  </a:lnTo>
                  <a:lnTo>
                    <a:pt x="159" y="94"/>
                  </a:lnTo>
                  <a:lnTo>
                    <a:pt x="142" y="109"/>
                  </a:lnTo>
                  <a:lnTo>
                    <a:pt x="174" y="115"/>
                  </a:lnTo>
                  <a:lnTo>
                    <a:pt x="201" y="128"/>
                  </a:lnTo>
                  <a:lnTo>
                    <a:pt x="197" y="109"/>
                  </a:lnTo>
                  <a:lnTo>
                    <a:pt x="228" y="105"/>
                  </a:lnTo>
                  <a:lnTo>
                    <a:pt x="224" y="128"/>
                  </a:lnTo>
                  <a:lnTo>
                    <a:pt x="241" y="146"/>
                  </a:lnTo>
                  <a:lnTo>
                    <a:pt x="253" y="174"/>
                  </a:lnTo>
                  <a:lnTo>
                    <a:pt x="280" y="172"/>
                  </a:lnTo>
                  <a:lnTo>
                    <a:pt x="287" y="161"/>
                  </a:lnTo>
                  <a:lnTo>
                    <a:pt x="312" y="163"/>
                  </a:lnTo>
                  <a:lnTo>
                    <a:pt x="330" y="147"/>
                  </a:lnTo>
                  <a:lnTo>
                    <a:pt x="353" y="146"/>
                  </a:lnTo>
                  <a:lnTo>
                    <a:pt x="353" y="124"/>
                  </a:lnTo>
                  <a:lnTo>
                    <a:pt x="387" y="115"/>
                  </a:lnTo>
                  <a:lnTo>
                    <a:pt x="435" y="136"/>
                  </a:lnTo>
                  <a:lnTo>
                    <a:pt x="464" y="182"/>
                  </a:lnTo>
                  <a:lnTo>
                    <a:pt x="501" y="195"/>
                  </a:lnTo>
                  <a:lnTo>
                    <a:pt x="504" y="215"/>
                  </a:lnTo>
                  <a:lnTo>
                    <a:pt x="529" y="215"/>
                  </a:lnTo>
                  <a:lnTo>
                    <a:pt x="545" y="234"/>
                  </a:lnTo>
                  <a:lnTo>
                    <a:pt x="541" y="351"/>
                  </a:lnTo>
                  <a:lnTo>
                    <a:pt x="562" y="391"/>
                  </a:lnTo>
                  <a:lnTo>
                    <a:pt x="564" y="353"/>
                  </a:lnTo>
                  <a:lnTo>
                    <a:pt x="583" y="395"/>
                  </a:lnTo>
                  <a:lnTo>
                    <a:pt x="573" y="399"/>
                  </a:lnTo>
                  <a:lnTo>
                    <a:pt x="583" y="443"/>
                  </a:lnTo>
                  <a:lnTo>
                    <a:pt x="627" y="497"/>
                  </a:lnTo>
                  <a:lnTo>
                    <a:pt x="623" y="468"/>
                  </a:lnTo>
                  <a:lnTo>
                    <a:pt x="643" y="474"/>
                  </a:lnTo>
                  <a:lnTo>
                    <a:pt x="648" y="520"/>
                  </a:lnTo>
                  <a:lnTo>
                    <a:pt x="666" y="520"/>
                  </a:lnTo>
                  <a:lnTo>
                    <a:pt x="691" y="585"/>
                  </a:lnTo>
                  <a:lnTo>
                    <a:pt x="717" y="602"/>
                  </a:lnTo>
                  <a:lnTo>
                    <a:pt x="762" y="652"/>
                  </a:lnTo>
                  <a:lnTo>
                    <a:pt x="773" y="681"/>
                  </a:lnTo>
                  <a:lnTo>
                    <a:pt x="788" y="677"/>
                  </a:lnTo>
                  <a:lnTo>
                    <a:pt x="815" y="670"/>
                  </a:lnTo>
                  <a:lnTo>
                    <a:pt x="827" y="662"/>
                  </a:lnTo>
                  <a:lnTo>
                    <a:pt x="852" y="633"/>
                  </a:lnTo>
                  <a:lnTo>
                    <a:pt x="852" y="576"/>
                  </a:lnTo>
                  <a:lnTo>
                    <a:pt x="863" y="562"/>
                  </a:lnTo>
                  <a:lnTo>
                    <a:pt x="856" y="441"/>
                  </a:lnTo>
                  <a:lnTo>
                    <a:pt x="834" y="418"/>
                  </a:lnTo>
                  <a:lnTo>
                    <a:pt x="825" y="389"/>
                  </a:lnTo>
                  <a:lnTo>
                    <a:pt x="800" y="328"/>
                  </a:lnTo>
                  <a:lnTo>
                    <a:pt x="765" y="290"/>
                  </a:lnTo>
                  <a:lnTo>
                    <a:pt x="758" y="265"/>
                  </a:lnTo>
                  <a:lnTo>
                    <a:pt x="786" y="301"/>
                  </a:lnTo>
                  <a:lnTo>
                    <a:pt x="777" y="263"/>
                  </a:lnTo>
                  <a:lnTo>
                    <a:pt x="725" y="199"/>
                  </a:lnTo>
                  <a:lnTo>
                    <a:pt x="652" y="52"/>
                  </a:lnTo>
                  <a:lnTo>
                    <a:pt x="635" y="50"/>
                  </a:lnTo>
                  <a:lnTo>
                    <a:pt x="625" y="88"/>
                  </a:lnTo>
                  <a:lnTo>
                    <a:pt x="616" y="52"/>
                  </a:lnTo>
                  <a:lnTo>
                    <a:pt x="619" y="34"/>
                  </a:lnTo>
                  <a:lnTo>
                    <a:pt x="648" y="23"/>
                  </a:lnTo>
                  <a:lnTo>
                    <a:pt x="643" y="15"/>
                  </a:lnTo>
                  <a:lnTo>
                    <a:pt x="593" y="0"/>
                  </a:lnTo>
                  <a:lnTo>
                    <a:pt x="577" y="11"/>
                  </a:lnTo>
                  <a:lnTo>
                    <a:pt x="581" y="46"/>
                  </a:lnTo>
                  <a:lnTo>
                    <a:pt x="562" y="46"/>
                  </a:lnTo>
                  <a:lnTo>
                    <a:pt x="550" y="30"/>
                  </a:lnTo>
                  <a:lnTo>
                    <a:pt x="299" y="42"/>
                  </a:lnTo>
                  <a:lnTo>
                    <a:pt x="284" y="27"/>
                  </a:lnTo>
                  <a:lnTo>
                    <a:pt x="261" y="25"/>
                  </a:lnTo>
                  <a:close/>
                </a:path>
              </a:pathLst>
            </a:custGeom>
            <a:solidFill>
              <a:srgbClr val="0070C0"/>
            </a:solidFill>
            <a:ln w="9525">
              <a:solidFill>
                <a:schemeClr val="tx1"/>
              </a:solidFill>
              <a:round/>
              <a:headEnd/>
              <a:tailEnd/>
            </a:ln>
          </p:spPr>
          <p:txBody>
            <a:bodyPr/>
            <a:lstStyle/>
            <a:p>
              <a:pPr eaLnBrk="0" fontAlgn="auto" hangingPunct="0">
                <a:spcBef>
                  <a:spcPts val="0"/>
                </a:spcBef>
                <a:spcAft>
                  <a:spcPts val="0"/>
                </a:spcAft>
                <a:defRPr/>
              </a:pPr>
              <a:endParaRPr lang="en-US" b="1" dirty="0">
                <a:latin typeface="+mn-lt"/>
              </a:endParaRPr>
            </a:p>
          </p:txBody>
        </p:sp>
        <p:grpSp>
          <p:nvGrpSpPr>
            <p:cNvPr id="8" name="Group 219"/>
            <p:cNvGrpSpPr>
              <a:grpSpLocks/>
            </p:cNvGrpSpPr>
            <p:nvPr/>
          </p:nvGrpSpPr>
          <p:grpSpPr bwMode="auto">
            <a:xfrm>
              <a:off x="65313" y="4172856"/>
              <a:ext cx="1219200" cy="928687"/>
              <a:chOff x="240" y="3140"/>
              <a:chExt cx="1351" cy="892"/>
            </a:xfrm>
            <a:solidFill>
              <a:schemeClr val="bg1"/>
            </a:solidFill>
          </p:grpSpPr>
          <p:sp>
            <p:nvSpPr>
              <p:cNvPr id="60503" name="Freeform 220"/>
              <p:cNvSpPr>
                <a:spLocks/>
              </p:cNvSpPr>
              <p:nvPr/>
            </p:nvSpPr>
            <p:spPr bwMode="blackWhite">
              <a:xfrm>
                <a:off x="513" y="3406"/>
                <a:ext cx="69" cy="63"/>
              </a:xfrm>
              <a:custGeom>
                <a:avLst/>
                <a:gdLst>
                  <a:gd name="T0" fmla="*/ 201 w 54"/>
                  <a:gd name="T1" fmla="*/ 0 h 50"/>
                  <a:gd name="T2" fmla="*/ 488 w 54"/>
                  <a:gd name="T3" fmla="*/ 159 h 50"/>
                  <a:gd name="T4" fmla="*/ 684 w 54"/>
                  <a:gd name="T5" fmla="*/ 159 h 50"/>
                  <a:gd name="T6" fmla="*/ 797 w 54"/>
                  <a:gd name="T7" fmla="*/ 636 h 50"/>
                  <a:gd name="T8" fmla="*/ 323 w 54"/>
                  <a:gd name="T9" fmla="*/ 294 h 50"/>
                  <a:gd name="T10" fmla="*/ 0 w 54"/>
                  <a:gd name="T11" fmla="*/ 147 h 50"/>
                  <a:gd name="T12" fmla="*/ 201 w 54"/>
                  <a:gd name="T13" fmla="*/ 0 h 50"/>
                  <a:gd name="T14" fmla="*/ 0 60000 65536"/>
                  <a:gd name="T15" fmla="*/ 0 60000 65536"/>
                  <a:gd name="T16" fmla="*/ 0 60000 65536"/>
                  <a:gd name="T17" fmla="*/ 0 60000 65536"/>
                  <a:gd name="T18" fmla="*/ 0 60000 65536"/>
                  <a:gd name="T19" fmla="*/ 0 60000 65536"/>
                  <a:gd name="T20" fmla="*/ 0 60000 65536"/>
                  <a:gd name="T21" fmla="*/ 0 w 54"/>
                  <a:gd name="T22" fmla="*/ 0 h 50"/>
                  <a:gd name="T23" fmla="*/ 54 w 54"/>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0">
                    <a:moveTo>
                      <a:pt x="13" y="0"/>
                    </a:moveTo>
                    <a:lnTo>
                      <a:pt x="33" y="13"/>
                    </a:lnTo>
                    <a:lnTo>
                      <a:pt x="46" y="13"/>
                    </a:lnTo>
                    <a:lnTo>
                      <a:pt x="54" y="50"/>
                    </a:lnTo>
                    <a:lnTo>
                      <a:pt x="21" y="23"/>
                    </a:lnTo>
                    <a:lnTo>
                      <a:pt x="0" y="11"/>
                    </a:lnTo>
                    <a:lnTo>
                      <a:pt x="13" y="0"/>
                    </a:lnTo>
                    <a:close/>
                  </a:path>
                </a:pathLst>
              </a:custGeom>
              <a:grp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sz="2400" b="1" dirty="0">
                  <a:solidFill>
                    <a:srgbClr val="EA902E"/>
                  </a:solidFill>
                  <a:latin typeface="Arial" charset="0"/>
                </a:endParaRPr>
              </a:p>
            </p:txBody>
          </p:sp>
          <p:sp>
            <p:nvSpPr>
              <p:cNvPr id="60504" name="Freeform 221"/>
              <p:cNvSpPr>
                <a:spLocks/>
              </p:cNvSpPr>
              <p:nvPr/>
            </p:nvSpPr>
            <p:spPr bwMode="blackWhite">
              <a:xfrm>
                <a:off x="553" y="3618"/>
                <a:ext cx="48" cy="42"/>
              </a:xfrm>
              <a:custGeom>
                <a:avLst/>
                <a:gdLst>
                  <a:gd name="T0" fmla="*/ 32 w 38"/>
                  <a:gd name="T1" fmla="*/ 0 h 33"/>
                  <a:gd name="T2" fmla="*/ 414 w 38"/>
                  <a:gd name="T3" fmla="*/ 196 h 33"/>
                  <a:gd name="T4" fmla="*/ 499 w 38"/>
                  <a:gd name="T5" fmla="*/ 378 h 33"/>
                  <a:gd name="T6" fmla="*/ 152 w 38"/>
                  <a:gd name="T7" fmla="*/ 456 h 33"/>
                  <a:gd name="T8" fmla="*/ 0 w 38"/>
                  <a:gd name="T9" fmla="*/ 213 h 33"/>
                  <a:gd name="T10" fmla="*/ 32 w 38"/>
                  <a:gd name="T11" fmla="*/ 0 h 33"/>
                  <a:gd name="T12" fmla="*/ 0 60000 65536"/>
                  <a:gd name="T13" fmla="*/ 0 60000 65536"/>
                  <a:gd name="T14" fmla="*/ 0 60000 65536"/>
                  <a:gd name="T15" fmla="*/ 0 60000 65536"/>
                  <a:gd name="T16" fmla="*/ 0 60000 65536"/>
                  <a:gd name="T17" fmla="*/ 0 60000 65536"/>
                  <a:gd name="T18" fmla="*/ 0 w 38"/>
                  <a:gd name="T19" fmla="*/ 0 h 33"/>
                  <a:gd name="T20" fmla="*/ 38 w 38"/>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8" h="33">
                    <a:moveTo>
                      <a:pt x="2" y="0"/>
                    </a:moveTo>
                    <a:lnTo>
                      <a:pt x="32" y="13"/>
                    </a:lnTo>
                    <a:lnTo>
                      <a:pt x="38" y="27"/>
                    </a:lnTo>
                    <a:lnTo>
                      <a:pt x="11" y="33"/>
                    </a:lnTo>
                    <a:lnTo>
                      <a:pt x="0" y="15"/>
                    </a:lnTo>
                    <a:lnTo>
                      <a:pt x="2" y="0"/>
                    </a:lnTo>
                    <a:close/>
                  </a:path>
                </a:pathLst>
              </a:custGeom>
              <a:grp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sz="2400" b="1" dirty="0">
                  <a:solidFill>
                    <a:srgbClr val="EA902E"/>
                  </a:solidFill>
                  <a:latin typeface="Arial" charset="0"/>
                </a:endParaRPr>
              </a:p>
            </p:txBody>
          </p:sp>
          <p:sp>
            <p:nvSpPr>
              <p:cNvPr id="60505" name="Freeform 222"/>
              <p:cNvSpPr>
                <a:spLocks/>
              </p:cNvSpPr>
              <p:nvPr/>
            </p:nvSpPr>
            <p:spPr bwMode="blackWhite">
              <a:xfrm>
                <a:off x="530" y="3140"/>
                <a:ext cx="1061" cy="892"/>
              </a:xfrm>
              <a:custGeom>
                <a:avLst/>
                <a:gdLst>
                  <a:gd name="T0" fmla="*/ 7742 w 835"/>
                  <a:gd name="T1" fmla="*/ 6029 h 702"/>
                  <a:gd name="T2" fmla="*/ 8613 w 835"/>
                  <a:gd name="T3" fmla="*/ 6760 h 702"/>
                  <a:gd name="T4" fmla="*/ 8839 w 835"/>
                  <a:gd name="T5" fmla="*/ 6956 h 702"/>
                  <a:gd name="T6" fmla="*/ 9567 w 835"/>
                  <a:gd name="T7" fmla="*/ 6860 h 702"/>
                  <a:gd name="T8" fmla="*/ 10296 w 835"/>
                  <a:gd name="T9" fmla="*/ 7572 h 702"/>
                  <a:gd name="T10" fmla="*/ 11643 w 835"/>
                  <a:gd name="T11" fmla="*/ 8995 h 702"/>
                  <a:gd name="T12" fmla="*/ 11347 w 835"/>
                  <a:gd name="T13" fmla="*/ 9663 h 702"/>
                  <a:gd name="T14" fmla="*/ 11231 w 835"/>
                  <a:gd name="T15" fmla="*/ 8995 h 702"/>
                  <a:gd name="T16" fmla="*/ 10789 w 835"/>
                  <a:gd name="T17" fmla="*/ 8768 h 702"/>
                  <a:gd name="T18" fmla="*/ 10094 w 835"/>
                  <a:gd name="T19" fmla="*/ 7809 h 702"/>
                  <a:gd name="T20" fmla="*/ 9719 w 835"/>
                  <a:gd name="T21" fmla="*/ 7747 h 702"/>
                  <a:gd name="T22" fmla="*/ 9341 w 835"/>
                  <a:gd name="T23" fmla="*/ 7829 h 702"/>
                  <a:gd name="T24" fmla="*/ 8196 w 835"/>
                  <a:gd name="T25" fmla="*/ 7172 h 702"/>
                  <a:gd name="T26" fmla="*/ 8117 w 835"/>
                  <a:gd name="T27" fmla="*/ 6933 h 702"/>
                  <a:gd name="T28" fmla="*/ 7231 w 835"/>
                  <a:gd name="T29" fmla="*/ 6900 h 702"/>
                  <a:gd name="T30" fmla="*/ 6607 w 835"/>
                  <a:gd name="T31" fmla="*/ 6498 h 702"/>
                  <a:gd name="T32" fmla="*/ 6127 w 835"/>
                  <a:gd name="T33" fmla="*/ 6268 h 702"/>
                  <a:gd name="T34" fmla="*/ 5723 w 835"/>
                  <a:gd name="T35" fmla="*/ 6479 h 702"/>
                  <a:gd name="T36" fmla="*/ 5299 w 835"/>
                  <a:gd name="T37" fmla="*/ 6722 h 702"/>
                  <a:gd name="T38" fmla="*/ 4565 w 835"/>
                  <a:gd name="T39" fmla="*/ 7139 h 702"/>
                  <a:gd name="T40" fmla="*/ 5259 w 835"/>
                  <a:gd name="T41" fmla="*/ 5717 h 702"/>
                  <a:gd name="T42" fmla="*/ 4384 w 835"/>
                  <a:gd name="T43" fmla="*/ 6442 h 702"/>
                  <a:gd name="T44" fmla="*/ 3891 w 835"/>
                  <a:gd name="T45" fmla="*/ 7011 h 702"/>
                  <a:gd name="T46" fmla="*/ 3193 w 835"/>
                  <a:gd name="T47" fmla="*/ 7980 h 702"/>
                  <a:gd name="T48" fmla="*/ 2274 w 835"/>
                  <a:gd name="T49" fmla="*/ 8383 h 702"/>
                  <a:gd name="T50" fmla="*/ 1150 w 835"/>
                  <a:gd name="T51" fmla="*/ 8746 h 702"/>
                  <a:gd name="T52" fmla="*/ 252 w 835"/>
                  <a:gd name="T53" fmla="*/ 8930 h 702"/>
                  <a:gd name="T54" fmla="*/ 454 w 835"/>
                  <a:gd name="T55" fmla="*/ 8613 h 702"/>
                  <a:gd name="T56" fmla="*/ 1301 w 835"/>
                  <a:gd name="T57" fmla="*/ 8383 h 702"/>
                  <a:gd name="T58" fmla="*/ 2828 w 835"/>
                  <a:gd name="T59" fmla="*/ 7249 h 702"/>
                  <a:gd name="T60" fmla="*/ 2841 w 835"/>
                  <a:gd name="T61" fmla="*/ 7053 h 702"/>
                  <a:gd name="T62" fmla="*/ 2632 w 835"/>
                  <a:gd name="T63" fmla="*/ 7172 h 702"/>
                  <a:gd name="T64" fmla="*/ 2034 w 835"/>
                  <a:gd name="T65" fmla="*/ 6854 h 702"/>
                  <a:gd name="T66" fmla="*/ 1653 w 835"/>
                  <a:gd name="T67" fmla="*/ 6860 h 702"/>
                  <a:gd name="T68" fmla="*/ 1790 w 835"/>
                  <a:gd name="T69" fmla="*/ 5801 h 702"/>
                  <a:gd name="T70" fmla="*/ 1503 w 835"/>
                  <a:gd name="T71" fmla="*/ 5876 h 702"/>
                  <a:gd name="T72" fmla="*/ 1091 w 835"/>
                  <a:gd name="T73" fmla="*/ 5675 h 702"/>
                  <a:gd name="T74" fmla="*/ 926 w 835"/>
                  <a:gd name="T75" fmla="*/ 5269 h 702"/>
                  <a:gd name="T76" fmla="*/ 926 w 835"/>
                  <a:gd name="T77" fmla="*/ 4428 h 702"/>
                  <a:gd name="T78" fmla="*/ 1386 w 835"/>
                  <a:gd name="T79" fmla="*/ 4220 h 702"/>
                  <a:gd name="T80" fmla="*/ 2100 w 835"/>
                  <a:gd name="T81" fmla="*/ 4139 h 702"/>
                  <a:gd name="T82" fmla="*/ 2873 w 835"/>
                  <a:gd name="T83" fmla="*/ 4015 h 702"/>
                  <a:gd name="T84" fmla="*/ 2828 w 835"/>
                  <a:gd name="T85" fmla="*/ 3372 h 702"/>
                  <a:gd name="T86" fmla="*/ 2177 w 835"/>
                  <a:gd name="T87" fmla="*/ 3315 h 702"/>
                  <a:gd name="T88" fmla="*/ 1447 w 835"/>
                  <a:gd name="T89" fmla="*/ 2563 h 702"/>
                  <a:gd name="T90" fmla="*/ 2034 w 835"/>
                  <a:gd name="T91" fmla="*/ 2108 h 702"/>
                  <a:gd name="T92" fmla="*/ 2328 w 835"/>
                  <a:gd name="T93" fmla="*/ 2460 h 702"/>
                  <a:gd name="T94" fmla="*/ 2733 w 835"/>
                  <a:gd name="T95" fmla="*/ 2267 h 702"/>
                  <a:gd name="T96" fmla="*/ 2643 w 835"/>
                  <a:gd name="T97" fmla="*/ 1901 h 702"/>
                  <a:gd name="T98" fmla="*/ 2554 w 835"/>
                  <a:gd name="T99" fmla="*/ 1283 h 702"/>
                  <a:gd name="T100" fmla="*/ 2517 w 835"/>
                  <a:gd name="T101" fmla="*/ 788 h 702"/>
                  <a:gd name="T102" fmla="*/ 3541 w 835"/>
                  <a:gd name="T103" fmla="*/ 356 h 702"/>
                  <a:gd name="T104" fmla="*/ 4371 w 835"/>
                  <a:gd name="T105" fmla="*/ 156 h 702"/>
                  <a:gd name="T106" fmla="*/ 4944 w 835"/>
                  <a:gd name="T107" fmla="*/ 203 h 702"/>
                  <a:gd name="T108" fmla="*/ 5518 w 835"/>
                  <a:gd name="T109" fmla="*/ 478 h 702"/>
                  <a:gd name="T110" fmla="*/ 6657 w 835"/>
                  <a:gd name="T111" fmla="*/ 855 h 702"/>
                  <a:gd name="T112" fmla="*/ 7149 w 835"/>
                  <a:gd name="T113" fmla="*/ 884 h 702"/>
                  <a:gd name="T114" fmla="*/ 7712 w 835"/>
                  <a:gd name="T115" fmla="*/ 1086 h 7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35"/>
                  <a:gd name="T175" fmla="*/ 0 h 702"/>
                  <a:gd name="T176" fmla="*/ 835 w 835"/>
                  <a:gd name="T177" fmla="*/ 702 h 7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35" h="702">
                    <a:moveTo>
                      <a:pt x="553" y="78"/>
                    </a:moveTo>
                    <a:lnTo>
                      <a:pt x="555" y="432"/>
                    </a:lnTo>
                    <a:lnTo>
                      <a:pt x="565" y="478"/>
                    </a:lnTo>
                    <a:lnTo>
                      <a:pt x="618" y="485"/>
                    </a:lnTo>
                    <a:lnTo>
                      <a:pt x="620" y="497"/>
                    </a:lnTo>
                    <a:lnTo>
                      <a:pt x="634" y="499"/>
                    </a:lnTo>
                    <a:lnTo>
                      <a:pt x="649" y="524"/>
                    </a:lnTo>
                    <a:lnTo>
                      <a:pt x="686" y="493"/>
                    </a:lnTo>
                    <a:lnTo>
                      <a:pt x="712" y="514"/>
                    </a:lnTo>
                    <a:lnTo>
                      <a:pt x="739" y="543"/>
                    </a:lnTo>
                    <a:lnTo>
                      <a:pt x="778" y="610"/>
                    </a:lnTo>
                    <a:lnTo>
                      <a:pt x="835" y="645"/>
                    </a:lnTo>
                    <a:lnTo>
                      <a:pt x="824" y="702"/>
                    </a:lnTo>
                    <a:lnTo>
                      <a:pt x="814" y="693"/>
                    </a:lnTo>
                    <a:lnTo>
                      <a:pt x="818" y="670"/>
                    </a:lnTo>
                    <a:lnTo>
                      <a:pt x="806" y="645"/>
                    </a:lnTo>
                    <a:lnTo>
                      <a:pt x="782" y="656"/>
                    </a:lnTo>
                    <a:lnTo>
                      <a:pt x="774" y="629"/>
                    </a:lnTo>
                    <a:lnTo>
                      <a:pt x="751" y="602"/>
                    </a:lnTo>
                    <a:lnTo>
                      <a:pt x="724" y="560"/>
                    </a:lnTo>
                    <a:lnTo>
                      <a:pt x="689" y="524"/>
                    </a:lnTo>
                    <a:lnTo>
                      <a:pt x="697" y="556"/>
                    </a:lnTo>
                    <a:lnTo>
                      <a:pt x="670" y="545"/>
                    </a:lnTo>
                    <a:lnTo>
                      <a:pt x="670" y="562"/>
                    </a:lnTo>
                    <a:lnTo>
                      <a:pt x="618" y="537"/>
                    </a:lnTo>
                    <a:lnTo>
                      <a:pt x="588" y="514"/>
                    </a:lnTo>
                    <a:lnTo>
                      <a:pt x="595" y="506"/>
                    </a:lnTo>
                    <a:lnTo>
                      <a:pt x="582" y="497"/>
                    </a:lnTo>
                    <a:lnTo>
                      <a:pt x="561" y="508"/>
                    </a:lnTo>
                    <a:lnTo>
                      <a:pt x="519" y="495"/>
                    </a:lnTo>
                    <a:lnTo>
                      <a:pt x="484" y="485"/>
                    </a:lnTo>
                    <a:lnTo>
                      <a:pt x="474" y="466"/>
                    </a:lnTo>
                    <a:lnTo>
                      <a:pt x="453" y="472"/>
                    </a:lnTo>
                    <a:lnTo>
                      <a:pt x="440" y="449"/>
                    </a:lnTo>
                    <a:lnTo>
                      <a:pt x="421" y="443"/>
                    </a:lnTo>
                    <a:lnTo>
                      <a:pt x="411" y="464"/>
                    </a:lnTo>
                    <a:lnTo>
                      <a:pt x="409" y="497"/>
                    </a:lnTo>
                    <a:lnTo>
                      <a:pt x="380" y="482"/>
                    </a:lnTo>
                    <a:lnTo>
                      <a:pt x="365" y="501"/>
                    </a:lnTo>
                    <a:lnTo>
                      <a:pt x="327" y="512"/>
                    </a:lnTo>
                    <a:lnTo>
                      <a:pt x="346" y="460"/>
                    </a:lnTo>
                    <a:lnTo>
                      <a:pt x="377" y="410"/>
                    </a:lnTo>
                    <a:lnTo>
                      <a:pt x="344" y="441"/>
                    </a:lnTo>
                    <a:lnTo>
                      <a:pt x="315" y="462"/>
                    </a:lnTo>
                    <a:lnTo>
                      <a:pt x="311" y="485"/>
                    </a:lnTo>
                    <a:lnTo>
                      <a:pt x="279" y="503"/>
                    </a:lnTo>
                    <a:lnTo>
                      <a:pt x="300" y="520"/>
                    </a:lnTo>
                    <a:lnTo>
                      <a:pt x="229" y="572"/>
                    </a:lnTo>
                    <a:lnTo>
                      <a:pt x="192" y="593"/>
                    </a:lnTo>
                    <a:lnTo>
                      <a:pt x="164" y="601"/>
                    </a:lnTo>
                    <a:lnTo>
                      <a:pt x="121" y="616"/>
                    </a:lnTo>
                    <a:lnTo>
                      <a:pt x="83" y="627"/>
                    </a:lnTo>
                    <a:lnTo>
                      <a:pt x="43" y="631"/>
                    </a:lnTo>
                    <a:lnTo>
                      <a:pt x="18" y="641"/>
                    </a:lnTo>
                    <a:lnTo>
                      <a:pt x="0" y="624"/>
                    </a:lnTo>
                    <a:lnTo>
                      <a:pt x="33" y="618"/>
                    </a:lnTo>
                    <a:lnTo>
                      <a:pt x="79" y="597"/>
                    </a:lnTo>
                    <a:lnTo>
                      <a:pt x="93" y="601"/>
                    </a:lnTo>
                    <a:lnTo>
                      <a:pt x="179" y="564"/>
                    </a:lnTo>
                    <a:lnTo>
                      <a:pt x="202" y="520"/>
                    </a:lnTo>
                    <a:lnTo>
                      <a:pt x="231" y="499"/>
                    </a:lnTo>
                    <a:lnTo>
                      <a:pt x="204" y="506"/>
                    </a:lnTo>
                    <a:lnTo>
                      <a:pt x="190" y="501"/>
                    </a:lnTo>
                    <a:lnTo>
                      <a:pt x="189" y="514"/>
                    </a:lnTo>
                    <a:lnTo>
                      <a:pt x="165" y="495"/>
                    </a:lnTo>
                    <a:lnTo>
                      <a:pt x="146" y="491"/>
                    </a:lnTo>
                    <a:lnTo>
                      <a:pt x="133" y="483"/>
                    </a:lnTo>
                    <a:lnTo>
                      <a:pt x="118" y="493"/>
                    </a:lnTo>
                    <a:lnTo>
                      <a:pt x="116" y="453"/>
                    </a:lnTo>
                    <a:lnTo>
                      <a:pt x="129" y="416"/>
                    </a:lnTo>
                    <a:lnTo>
                      <a:pt x="123" y="401"/>
                    </a:lnTo>
                    <a:lnTo>
                      <a:pt x="108" y="422"/>
                    </a:lnTo>
                    <a:lnTo>
                      <a:pt x="83" y="435"/>
                    </a:lnTo>
                    <a:lnTo>
                      <a:pt x="79" y="407"/>
                    </a:lnTo>
                    <a:lnTo>
                      <a:pt x="62" y="389"/>
                    </a:lnTo>
                    <a:lnTo>
                      <a:pt x="66" y="378"/>
                    </a:lnTo>
                    <a:lnTo>
                      <a:pt x="62" y="349"/>
                    </a:lnTo>
                    <a:lnTo>
                      <a:pt x="66" y="318"/>
                    </a:lnTo>
                    <a:lnTo>
                      <a:pt x="81" y="320"/>
                    </a:lnTo>
                    <a:lnTo>
                      <a:pt x="100" y="303"/>
                    </a:lnTo>
                    <a:lnTo>
                      <a:pt x="119" y="286"/>
                    </a:lnTo>
                    <a:lnTo>
                      <a:pt x="150" y="297"/>
                    </a:lnTo>
                    <a:lnTo>
                      <a:pt x="164" y="284"/>
                    </a:lnTo>
                    <a:lnTo>
                      <a:pt x="206" y="288"/>
                    </a:lnTo>
                    <a:lnTo>
                      <a:pt x="196" y="261"/>
                    </a:lnTo>
                    <a:lnTo>
                      <a:pt x="202" y="242"/>
                    </a:lnTo>
                    <a:lnTo>
                      <a:pt x="171" y="247"/>
                    </a:lnTo>
                    <a:lnTo>
                      <a:pt x="156" y="238"/>
                    </a:lnTo>
                    <a:lnTo>
                      <a:pt x="102" y="226"/>
                    </a:lnTo>
                    <a:lnTo>
                      <a:pt x="104" y="184"/>
                    </a:lnTo>
                    <a:lnTo>
                      <a:pt x="96" y="159"/>
                    </a:lnTo>
                    <a:lnTo>
                      <a:pt x="146" y="151"/>
                    </a:lnTo>
                    <a:lnTo>
                      <a:pt x="177" y="159"/>
                    </a:lnTo>
                    <a:lnTo>
                      <a:pt x="167" y="176"/>
                    </a:lnTo>
                    <a:lnTo>
                      <a:pt x="217" y="186"/>
                    </a:lnTo>
                    <a:lnTo>
                      <a:pt x="196" y="163"/>
                    </a:lnTo>
                    <a:lnTo>
                      <a:pt x="231" y="174"/>
                    </a:lnTo>
                    <a:lnTo>
                      <a:pt x="190" y="136"/>
                    </a:lnTo>
                    <a:lnTo>
                      <a:pt x="194" y="117"/>
                    </a:lnTo>
                    <a:lnTo>
                      <a:pt x="183" y="92"/>
                    </a:lnTo>
                    <a:lnTo>
                      <a:pt x="162" y="69"/>
                    </a:lnTo>
                    <a:lnTo>
                      <a:pt x="181" y="57"/>
                    </a:lnTo>
                    <a:lnTo>
                      <a:pt x="212" y="61"/>
                    </a:lnTo>
                    <a:lnTo>
                      <a:pt x="254" y="25"/>
                    </a:lnTo>
                    <a:lnTo>
                      <a:pt x="292" y="5"/>
                    </a:lnTo>
                    <a:lnTo>
                      <a:pt x="313" y="11"/>
                    </a:lnTo>
                    <a:lnTo>
                      <a:pt x="352" y="0"/>
                    </a:lnTo>
                    <a:lnTo>
                      <a:pt x="355" y="15"/>
                    </a:lnTo>
                    <a:lnTo>
                      <a:pt x="375" y="11"/>
                    </a:lnTo>
                    <a:lnTo>
                      <a:pt x="396" y="34"/>
                    </a:lnTo>
                    <a:lnTo>
                      <a:pt x="425" y="52"/>
                    </a:lnTo>
                    <a:lnTo>
                      <a:pt x="478" y="61"/>
                    </a:lnTo>
                    <a:lnTo>
                      <a:pt x="496" y="78"/>
                    </a:lnTo>
                    <a:lnTo>
                      <a:pt x="513" y="63"/>
                    </a:lnTo>
                    <a:lnTo>
                      <a:pt x="524" y="75"/>
                    </a:lnTo>
                    <a:lnTo>
                      <a:pt x="553" y="78"/>
                    </a:lnTo>
                    <a:close/>
                  </a:path>
                </a:pathLst>
              </a:custGeom>
              <a:grp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sz="2400" b="1" dirty="0">
                  <a:solidFill>
                    <a:srgbClr val="EA902E"/>
                  </a:solidFill>
                  <a:latin typeface="Arial" charset="0"/>
                </a:endParaRPr>
              </a:p>
            </p:txBody>
          </p:sp>
          <p:sp>
            <p:nvSpPr>
              <p:cNvPr id="60506" name="Freeform 223"/>
              <p:cNvSpPr>
                <a:spLocks/>
              </p:cNvSpPr>
              <p:nvPr/>
            </p:nvSpPr>
            <p:spPr bwMode="blackWhite">
              <a:xfrm>
                <a:off x="909" y="3830"/>
                <a:ext cx="29" cy="16"/>
              </a:xfrm>
              <a:custGeom>
                <a:avLst/>
                <a:gdLst>
                  <a:gd name="T0" fmla="*/ 0 w 23"/>
                  <a:gd name="T1" fmla="*/ 0 h 13"/>
                  <a:gd name="T2" fmla="*/ 298 w 23"/>
                  <a:gd name="T3" fmla="*/ 39 h 13"/>
                  <a:gd name="T4" fmla="*/ 245 w 23"/>
                  <a:gd name="T5" fmla="*/ 132 h 13"/>
                  <a:gd name="T6" fmla="*/ 0 w 23"/>
                  <a:gd name="T7" fmla="*/ 0 h 13"/>
                  <a:gd name="T8" fmla="*/ 0 60000 65536"/>
                  <a:gd name="T9" fmla="*/ 0 60000 65536"/>
                  <a:gd name="T10" fmla="*/ 0 60000 65536"/>
                  <a:gd name="T11" fmla="*/ 0 60000 65536"/>
                  <a:gd name="T12" fmla="*/ 0 w 23"/>
                  <a:gd name="T13" fmla="*/ 0 h 13"/>
                  <a:gd name="T14" fmla="*/ 23 w 23"/>
                  <a:gd name="T15" fmla="*/ 13 h 13"/>
                </a:gdLst>
                <a:ahLst/>
                <a:cxnLst>
                  <a:cxn ang="T8">
                    <a:pos x="T0" y="T1"/>
                  </a:cxn>
                  <a:cxn ang="T9">
                    <a:pos x="T2" y="T3"/>
                  </a:cxn>
                  <a:cxn ang="T10">
                    <a:pos x="T4" y="T5"/>
                  </a:cxn>
                  <a:cxn ang="T11">
                    <a:pos x="T6" y="T7"/>
                  </a:cxn>
                </a:cxnLst>
                <a:rect l="T12" t="T13" r="T14" b="T15"/>
                <a:pathLst>
                  <a:path w="23" h="13">
                    <a:moveTo>
                      <a:pt x="0" y="0"/>
                    </a:moveTo>
                    <a:lnTo>
                      <a:pt x="23" y="4"/>
                    </a:lnTo>
                    <a:lnTo>
                      <a:pt x="19" y="13"/>
                    </a:lnTo>
                    <a:lnTo>
                      <a:pt x="0" y="0"/>
                    </a:lnTo>
                    <a:close/>
                  </a:path>
                </a:pathLst>
              </a:custGeom>
              <a:grp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sz="2400" b="1" dirty="0">
                  <a:solidFill>
                    <a:srgbClr val="EA902E"/>
                  </a:solidFill>
                  <a:latin typeface="Arial" charset="0"/>
                </a:endParaRPr>
              </a:p>
            </p:txBody>
          </p:sp>
          <p:sp>
            <p:nvSpPr>
              <p:cNvPr id="60507" name="Freeform 224"/>
              <p:cNvSpPr>
                <a:spLocks/>
              </p:cNvSpPr>
              <p:nvPr/>
            </p:nvSpPr>
            <p:spPr bwMode="blackWhite">
              <a:xfrm>
                <a:off x="842" y="3849"/>
                <a:ext cx="83" cy="52"/>
              </a:xfrm>
              <a:custGeom>
                <a:avLst/>
                <a:gdLst>
                  <a:gd name="T0" fmla="*/ 564 w 65"/>
                  <a:gd name="T1" fmla="*/ 0 h 41"/>
                  <a:gd name="T2" fmla="*/ 954 w 65"/>
                  <a:gd name="T3" fmla="*/ 218 h 41"/>
                  <a:gd name="T4" fmla="*/ 646 w 65"/>
                  <a:gd name="T5" fmla="*/ 563 h 41"/>
                  <a:gd name="T6" fmla="*/ 281 w 65"/>
                  <a:gd name="T7" fmla="*/ 563 h 41"/>
                  <a:gd name="T8" fmla="*/ 0 w 65"/>
                  <a:gd name="T9" fmla="*/ 252 h 41"/>
                  <a:gd name="T10" fmla="*/ 388 w 65"/>
                  <a:gd name="T11" fmla="*/ 107 h 41"/>
                  <a:gd name="T12" fmla="*/ 564 w 65"/>
                  <a:gd name="T13" fmla="*/ 0 h 41"/>
                  <a:gd name="T14" fmla="*/ 0 60000 65536"/>
                  <a:gd name="T15" fmla="*/ 0 60000 65536"/>
                  <a:gd name="T16" fmla="*/ 0 60000 65536"/>
                  <a:gd name="T17" fmla="*/ 0 60000 65536"/>
                  <a:gd name="T18" fmla="*/ 0 60000 65536"/>
                  <a:gd name="T19" fmla="*/ 0 60000 65536"/>
                  <a:gd name="T20" fmla="*/ 0 60000 65536"/>
                  <a:gd name="T21" fmla="*/ 0 w 65"/>
                  <a:gd name="T22" fmla="*/ 0 h 41"/>
                  <a:gd name="T23" fmla="*/ 65 w 65"/>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41">
                    <a:moveTo>
                      <a:pt x="38" y="0"/>
                    </a:moveTo>
                    <a:lnTo>
                      <a:pt x="65" y="16"/>
                    </a:lnTo>
                    <a:lnTo>
                      <a:pt x="44" y="41"/>
                    </a:lnTo>
                    <a:lnTo>
                      <a:pt x="19" y="41"/>
                    </a:lnTo>
                    <a:lnTo>
                      <a:pt x="0" y="19"/>
                    </a:lnTo>
                    <a:lnTo>
                      <a:pt x="27" y="8"/>
                    </a:lnTo>
                    <a:lnTo>
                      <a:pt x="38" y="0"/>
                    </a:lnTo>
                    <a:close/>
                  </a:path>
                </a:pathLst>
              </a:custGeom>
              <a:grp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sz="2400" b="1" dirty="0">
                  <a:solidFill>
                    <a:srgbClr val="EA902E"/>
                  </a:solidFill>
                  <a:latin typeface="Arial" charset="0"/>
                </a:endParaRPr>
              </a:p>
            </p:txBody>
          </p:sp>
          <p:sp>
            <p:nvSpPr>
              <p:cNvPr id="60508" name="Freeform 225"/>
              <p:cNvSpPr>
                <a:spLocks/>
              </p:cNvSpPr>
              <p:nvPr/>
            </p:nvSpPr>
            <p:spPr bwMode="blackWhite">
              <a:xfrm>
                <a:off x="391" y="3944"/>
                <a:ext cx="69" cy="42"/>
              </a:xfrm>
              <a:custGeom>
                <a:avLst/>
                <a:gdLst>
                  <a:gd name="T0" fmla="*/ 713 w 54"/>
                  <a:gd name="T1" fmla="*/ 0 h 33"/>
                  <a:gd name="T2" fmla="*/ 797 w 54"/>
                  <a:gd name="T3" fmla="*/ 456 h 33"/>
                  <a:gd name="T4" fmla="*/ 460 w 54"/>
                  <a:gd name="T5" fmla="*/ 356 h 33"/>
                  <a:gd name="T6" fmla="*/ 0 w 54"/>
                  <a:gd name="T7" fmla="*/ 439 h 33"/>
                  <a:gd name="T8" fmla="*/ 413 w 54"/>
                  <a:gd name="T9" fmla="*/ 95 h 33"/>
                  <a:gd name="T10" fmla="*/ 565 w 54"/>
                  <a:gd name="T11" fmla="*/ 95 h 33"/>
                  <a:gd name="T12" fmla="*/ 713 w 54"/>
                  <a:gd name="T13" fmla="*/ 0 h 33"/>
                  <a:gd name="T14" fmla="*/ 0 60000 65536"/>
                  <a:gd name="T15" fmla="*/ 0 60000 65536"/>
                  <a:gd name="T16" fmla="*/ 0 60000 65536"/>
                  <a:gd name="T17" fmla="*/ 0 60000 65536"/>
                  <a:gd name="T18" fmla="*/ 0 60000 65536"/>
                  <a:gd name="T19" fmla="*/ 0 60000 65536"/>
                  <a:gd name="T20" fmla="*/ 0 60000 65536"/>
                  <a:gd name="T21" fmla="*/ 0 w 54"/>
                  <a:gd name="T22" fmla="*/ 0 h 33"/>
                  <a:gd name="T23" fmla="*/ 54 w 54"/>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3">
                    <a:moveTo>
                      <a:pt x="48" y="0"/>
                    </a:moveTo>
                    <a:lnTo>
                      <a:pt x="54" y="33"/>
                    </a:lnTo>
                    <a:lnTo>
                      <a:pt x="31" y="25"/>
                    </a:lnTo>
                    <a:lnTo>
                      <a:pt x="0" y="31"/>
                    </a:lnTo>
                    <a:lnTo>
                      <a:pt x="27" y="6"/>
                    </a:lnTo>
                    <a:lnTo>
                      <a:pt x="38" y="6"/>
                    </a:lnTo>
                    <a:lnTo>
                      <a:pt x="48" y="0"/>
                    </a:lnTo>
                    <a:close/>
                  </a:path>
                </a:pathLst>
              </a:custGeom>
              <a:grp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sz="2400" b="1" dirty="0">
                  <a:solidFill>
                    <a:srgbClr val="EA902E"/>
                  </a:solidFill>
                  <a:latin typeface="Arial" charset="0"/>
                </a:endParaRPr>
              </a:p>
            </p:txBody>
          </p:sp>
          <p:sp>
            <p:nvSpPr>
              <p:cNvPr id="60509" name="Freeform 226"/>
              <p:cNvSpPr>
                <a:spLocks/>
              </p:cNvSpPr>
              <p:nvPr/>
            </p:nvSpPr>
            <p:spPr bwMode="blackWhite">
              <a:xfrm>
                <a:off x="240" y="3986"/>
                <a:ext cx="51" cy="43"/>
              </a:xfrm>
              <a:custGeom>
                <a:avLst/>
                <a:gdLst>
                  <a:gd name="T0" fmla="*/ 0 w 40"/>
                  <a:gd name="T1" fmla="*/ 307 h 34"/>
                  <a:gd name="T2" fmla="*/ 360 w 40"/>
                  <a:gd name="T3" fmla="*/ 230 h 34"/>
                  <a:gd name="T4" fmla="*/ 579 w 40"/>
                  <a:gd name="T5" fmla="*/ 0 h 34"/>
                  <a:gd name="T6" fmla="*/ 579 w 40"/>
                  <a:gd name="T7" fmla="*/ 353 h 34"/>
                  <a:gd name="T8" fmla="*/ 36 w 40"/>
                  <a:gd name="T9" fmla="*/ 446 h 34"/>
                  <a:gd name="T10" fmla="*/ 0 w 40"/>
                  <a:gd name="T11" fmla="*/ 307 h 34"/>
                  <a:gd name="T12" fmla="*/ 0 60000 65536"/>
                  <a:gd name="T13" fmla="*/ 0 60000 65536"/>
                  <a:gd name="T14" fmla="*/ 0 60000 65536"/>
                  <a:gd name="T15" fmla="*/ 0 60000 65536"/>
                  <a:gd name="T16" fmla="*/ 0 60000 65536"/>
                  <a:gd name="T17" fmla="*/ 0 60000 65536"/>
                  <a:gd name="T18" fmla="*/ 0 w 40"/>
                  <a:gd name="T19" fmla="*/ 0 h 34"/>
                  <a:gd name="T20" fmla="*/ 40 w 4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0" h="34">
                    <a:moveTo>
                      <a:pt x="0" y="23"/>
                    </a:moveTo>
                    <a:lnTo>
                      <a:pt x="25" y="17"/>
                    </a:lnTo>
                    <a:lnTo>
                      <a:pt x="40" y="0"/>
                    </a:lnTo>
                    <a:lnTo>
                      <a:pt x="40" y="27"/>
                    </a:lnTo>
                    <a:lnTo>
                      <a:pt x="2" y="34"/>
                    </a:lnTo>
                    <a:lnTo>
                      <a:pt x="0" y="23"/>
                    </a:lnTo>
                    <a:close/>
                  </a:path>
                </a:pathLst>
              </a:custGeom>
              <a:grp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sz="2400" b="1" dirty="0">
                  <a:solidFill>
                    <a:srgbClr val="EA902E"/>
                  </a:solidFill>
                  <a:latin typeface="Arial" charset="0"/>
                </a:endParaRPr>
              </a:p>
            </p:txBody>
          </p:sp>
          <p:sp>
            <p:nvSpPr>
              <p:cNvPr id="60510" name="Freeform 227"/>
              <p:cNvSpPr>
                <a:spLocks/>
              </p:cNvSpPr>
              <p:nvPr/>
            </p:nvSpPr>
            <p:spPr bwMode="blackWhite">
              <a:xfrm>
                <a:off x="1376" y="3859"/>
                <a:ext cx="42" cy="37"/>
              </a:xfrm>
              <a:custGeom>
                <a:avLst/>
                <a:gdLst>
                  <a:gd name="T0" fmla="*/ 0 w 33"/>
                  <a:gd name="T1" fmla="*/ 36 h 29"/>
                  <a:gd name="T2" fmla="*/ 439 w 33"/>
                  <a:gd name="T3" fmla="*/ 0 h 29"/>
                  <a:gd name="T4" fmla="*/ 456 w 33"/>
                  <a:gd name="T5" fmla="*/ 421 h 29"/>
                  <a:gd name="T6" fmla="*/ 297 w 33"/>
                  <a:gd name="T7" fmla="*/ 301 h 29"/>
                  <a:gd name="T8" fmla="*/ 154 w 33"/>
                  <a:gd name="T9" fmla="*/ 301 h 29"/>
                  <a:gd name="T10" fmla="*/ 0 w 33"/>
                  <a:gd name="T11" fmla="*/ 36 h 29"/>
                  <a:gd name="T12" fmla="*/ 0 60000 65536"/>
                  <a:gd name="T13" fmla="*/ 0 60000 65536"/>
                  <a:gd name="T14" fmla="*/ 0 60000 65536"/>
                  <a:gd name="T15" fmla="*/ 0 60000 65536"/>
                  <a:gd name="T16" fmla="*/ 0 60000 65536"/>
                  <a:gd name="T17" fmla="*/ 0 60000 65536"/>
                  <a:gd name="T18" fmla="*/ 0 w 33"/>
                  <a:gd name="T19" fmla="*/ 0 h 29"/>
                  <a:gd name="T20" fmla="*/ 33 w 33"/>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3" h="29">
                    <a:moveTo>
                      <a:pt x="0" y="2"/>
                    </a:moveTo>
                    <a:lnTo>
                      <a:pt x="31" y="0"/>
                    </a:lnTo>
                    <a:lnTo>
                      <a:pt x="33" y="29"/>
                    </a:lnTo>
                    <a:lnTo>
                      <a:pt x="21" y="21"/>
                    </a:lnTo>
                    <a:lnTo>
                      <a:pt x="10" y="21"/>
                    </a:lnTo>
                    <a:lnTo>
                      <a:pt x="0" y="2"/>
                    </a:lnTo>
                    <a:close/>
                  </a:path>
                </a:pathLst>
              </a:custGeom>
              <a:grp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sz="2400" b="1" dirty="0">
                  <a:solidFill>
                    <a:srgbClr val="EA902E"/>
                  </a:solidFill>
                  <a:latin typeface="Arial" charset="0"/>
                </a:endParaRPr>
              </a:p>
            </p:txBody>
          </p:sp>
          <p:sp>
            <p:nvSpPr>
              <p:cNvPr id="60511" name="Freeform 228"/>
              <p:cNvSpPr>
                <a:spLocks/>
              </p:cNvSpPr>
              <p:nvPr/>
            </p:nvSpPr>
            <p:spPr bwMode="blackWhite">
              <a:xfrm>
                <a:off x="1431" y="3844"/>
                <a:ext cx="27" cy="66"/>
              </a:xfrm>
              <a:custGeom>
                <a:avLst/>
                <a:gdLst>
                  <a:gd name="T0" fmla="*/ 0 w 21"/>
                  <a:gd name="T1" fmla="*/ 0 h 52"/>
                  <a:gd name="T2" fmla="*/ 336 w 21"/>
                  <a:gd name="T3" fmla="*/ 479 h 52"/>
                  <a:gd name="T4" fmla="*/ 76 w 21"/>
                  <a:gd name="T5" fmla="*/ 723 h 52"/>
                  <a:gd name="T6" fmla="*/ 0 w 21"/>
                  <a:gd name="T7" fmla="*/ 0 h 52"/>
                  <a:gd name="T8" fmla="*/ 0 60000 65536"/>
                  <a:gd name="T9" fmla="*/ 0 60000 65536"/>
                  <a:gd name="T10" fmla="*/ 0 60000 65536"/>
                  <a:gd name="T11" fmla="*/ 0 60000 65536"/>
                  <a:gd name="T12" fmla="*/ 0 w 21"/>
                  <a:gd name="T13" fmla="*/ 0 h 52"/>
                  <a:gd name="T14" fmla="*/ 21 w 21"/>
                  <a:gd name="T15" fmla="*/ 52 h 52"/>
                </a:gdLst>
                <a:ahLst/>
                <a:cxnLst>
                  <a:cxn ang="T8">
                    <a:pos x="T0" y="T1"/>
                  </a:cxn>
                  <a:cxn ang="T9">
                    <a:pos x="T2" y="T3"/>
                  </a:cxn>
                  <a:cxn ang="T10">
                    <a:pos x="T4" y="T5"/>
                  </a:cxn>
                  <a:cxn ang="T11">
                    <a:pos x="T6" y="T7"/>
                  </a:cxn>
                </a:cxnLst>
                <a:rect l="T12" t="T13" r="T14" b="T15"/>
                <a:pathLst>
                  <a:path w="21" h="52">
                    <a:moveTo>
                      <a:pt x="0" y="0"/>
                    </a:moveTo>
                    <a:lnTo>
                      <a:pt x="21" y="35"/>
                    </a:lnTo>
                    <a:lnTo>
                      <a:pt x="5" y="52"/>
                    </a:lnTo>
                    <a:lnTo>
                      <a:pt x="0" y="0"/>
                    </a:lnTo>
                    <a:close/>
                  </a:path>
                </a:pathLst>
              </a:custGeom>
              <a:grp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sz="2400" b="1" dirty="0">
                  <a:solidFill>
                    <a:srgbClr val="EA902E"/>
                  </a:solidFill>
                  <a:latin typeface="Arial" charset="0"/>
                </a:endParaRPr>
              </a:p>
            </p:txBody>
          </p:sp>
          <p:sp>
            <p:nvSpPr>
              <p:cNvPr id="60512" name="Freeform 229"/>
              <p:cNvSpPr>
                <a:spLocks/>
              </p:cNvSpPr>
              <p:nvPr/>
            </p:nvSpPr>
            <p:spPr bwMode="blackWhite">
              <a:xfrm>
                <a:off x="1489" y="3947"/>
                <a:ext cx="51" cy="76"/>
              </a:xfrm>
              <a:custGeom>
                <a:avLst/>
                <a:gdLst>
                  <a:gd name="T0" fmla="*/ 75 w 40"/>
                  <a:gd name="T1" fmla="*/ 0 h 60"/>
                  <a:gd name="T2" fmla="*/ 254 w 40"/>
                  <a:gd name="T3" fmla="*/ 470 h 60"/>
                  <a:gd name="T4" fmla="*/ 579 w 40"/>
                  <a:gd name="T5" fmla="*/ 754 h 60"/>
                  <a:gd name="T6" fmla="*/ 488 w 40"/>
                  <a:gd name="T7" fmla="*/ 808 h 60"/>
                  <a:gd name="T8" fmla="*/ 0 w 40"/>
                  <a:gd name="T9" fmla="*/ 504 h 60"/>
                  <a:gd name="T10" fmla="*/ 75 w 40"/>
                  <a:gd name="T11" fmla="*/ 0 h 60"/>
                  <a:gd name="T12" fmla="*/ 0 60000 65536"/>
                  <a:gd name="T13" fmla="*/ 0 60000 65536"/>
                  <a:gd name="T14" fmla="*/ 0 60000 65536"/>
                  <a:gd name="T15" fmla="*/ 0 60000 65536"/>
                  <a:gd name="T16" fmla="*/ 0 60000 65536"/>
                  <a:gd name="T17" fmla="*/ 0 60000 65536"/>
                  <a:gd name="T18" fmla="*/ 0 w 40"/>
                  <a:gd name="T19" fmla="*/ 0 h 60"/>
                  <a:gd name="T20" fmla="*/ 40 w 40"/>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40" h="60">
                    <a:moveTo>
                      <a:pt x="5" y="0"/>
                    </a:moveTo>
                    <a:lnTo>
                      <a:pt x="17" y="35"/>
                    </a:lnTo>
                    <a:lnTo>
                      <a:pt x="40" y="56"/>
                    </a:lnTo>
                    <a:lnTo>
                      <a:pt x="34" y="60"/>
                    </a:lnTo>
                    <a:lnTo>
                      <a:pt x="0" y="37"/>
                    </a:lnTo>
                    <a:lnTo>
                      <a:pt x="5" y="0"/>
                    </a:lnTo>
                    <a:close/>
                  </a:path>
                </a:pathLst>
              </a:custGeom>
              <a:grp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sz="2400" b="1" dirty="0">
                  <a:solidFill>
                    <a:srgbClr val="EA902E"/>
                  </a:solidFill>
                  <a:latin typeface="Arial" charset="0"/>
                </a:endParaRPr>
              </a:p>
            </p:txBody>
          </p:sp>
          <p:sp>
            <p:nvSpPr>
              <p:cNvPr id="60513" name="Freeform 230"/>
              <p:cNvSpPr>
                <a:spLocks/>
              </p:cNvSpPr>
              <p:nvPr/>
            </p:nvSpPr>
            <p:spPr bwMode="blackWhite">
              <a:xfrm>
                <a:off x="1533" y="3974"/>
                <a:ext cx="24" cy="34"/>
              </a:xfrm>
              <a:custGeom>
                <a:avLst/>
                <a:gdLst>
                  <a:gd name="T0" fmla="*/ 206 w 19"/>
                  <a:gd name="T1" fmla="*/ 0 h 27"/>
                  <a:gd name="T2" fmla="*/ 248 w 19"/>
                  <a:gd name="T3" fmla="*/ 341 h 27"/>
                  <a:gd name="T4" fmla="*/ 32 w 19"/>
                  <a:gd name="T5" fmla="*/ 185 h 27"/>
                  <a:gd name="T6" fmla="*/ 0 w 19"/>
                  <a:gd name="T7" fmla="*/ 31 h 27"/>
                  <a:gd name="T8" fmla="*/ 206 w 19"/>
                  <a:gd name="T9" fmla="*/ 0 h 27"/>
                  <a:gd name="T10" fmla="*/ 0 60000 65536"/>
                  <a:gd name="T11" fmla="*/ 0 60000 65536"/>
                  <a:gd name="T12" fmla="*/ 0 60000 65536"/>
                  <a:gd name="T13" fmla="*/ 0 60000 65536"/>
                  <a:gd name="T14" fmla="*/ 0 60000 65536"/>
                  <a:gd name="T15" fmla="*/ 0 w 19"/>
                  <a:gd name="T16" fmla="*/ 0 h 27"/>
                  <a:gd name="T17" fmla="*/ 19 w 19"/>
                  <a:gd name="T18" fmla="*/ 27 h 27"/>
                </a:gdLst>
                <a:ahLst/>
                <a:cxnLst>
                  <a:cxn ang="T10">
                    <a:pos x="T0" y="T1"/>
                  </a:cxn>
                  <a:cxn ang="T11">
                    <a:pos x="T2" y="T3"/>
                  </a:cxn>
                  <a:cxn ang="T12">
                    <a:pos x="T4" y="T5"/>
                  </a:cxn>
                  <a:cxn ang="T13">
                    <a:pos x="T6" y="T7"/>
                  </a:cxn>
                  <a:cxn ang="T14">
                    <a:pos x="T8" y="T9"/>
                  </a:cxn>
                </a:cxnLst>
                <a:rect l="T15" t="T16" r="T17" b="T18"/>
                <a:pathLst>
                  <a:path w="19" h="27">
                    <a:moveTo>
                      <a:pt x="16" y="0"/>
                    </a:moveTo>
                    <a:lnTo>
                      <a:pt x="19" y="27"/>
                    </a:lnTo>
                    <a:lnTo>
                      <a:pt x="2" y="14"/>
                    </a:lnTo>
                    <a:lnTo>
                      <a:pt x="0" y="2"/>
                    </a:lnTo>
                    <a:lnTo>
                      <a:pt x="16" y="0"/>
                    </a:lnTo>
                    <a:close/>
                  </a:path>
                </a:pathLst>
              </a:custGeom>
              <a:grp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sz="2400" b="1" dirty="0">
                  <a:solidFill>
                    <a:srgbClr val="EA902E"/>
                  </a:solidFill>
                  <a:latin typeface="Arial" charset="0"/>
                </a:endParaRPr>
              </a:p>
            </p:txBody>
          </p:sp>
          <p:sp>
            <p:nvSpPr>
              <p:cNvPr id="60514" name="Freeform 231"/>
              <p:cNvSpPr>
                <a:spLocks/>
              </p:cNvSpPr>
              <p:nvPr/>
            </p:nvSpPr>
            <p:spPr bwMode="blackWhite">
              <a:xfrm>
                <a:off x="1423" y="3907"/>
                <a:ext cx="27" cy="50"/>
              </a:xfrm>
              <a:custGeom>
                <a:avLst/>
                <a:gdLst>
                  <a:gd name="T0" fmla="*/ 0 w 21"/>
                  <a:gd name="T1" fmla="*/ 0 h 39"/>
                  <a:gd name="T2" fmla="*/ 174 w 21"/>
                  <a:gd name="T3" fmla="*/ 344 h 39"/>
                  <a:gd name="T4" fmla="*/ 336 w 21"/>
                  <a:gd name="T5" fmla="*/ 600 h 39"/>
                  <a:gd name="T6" fmla="*/ 36 w 21"/>
                  <a:gd name="T7" fmla="*/ 390 h 39"/>
                  <a:gd name="T8" fmla="*/ 0 w 21"/>
                  <a:gd name="T9" fmla="*/ 0 h 39"/>
                  <a:gd name="T10" fmla="*/ 0 60000 65536"/>
                  <a:gd name="T11" fmla="*/ 0 60000 65536"/>
                  <a:gd name="T12" fmla="*/ 0 60000 65536"/>
                  <a:gd name="T13" fmla="*/ 0 60000 65536"/>
                  <a:gd name="T14" fmla="*/ 0 60000 65536"/>
                  <a:gd name="T15" fmla="*/ 0 w 21"/>
                  <a:gd name="T16" fmla="*/ 0 h 39"/>
                  <a:gd name="T17" fmla="*/ 21 w 21"/>
                  <a:gd name="T18" fmla="*/ 39 h 39"/>
                </a:gdLst>
                <a:ahLst/>
                <a:cxnLst>
                  <a:cxn ang="T10">
                    <a:pos x="T0" y="T1"/>
                  </a:cxn>
                  <a:cxn ang="T11">
                    <a:pos x="T2" y="T3"/>
                  </a:cxn>
                  <a:cxn ang="T12">
                    <a:pos x="T4" y="T5"/>
                  </a:cxn>
                  <a:cxn ang="T13">
                    <a:pos x="T6" y="T7"/>
                  </a:cxn>
                  <a:cxn ang="T14">
                    <a:pos x="T8" y="T9"/>
                  </a:cxn>
                </a:cxnLst>
                <a:rect l="T15" t="T16" r="T17" b="T18"/>
                <a:pathLst>
                  <a:path w="21" h="39">
                    <a:moveTo>
                      <a:pt x="0" y="0"/>
                    </a:moveTo>
                    <a:lnTo>
                      <a:pt x="11" y="23"/>
                    </a:lnTo>
                    <a:lnTo>
                      <a:pt x="21" y="39"/>
                    </a:lnTo>
                    <a:lnTo>
                      <a:pt x="2" y="25"/>
                    </a:lnTo>
                    <a:lnTo>
                      <a:pt x="0" y="0"/>
                    </a:lnTo>
                    <a:close/>
                  </a:path>
                </a:pathLst>
              </a:custGeom>
              <a:grp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sz="2400" b="1" dirty="0">
                  <a:solidFill>
                    <a:srgbClr val="EA902E"/>
                  </a:solidFill>
                  <a:latin typeface="Arial" charset="0"/>
                </a:endParaRPr>
              </a:p>
            </p:txBody>
          </p:sp>
          <p:sp>
            <p:nvSpPr>
              <p:cNvPr id="60515" name="Freeform 232"/>
              <p:cNvSpPr>
                <a:spLocks/>
              </p:cNvSpPr>
              <p:nvPr/>
            </p:nvSpPr>
            <p:spPr bwMode="blackWhite">
              <a:xfrm>
                <a:off x="1452" y="3910"/>
                <a:ext cx="32" cy="47"/>
              </a:xfrm>
              <a:custGeom>
                <a:avLst/>
                <a:gdLst>
                  <a:gd name="T0" fmla="*/ 376 w 25"/>
                  <a:gd name="T1" fmla="*/ 375 h 37"/>
                  <a:gd name="T2" fmla="*/ 328 w 25"/>
                  <a:gd name="T3" fmla="*/ 0 h 37"/>
                  <a:gd name="T4" fmla="*/ 36 w 25"/>
                  <a:gd name="T5" fmla="*/ 36 h 37"/>
                  <a:gd name="T6" fmla="*/ 0 w 25"/>
                  <a:gd name="T7" fmla="*/ 220 h 37"/>
                  <a:gd name="T8" fmla="*/ 163 w 25"/>
                  <a:gd name="T9" fmla="*/ 516 h 37"/>
                  <a:gd name="T10" fmla="*/ 223 w 25"/>
                  <a:gd name="T11" fmla="*/ 252 h 37"/>
                  <a:gd name="T12" fmla="*/ 376 w 25"/>
                  <a:gd name="T13" fmla="*/ 375 h 37"/>
                  <a:gd name="T14" fmla="*/ 0 60000 65536"/>
                  <a:gd name="T15" fmla="*/ 0 60000 65536"/>
                  <a:gd name="T16" fmla="*/ 0 60000 65536"/>
                  <a:gd name="T17" fmla="*/ 0 60000 65536"/>
                  <a:gd name="T18" fmla="*/ 0 60000 65536"/>
                  <a:gd name="T19" fmla="*/ 0 60000 65536"/>
                  <a:gd name="T20" fmla="*/ 0 60000 65536"/>
                  <a:gd name="T21" fmla="*/ 0 w 25"/>
                  <a:gd name="T22" fmla="*/ 0 h 37"/>
                  <a:gd name="T23" fmla="*/ 25 w 25"/>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37">
                    <a:moveTo>
                      <a:pt x="25" y="27"/>
                    </a:moveTo>
                    <a:lnTo>
                      <a:pt x="21" y="0"/>
                    </a:lnTo>
                    <a:lnTo>
                      <a:pt x="2" y="2"/>
                    </a:lnTo>
                    <a:lnTo>
                      <a:pt x="0" y="16"/>
                    </a:lnTo>
                    <a:lnTo>
                      <a:pt x="11" y="37"/>
                    </a:lnTo>
                    <a:lnTo>
                      <a:pt x="15" y="18"/>
                    </a:lnTo>
                    <a:lnTo>
                      <a:pt x="25" y="27"/>
                    </a:lnTo>
                    <a:close/>
                  </a:path>
                </a:pathLst>
              </a:custGeom>
              <a:grp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sz="2400" b="1" dirty="0">
                  <a:solidFill>
                    <a:srgbClr val="EA902E"/>
                  </a:solidFill>
                  <a:latin typeface="Arial" charset="0"/>
                </a:endParaRPr>
              </a:p>
            </p:txBody>
          </p:sp>
        </p:grpSp>
        <p:grpSp>
          <p:nvGrpSpPr>
            <p:cNvPr id="9" name="Group 235"/>
            <p:cNvGrpSpPr>
              <a:grpSpLocks/>
            </p:cNvGrpSpPr>
            <p:nvPr/>
          </p:nvGrpSpPr>
          <p:grpSpPr bwMode="auto">
            <a:xfrm>
              <a:off x="1289050" y="4458260"/>
              <a:ext cx="1219200" cy="838200"/>
              <a:chOff x="1824" y="3678"/>
              <a:chExt cx="716" cy="446"/>
            </a:xfrm>
            <a:solidFill>
              <a:srgbClr val="FFFF00"/>
            </a:solidFill>
          </p:grpSpPr>
          <p:sp>
            <p:nvSpPr>
              <p:cNvPr id="60495" name="Freeform 236"/>
              <p:cNvSpPr>
                <a:spLocks/>
              </p:cNvSpPr>
              <p:nvPr/>
            </p:nvSpPr>
            <p:spPr bwMode="blackWhite">
              <a:xfrm>
                <a:off x="1887" y="3678"/>
                <a:ext cx="72" cy="50"/>
              </a:xfrm>
              <a:custGeom>
                <a:avLst/>
                <a:gdLst>
                  <a:gd name="T0" fmla="*/ 25 w 77"/>
                  <a:gd name="T1" fmla="*/ 0 h 53"/>
                  <a:gd name="T2" fmla="*/ 28 w 77"/>
                  <a:gd name="T3" fmla="*/ 7 h 53"/>
                  <a:gd name="T4" fmla="*/ 36 w 77"/>
                  <a:gd name="T5" fmla="*/ 8 h 53"/>
                  <a:gd name="T6" fmla="*/ 36 w 77"/>
                  <a:gd name="T7" fmla="*/ 19 h 53"/>
                  <a:gd name="T8" fmla="*/ 29 w 77"/>
                  <a:gd name="T9" fmla="*/ 28 h 53"/>
                  <a:gd name="T10" fmla="*/ 15 w 77"/>
                  <a:gd name="T11" fmla="*/ 26 h 53"/>
                  <a:gd name="T12" fmla="*/ 0 w 77"/>
                  <a:gd name="T13" fmla="*/ 19 h 53"/>
                  <a:gd name="T14" fmla="*/ 11 w 77"/>
                  <a:gd name="T15" fmla="*/ 5 h 53"/>
                  <a:gd name="T16" fmla="*/ 19 w 77"/>
                  <a:gd name="T17" fmla="*/ 7 h 53"/>
                  <a:gd name="T18" fmla="*/ 25 w 77"/>
                  <a:gd name="T19" fmla="*/ 0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53"/>
                  <a:gd name="T32" fmla="*/ 77 w 77"/>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53">
                    <a:moveTo>
                      <a:pt x="52" y="0"/>
                    </a:moveTo>
                    <a:lnTo>
                      <a:pt x="58" y="7"/>
                    </a:lnTo>
                    <a:lnTo>
                      <a:pt x="75" y="9"/>
                    </a:lnTo>
                    <a:lnTo>
                      <a:pt x="77" y="34"/>
                    </a:lnTo>
                    <a:lnTo>
                      <a:pt x="60" y="53"/>
                    </a:lnTo>
                    <a:lnTo>
                      <a:pt x="29" y="51"/>
                    </a:lnTo>
                    <a:lnTo>
                      <a:pt x="0" y="34"/>
                    </a:lnTo>
                    <a:lnTo>
                      <a:pt x="22" y="5"/>
                    </a:lnTo>
                    <a:lnTo>
                      <a:pt x="39" y="7"/>
                    </a:lnTo>
                    <a:lnTo>
                      <a:pt x="52" y="0"/>
                    </a:lnTo>
                    <a:close/>
                  </a:path>
                </a:pathLst>
              </a:custGeom>
              <a:grp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Arial" charset="0"/>
                </a:endParaRPr>
              </a:p>
            </p:txBody>
          </p:sp>
          <p:sp>
            <p:nvSpPr>
              <p:cNvPr id="60496" name="Freeform 237"/>
              <p:cNvSpPr>
                <a:spLocks/>
              </p:cNvSpPr>
              <p:nvPr/>
            </p:nvSpPr>
            <p:spPr bwMode="blackWhite">
              <a:xfrm>
                <a:off x="2364" y="3931"/>
                <a:ext cx="176" cy="193"/>
              </a:xfrm>
              <a:custGeom>
                <a:avLst/>
                <a:gdLst>
                  <a:gd name="T0" fmla="*/ 21 w 188"/>
                  <a:gd name="T1" fmla="*/ 0 h 206"/>
                  <a:gd name="T2" fmla="*/ 38 w 188"/>
                  <a:gd name="T3" fmla="*/ 12 h 206"/>
                  <a:gd name="T4" fmla="*/ 48 w 188"/>
                  <a:gd name="T5" fmla="*/ 13 h 206"/>
                  <a:gd name="T6" fmla="*/ 71 w 188"/>
                  <a:gd name="T7" fmla="*/ 23 h 206"/>
                  <a:gd name="T8" fmla="*/ 76 w 188"/>
                  <a:gd name="T9" fmla="*/ 33 h 206"/>
                  <a:gd name="T10" fmla="*/ 73 w 188"/>
                  <a:gd name="T11" fmla="*/ 40 h 206"/>
                  <a:gd name="T12" fmla="*/ 78 w 188"/>
                  <a:gd name="T13" fmla="*/ 46 h 206"/>
                  <a:gd name="T14" fmla="*/ 78 w 188"/>
                  <a:gd name="T15" fmla="*/ 52 h 206"/>
                  <a:gd name="T16" fmla="*/ 90 w 188"/>
                  <a:gd name="T17" fmla="*/ 55 h 206"/>
                  <a:gd name="T18" fmla="*/ 79 w 188"/>
                  <a:gd name="T19" fmla="*/ 72 h 206"/>
                  <a:gd name="T20" fmla="*/ 62 w 188"/>
                  <a:gd name="T21" fmla="*/ 72 h 206"/>
                  <a:gd name="T22" fmla="*/ 42 w 188"/>
                  <a:gd name="T23" fmla="*/ 87 h 206"/>
                  <a:gd name="T24" fmla="*/ 39 w 188"/>
                  <a:gd name="T25" fmla="*/ 101 h 206"/>
                  <a:gd name="T26" fmla="*/ 29 w 188"/>
                  <a:gd name="T27" fmla="*/ 90 h 206"/>
                  <a:gd name="T28" fmla="*/ 18 w 188"/>
                  <a:gd name="T29" fmla="*/ 90 h 206"/>
                  <a:gd name="T30" fmla="*/ 18 w 188"/>
                  <a:gd name="T31" fmla="*/ 58 h 206"/>
                  <a:gd name="T32" fmla="*/ 0 w 188"/>
                  <a:gd name="T33" fmla="*/ 46 h 206"/>
                  <a:gd name="T34" fmla="*/ 15 w 188"/>
                  <a:gd name="T35" fmla="*/ 31 h 206"/>
                  <a:gd name="T36" fmla="*/ 24 w 188"/>
                  <a:gd name="T37" fmla="*/ 25 h 206"/>
                  <a:gd name="T38" fmla="*/ 21 w 188"/>
                  <a:gd name="T39" fmla="*/ 0 h 2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8"/>
                  <a:gd name="T61" fmla="*/ 0 h 206"/>
                  <a:gd name="T62" fmla="*/ 188 w 188"/>
                  <a:gd name="T63" fmla="*/ 206 h 2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8" h="206">
                    <a:moveTo>
                      <a:pt x="44" y="0"/>
                    </a:moveTo>
                    <a:lnTo>
                      <a:pt x="79" y="23"/>
                    </a:lnTo>
                    <a:lnTo>
                      <a:pt x="100" y="25"/>
                    </a:lnTo>
                    <a:lnTo>
                      <a:pt x="146" y="48"/>
                    </a:lnTo>
                    <a:lnTo>
                      <a:pt x="157" y="67"/>
                    </a:lnTo>
                    <a:lnTo>
                      <a:pt x="150" y="83"/>
                    </a:lnTo>
                    <a:lnTo>
                      <a:pt x="161" y="92"/>
                    </a:lnTo>
                    <a:lnTo>
                      <a:pt x="161" y="106"/>
                    </a:lnTo>
                    <a:lnTo>
                      <a:pt x="188" y="112"/>
                    </a:lnTo>
                    <a:lnTo>
                      <a:pt x="165" y="148"/>
                    </a:lnTo>
                    <a:lnTo>
                      <a:pt x="129" y="148"/>
                    </a:lnTo>
                    <a:lnTo>
                      <a:pt x="86" y="179"/>
                    </a:lnTo>
                    <a:lnTo>
                      <a:pt x="81" y="206"/>
                    </a:lnTo>
                    <a:lnTo>
                      <a:pt x="58" y="183"/>
                    </a:lnTo>
                    <a:lnTo>
                      <a:pt x="35" y="183"/>
                    </a:lnTo>
                    <a:lnTo>
                      <a:pt x="35" y="117"/>
                    </a:lnTo>
                    <a:lnTo>
                      <a:pt x="0" y="92"/>
                    </a:lnTo>
                    <a:lnTo>
                      <a:pt x="29" y="62"/>
                    </a:lnTo>
                    <a:lnTo>
                      <a:pt x="50" y="52"/>
                    </a:lnTo>
                    <a:lnTo>
                      <a:pt x="44" y="0"/>
                    </a:lnTo>
                    <a:close/>
                  </a:path>
                </a:pathLst>
              </a:custGeom>
              <a:grp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Arial" charset="0"/>
                </a:endParaRPr>
              </a:p>
            </p:txBody>
          </p:sp>
          <p:sp>
            <p:nvSpPr>
              <p:cNvPr id="60497" name="Freeform 238"/>
              <p:cNvSpPr>
                <a:spLocks/>
              </p:cNvSpPr>
              <p:nvPr/>
            </p:nvSpPr>
            <p:spPr bwMode="blackWhite">
              <a:xfrm>
                <a:off x="2292" y="3833"/>
                <a:ext cx="95" cy="64"/>
              </a:xfrm>
              <a:custGeom>
                <a:avLst/>
                <a:gdLst>
                  <a:gd name="T0" fmla="*/ 7 w 102"/>
                  <a:gd name="T1" fmla="*/ 0 h 69"/>
                  <a:gd name="T2" fmla="*/ 20 w 102"/>
                  <a:gd name="T3" fmla="*/ 10 h 69"/>
                  <a:gd name="T4" fmla="*/ 29 w 102"/>
                  <a:gd name="T5" fmla="*/ 6 h 69"/>
                  <a:gd name="T6" fmla="*/ 41 w 102"/>
                  <a:gd name="T7" fmla="*/ 16 h 69"/>
                  <a:gd name="T8" fmla="*/ 46 w 102"/>
                  <a:gd name="T9" fmla="*/ 22 h 69"/>
                  <a:gd name="T10" fmla="*/ 38 w 102"/>
                  <a:gd name="T11" fmla="*/ 27 h 69"/>
                  <a:gd name="T12" fmla="*/ 18 w 102"/>
                  <a:gd name="T13" fmla="*/ 30 h 69"/>
                  <a:gd name="T14" fmla="*/ 17 w 102"/>
                  <a:gd name="T15" fmla="*/ 18 h 69"/>
                  <a:gd name="T16" fmla="*/ 0 w 102"/>
                  <a:gd name="T17" fmla="*/ 15 h 69"/>
                  <a:gd name="T18" fmla="*/ 7 w 102"/>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69"/>
                  <a:gd name="T32" fmla="*/ 102 w 102"/>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69">
                    <a:moveTo>
                      <a:pt x="18" y="0"/>
                    </a:moveTo>
                    <a:lnTo>
                      <a:pt x="44" y="23"/>
                    </a:lnTo>
                    <a:lnTo>
                      <a:pt x="62" y="17"/>
                    </a:lnTo>
                    <a:lnTo>
                      <a:pt x="89" y="34"/>
                    </a:lnTo>
                    <a:lnTo>
                      <a:pt x="102" y="50"/>
                    </a:lnTo>
                    <a:lnTo>
                      <a:pt x="83" y="61"/>
                    </a:lnTo>
                    <a:lnTo>
                      <a:pt x="39" y="69"/>
                    </a:lnTo>
                    <a:lnTo>
                      <a:pt x="35" y="42"/>
                    </a:lnTo>
                    <a:lnTo>
                      <a:pt x="0" y="32"/>
                    </a:lnTo>
                    <a:lnTo>
                      <a:pt x="18" y="0"/>
                    </a:lnTo>
                    <a:close/>
                  </a:path>
                </a:pathLst>
              </a:custGeom>
              <a:grp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Arial" charset="0"/>
                </a:endParaRPr>
              </a:p>
            </p:txBody>
          </p:sp>
          <p:sp>
            <p:nvSpPr>
              <p:cNvPr id="60498" name="Freeform 239"/>
              <p:cNvSpPr>
                <a:spLocks/>
              </p:cNvSpPr>
              <p:nvPr/>
            </p:nvSpPr>
            <p:spPr bwMode="blackWhite">
              <a:xfrm>
                <a:off x="2092" y="3747"/>
                <a:ext cx="86" cy="67"/>
              </a:xfrm>
              <a:custGeom>
                <a:avLst/>
                <a:gdLst>
                  <a:gd name="T0" fmla="*/ 18 w 92"/>
                  <a:gd name="T1" fmla="*/ 0 h 71"/>
                  <a:gd name="T2" fmla="*/ 22 w 92"/>
                  <a:gd name="T3" fmla="*/ 8 h 71"/>
                  <a:gd name="T4" fmla="*/ 31 w 92"/>
                  <a:gd name="T5" fmla="*/ 20 h 71"/>
                  <a:gd name="T6" fmla="*/ 38 w 92"/>
                  <a:gd name="T7" fmla="*/ 18 h 71"/>
                  <a:gd name="T8" fmla="*/ 36 w 92"/>
                  <a:gd name="T9" fmla="*/ 24 h 71"/>
                  <a:gd name="T10" fmla="*/ 44 w 92"/>
                  <a:gd name="T11" fmla="*/ 38 h 71"/>
                  <a:gd name="T12" fmla="*/ 22 w 92"/>
                  <a:gd name="T13" fmla="*/ 32 h 71"/>
                  <a:gd name="T14" fmla="*/ 7 w 92"/>
                  <a:gd name="T15" fmla="*/ 31 h 71"/>
                  <a:gd name="T16" fmla="*/ 7 w 92"/>
                  <a:gd name="T17" fmla="*/ 20 h 71"/>
                  <a:gd name="T18" fmla="*/ 0 w 92"/>
                  <a:gd name="T19" fmla="*/ 8 h 71"/>
                  <a:gd name="T20" fmla="*/ 8 w 92"/>
                  <a:gd name="T21" fmla="*/ 8 h 71"/>
                  <a:gd name="T22" fmla="*/ 18 w 92"/>
                  <a:gd name="T23" fmla="*/ 0 h 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2"/>
                  <a:gd name="T37" fmla="*/ 0 h 71"/>
                  <a:gd name="T38" fmla="*/ 92 w 92"/>
                  <a:gd name="T39" fmla="*/ 71 h 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2" h="71">
                    <a:moveTo>
                      <a:pt x="35" y="0"/>
                    </a:moveTo>
                    <a:lnTo>
                      <a:pt x="48" y="16"/>
                    </a:lnTo>
                    <a:lnTo>
                      <a:pt x="64" y="37"/>
                    </a:lnTo>
                    <a:lnTo>
                      <a:pt x="81" y="33"/>
                    </a:lnTo>
                    <a:lnTo>
                      <a:pt x="77" y="46"/>
                    </a:lnTo>
                    <a:lnTo>
                      <a:pt x="92" y="71"/>
                    </a:lnTo>
                    <a:lnTo>
                      <a:pt x="46" y="60"/>
                    </a:lnTo>
                    <a:lnTo>
                      <a:pt x="8" y="58"/>
                    </a:lnTo>
                    <a:lnTo>
                      <a:pt x="10" y="37"/>
                    </a:lnTo>
                    <a:lnTo>
                      <a:pt x="0" y="16"/>
                    </a:lnTo>
                    <a:lnTo>
                      <a:pt x="19" y="16"/>
                    </a:lnTo>
                    <a:lnTo>
                      <a:pt x="35" y="0"/>
                    </a:lnTo>
                    <a:close/>
                  </a:path>
                </a:pathLst>
              </a:custGeom>
              <a:grp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Arial" charset="0"/>
                </a:endParaRPr>
              </a:p>
            </p:txBody>
          </p:sp>
          <p:sp>
            <p:nvSpPr>
              <p:cNvPr id="60499" name="Freeform 240"/>
              <p:cNvSpPr>
                <a:spLocks/>
              </p:cNvSpPr>
              <p:nvPr/>
            </p:nvSpPr>
            <p:spPr bwMode="blackWhite">
              <a:xfrm>
                <a:off x="2213" y="3811"/>
                <a:ext cx="82" cy="23"/>
              </a:xfrm>
              <a:custGeom>
                <a:avLst/>
                <a:gdLst>
                  <a:gd name="T0" fmla="*/ 41 w 88"/>
                  <a:gd name="T1" fmla="*/ 6 h 25"/>
                  <a:gd name="T2" fmla="*/ 33 w 88"/>
                  <a:gd name="T3" fmla="*/ 10 h 25"/>
                  <a:gd name="T4" fmla="*/ 11 w 88"/>
                  <a:gd name="T5" fmla="*/ 8 h 25"/>
                  <a:gd name="T6" fmla="*/ 0 w 88"/>
                  <a:gd name="T7" fmla="*/ 6 h 25"/>
                  <a:gd name="T8" fmla="*/ 7 w 88"/>
                  <a:gd name="T9" fmla="*/ 0 h 25"/>
                  <a:gd name="T10" fmla="*/ 16 w 88"/>
                  <a:gd name="T11" fmla="*/ 5 h 25"/>
                  <a:gd name="T12" fmla="*/ 23 w 88"/>
                  <a:gd name="T13" fmla="*/ 1 h 25"/>
                  <a:gd name="T14" fmla="*/ 30 w 88"/>
                  <a:gd name="T15" fmla="*/ 6 h 25"/>
                  <a:gd name="T16" fmla="*/ 41 w 88"/>
                  <a:gd name="T17" fmla="*/ 6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25"/>
                  <a:gd name="T29" fmla="*/ 88 w 88"/>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25">
                    <a:moveTo>
                      <a:pt x="88" y="11"/>
                    </a:moveTo>
                    <a:lnTo>
                      <a:pt x="71" y="25"/>
                    </a:lnTo>
                    <a:lnTo>
                      <a:pt x="23" y="21"/>
                    </a:lnTo>
                    <a:lnTo>
                      <a:pt x="0" y="11"/>
                    </a:lnTo>
                    <a:lnTo>
                      <a:pt x="17" y="0"/>
                    </a:lnTo>
                    <a:lnTo>
                      <a:pt x="32" y="5"/>
                    </a:lnTo>
                    <a:lnTo>
                      <a:pt x="50" y="1"/>
                    </a:lnTo>
                    <a:lnTo>
                      <a:pt x="65" y="9"/>
                    </a:lnTo>
                    <a:lnTo>
                      <a:pt x="88" y="11"/>
                    </a:lnTo>
                    <a:close/>
                  </a:path>
                </a:pathLst>
              </a:custGeom>
              <a:grp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Arial" charset="0"/>
                </a:endParaRPr>
              </a:p>
            </p:txBody>
          </p:sp>
          <p:sp>
            <p:nvSpPr>
              <p:cNvPr id="60500" name="Freeform 241"/>
              <p:cNvSpPr>
                <a:spLocks/>
              </p:cNvSpPr>
              <p:nvPr/>
            </p:nvSpPr>
            <p:spPr bwMode="blackWhite">
              <a:xfrm>
                <a:off x="1824" y="3719"/>
                <a:ext cx="35" cy="30"/>
              </a:xfrm>
              <a:custGeom>
                <a:avLst/>
                <a:gdLst>
                  <a:gd name="T0" fmla="*/ 21 w 37"/>
                  <a:gd name="T1" fmla="*/ 0 h 32"/>
                  <a:gd name="T2" fmla="*/ 12 w 37"/>
                  <a:gd name="T3" fmla="*/ 8 h 32"/>
                  <a:gd name="T4" fmla="*/ 9 w 37"/>
                  <a:gd name="T5" fmla="*/ 16 h 32"/>
                  <a:gd name="T6" fmla="*/ 0 w 37"/>
                  <a:gd name="T7" fmla="*/ 13 h 32"/>
                  <a:gd name="T8" fmla="*/ 9 w 37"/>
                  <a:gd name="T9" fmla="*/ 8 h 32"/>
                  <a:gd name="T10" fmla="*/ 14 w 37"/>
                  <a:gd name="T11" fmla="*/ 0 h 32"/>
                  <a:gd name="T12" fmla="*/ 21 w 37"/>
                  <a:gd name="T13" fmla="*/ 0 h 32"/>
                  <a:gd name="T14" fmla="*/ 0 60000 65536"/>
                  <a:gd name="T15" fmla="*/ 0 60000 65536"/>
                  <a:gd name="T16" fmla="*/ 0 60000 65536"/>
                  <a:gd name="T17" fmla="*/ 0 60000 65536"/>
                  <a:gd name="T18" fmla="*/ 0 60000 65536"/>
                  <a:gd name="T19" fmla="*/ 0 60000 65536"/>
                  <a:gd name="T20" fmla="*/ 0 60000 65536"/>
                  <a:gd name="T21" fmla="*/ 0 w 37"/>
                  <a:gd name="T22" fmla="*/ 0 h 32"/>
                  <a:gd name="T23" fmla="*/ 37 w 3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2">
                    <a:moveTo>
                      <a:pt x="37" y="0"/>
                    </a:moveTo>
                    <a:lnTo>
                      <a:pt x="23" y="15"/>
                    </a:lnTo>
                    <a:lnTo>
                      <a:pt x="10" y="32"/>
                    </a:lnTo>
                    <a:lnTo>
                      <a:pt x="0" y="25"/>
                    </a:lnTo>
                    <a:lnTo>
                      <a:pt x="10" y="9"/>
                    </a:lnTo>
                    <a:lnTo>
                      <a:pt x="25" y="0"/>
                    </a:lnTo>
                    <a:lnTo>
                      <a:pt x="37" y="0"/>
                    </a:lnTo>
                    <a:close/>
                  </a:path>
                </a:pathLst>
              </a:custGeom>
              <a:grp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Arial" charset="0"/>
                </a:endParaRPr>
              </a:p>
            </p:txBody>
          </p:sp>
          <p:sp>
            <p:nvSpPr>
              <p:cNvPr id="60501" name="Freeform 242"/>
              <p:cNvSpPr>
                <a:spLocks/>
              </p:cNvSpPr>
              <p:nvPr/>
            </p:nvSpPr>
            <p:spPr bwMode="blackWhite">
              <a:xfrm>
                <a:off x="2243" y="3850"/>
                <a:ext cx="40" cy="29"/>
              </a:xfrm>
              <a:custGeom>
                <a:avLst/>
                <a:gdLst>
                  <a:gd name="T0" fmla="*/ 0 w 43"/>
                  <a:gd name="T1" fmla="*/ 0 h 31"/>
                  <a:gd name="T2" fmla="*/ 15 w 43"/>
                  <a:gd name="T3" fmla="*/ 2 h 31"/>
                  <a:gd name="T4" fmla="*/ 17 w 43"/>
                  <a:gd name="T5" fmla="*/ 7 h 31"/>
                  <a:gd name="T6" fmla="*/ 19 w 43"/>
                  <a:gd name="T7" fmla="*/ 12 h 31"/>
                  <a:gd name="T8" fmla="*/ 7 w 43"/>
                  <a:gd name="T9" fmla="*/ 16 h 31"/>
                  <a:gd name="T10" fmla="*/ 7 w 43"/>
                  <a:gd name="T11" fmla="*/ 7 h 31"/>
                  <a:gd name="T12" fmla="*/ 0 w 43"/>
                  <a:gd name="T13" fmla="*/ 7 h 31"/>
                  <a:gd name="T14" fmla="*/ 0 w 43"/>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31"/>
                  <a:gd name="T26" fmla="*/ 43 w 43"/>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31">
                    <a:moveTo>
                      <a:pt x="0" y="0"/>
                    </a:moveTo>
                    <a:lnTo>
                      <a:pt x="31" y="2"/>
                    </a:lnTo>
                    <a:lnTo>
                      <a:pt x="37" y="15"/>
                    </a:lnTo>
                    <a:lnTo>
                      <a:pt x="43" y="23"/>
                    </a:lnTo>
                    <a:lnTo>
                      <a:pt x="10" y="31"/>
                    </a:lnTo>
                    <a:lnTo>
                      <a:pt x="14" y="15"/>
                    </a:lnTo>
                    <a:lnTo>
                      <a:pt x="0" y="7"/>
                    </a:lnTo>
                    <a:lnTo>
                      <a:pt x="0" y="0"/>
                    </a:lnTo>
                    <a:close/>
                  </a:path>
                </a:pathLst>
              </a:custGeom>
              <a:grp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Arial" charset="0"/>
                </a:endParaRPr>
              </a:p>
            </p:txBody>
          </p:sp>
          <p:sp>
            <p:nvSpPr>
              <p:cNvPr id="60502" name="Freeform 243"/>
              <p:cNvSpPr>
                <a:spLocks/>
              </p:cNvSpPr>
              <p:nvPr/>
            </p:nvSpPr>
            <p:spPr bwMode="blackWhite">
              <a:xfrm>
                <a:off x="2294" y="3895"/>
                <a:ext cx="23" cy="22"/>
              </a:xfrm>
              <a:custGeom>
                <a:avLst/>
                <a:gdLst>
                  <a:gd name="T0" fmla="*/ 10 w 25"/>
                  <a:gd name="T1" fmla="*/ 2 h 23"/>
                  <a:gd name="T2" fmla="*/ 9 w 25"/>
                  <a:gd name="T3" fmla="*/ 12 h 23"/>
                  <a:gd name="T4" fmla="*/ 0 w 25"/>
                  <a:gd name="T5" fmla="*/ 11 h 23"/>
                  <a:gd name="T6" fmla="*/ 6 w 25"/>
                  <a:gd name="T7" fmla="*/ 0 h 23"/>
                  <a:gd name="T8" fmla="*/ 10 w 25"/>
                  <a:gd name="T9" fmla="*/ 2 h 23"/>
                  <a:gd name="T10" fmla="*/ 0 60000 65536"/>
                  <a:gd name="T11" fmla="*/ 0 60000 65536"/>
                  <a:gd name="T12" fmla="*/ 0 60000 65536"/>
                  <a:gd name="T13" fmla="*/ 0 60000 65536"/>
                  <a:gd name="T14" fmla="*/ 0 60000 65536"/>
                  <a:gd name="T15" fmla="*/ 0 w 25"/>
                  <a:gd name="T16" fmla="*/ 0 h 23"/>
                  <a:gd name="T17" fmla="*/ 25 w 25"/>
                  <a:gd name="T18" fmla="*/ 23 h 23"/>
                </a:gdLst>
                <a:ahLst/>
                <a:cxnLst>
                  <a:cxn ang="T10">
                    <a:pos x="T0" y="T1"/>
                  </a:cxn>
                  <a:cxn ang="T11">
                    <a:pos x="T2" y="T3"/>
                  </a:cxn>
                  <a:cxn ang="T12">
                    <a:pos x="T4" y="T5"/>
                  </a:cxn>
                  <a:cxn ang="T13">
                    <a:pos x="T6" y="T7"/>
                  </a:cxn>
                  <a:cxn ang="T14">
                    <a:pos x="T8" y="T9"/>
                  </a:cxn>
                </a:cxnLst>
                <a:rect l="T15" t="T16" r="T17" b="T18"/>
                <a:pathLst>
                  <a:path w="25" h="23">
                    <a:moveTo>
                      <a:pt x="25" y="2"/>
                    </a:moveTo>
                    <a:lnTo>
                      <a:pt x="23" y="23"/>
                    </a:lnTo>
                    <a:lnTo>
                      <a:pt x="0" y="11"/>
                    </a:lnTo>
                    <a:lnTo>
                      <a:pt x="6" y="0"/>
                    </a:lnTo>
                    <a:lnTo>
                      <a:pt x="25" y="2"/>
                    </a:lnTo>
                    <a:close/>
                  </a:path>
                </a:pathLst>
              </a:custGeom>
              <a:grp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Arial" charset="0"/>
                </a:endParaRPr>
              </a:p>
            </p:txBody>
          </p:sp>
        </p:grpSp>
        <p:sp>
          <p:nvSpPr>
            <p:cNvPr id="3126" name="Freeform 96"/>
            <p:cNvSpPr>
              <a:spLocks/>
            </p:cNvSpPr>
            <p:nvPr/>
          </p:nvSpPr>
          <p:spPr bwMode="blackWhite">
            <a:xfrm>
              <a:off x="8226425" y="838200"/>
              <a:ext cx="612775" cy="962025"/>
            </a:xfrm>
            <a:custGeom>
              <a:avLst/>
              <a:gdLst>
                <a:gd name="T0" fmla="*/ 2147483647 w 361"/>
                <a:gd name="T1" fmla="*/ 2147483647 h 568"/>
                <a:gd name="T2" fmla="*/ 2147483647 w 361"/>
                <a:gd name="T3" fmla="*/ 2147483647 h 568"/>
                <a:gd name="T4" fmla="*/ 2147483647 w 361"/>
                <a:gd name="T5" fmla="*/ 2147483647 h 568"/>
                <a:gd name="T6" fmla="*/ 2147483647 w 361"/>
                <a:gd name="T7" fmla="*/ 0 h 568"/>
                <a:gd name="T8" fmla="*/ 2147483647 w 361"/>
                <a:gd name="T9" fmla="*/ 2147483647 h 568"/>
                <a:gd name="T10" fmla="*/ 2147483647 w 361"/>
                <a:gd name="T11" fmla="*/ 2147483647 h 568"/>
                <a:gd name="T12" fmla="*/ 2147483647 w 361"/>
                <a:gd name="T13" fmla="*/ 2147483647 h 568"/>
                <a:gd name="T14" fmla="*/ 2147483647 w 361"/>
                <a:gd name="T15" fmla="*/ 2147483647 h 568"/>
                <a:gd name="T16" fmla="*/ 2147483647 w 361"/>
                <a:gd name="T17" fmla="*/ 2147483647 h 568"/>
                <a:gd name="T18" fmla="*/ 2147483647 w 361"/>
                <a:gd name="T19" fmla="*/ 2147483647 h 568"/>
                <a:gd name="T20" fmla="*/ 2147483647 w 361"/>
                <a:gd name="T21" fmla="*/ 2147483647 h 568"/>
                <a:gd name="T22" fmla="*/ 2147483647 w 361"/>
                <a:gd name="T23" fmla="*/ 2147483647 h 568"/>
                <a:gd name="T24" fmla="*/ 2147483647 w 361"/>
                <a:gd name="T25" fmla="*/ 2147483647 h 568"/>
                <a:gd name="T26" fmla="*/ 2147483647 w 361"/>
                <a:gd name="T27" fmla="*/ 2147483647 h 568"/>
                <a:gd name="T28" fmla="*/ 2147483647 w 361"/>
                <a:gd name="T29" fmla="*/ 2147483647 h 568"/>
                <a:gd name="T30" fmla="*/ 2147483647 w 361"/>
                <a:gd name="T31" fmla="*/ 2147483647 h 568"/>
                <a:gd name="T32" fmla="*/ 2147483647 w 361"/>
                <a:gd name="T33" fmla="*/ 2147483647 h 568"/>
                <a:gd name="T34" fmla="*/ 2147483647 w 361"/>
                <a:gd name="T35" fmla="*/ 2147483647 h 568"/>
                <a:gd name="T36" fmla="*/ 2147483647 w 361"/>
                <a:gd name="T37" fmla="*/ 2147483647 h 568"/>
                <a:gd name="T38" fmla="*/ 2147483647 w 361"/>
                <a:gd name="T39" fmla="*/ 2147483647 h 568"/>
                <a:gd name="T40" fmla="*/ 2147483647 w 361"/>
                <a:gd name="T41" fmla="*/ 2147483647 h 568"/>
                <a:gd name="T42" fmla="*/ 2147483647 w 361"/>
                <a:gd name="T43" fmla="*/ 2147483647 h 568"/>
                <a:gd name="T44" fmla="*/ 2147483647 w 361"/>
                <a:gd name="T45" fmla="*/ 2147483647 h 568"/>
                <a:gd name="T46" fmla="*/ 2147483647 w 361"/>
                <a:gd name="T47" fmla="*/ 2147483647 h 568"/>
                <a:gd name="T48" fmla="*/ 2147483647 w 361"/>
                <a:gd name="T49" fmla="*/ 2147483647 h 568"/>
                <a:gd name="T50" fmla="*/ 2147483647 w 361"/>
                <a:gd name="T51" fmla="*/ 2147483647 h 568"/>
                <a:gd name="T52" fmla="*/ 2147483647 w 361"/>
                <a:gd name="T53" fmla="*/ 2147483647 h 568"/>
                <a:gd name="T54" fmla="*/ 2147483647 w 361"/>
                <a:gd name="T55" fmla="*/ 2147483647 h 568"/>
                <a:gd name="T56" fmla="*/ 2147483647 w 361"/>
                <a:gd name="T57" fmla="*/ 2147483647 h 568"/>
                <a:gd name="T58" fmla="*/ 2147483647 w 361"/>
                <a:gd name="T59" fmla="*/ 2147483647 h 568"/>
                <a:gd name="T60" fmla="*/ 2147483647 w 361"/>
                <a:gd name="T61" fmla="*/ 2147483647 h 568"/>
                <a:gd name="T62" fmla="*/ 2147483647 w 361"/>
                <a:gd name="T63" fmla="*/ 2147483647 h 568"/>
                <a:gd name="T64" fmla="*/ 2147483647 w 361"/>
                <a:gd name="T65" fmla="*/ 2147483647 h 568"/>
                <a:gd name="T66" fmla="*/ 2147483647 w 361"/>
                <a:gd name="T67" fmla="*/ 2147483647 h 568"/>
                <a:gd name="T68" fmla="*/ 2147483647 w 361"/>
                <a:gd name="T69" fmla="*/ 2147483647 h 568"/>
                <a:gd name="T70" fmla="*/ 2147483647 w 361"/>
                <a:gd name="T71" fmla="*/ 2147483647 h 568"/>
                <a:gd name="T72" fmla="*/ 2147483647 w 361"/>
                <a:gd name="T73" fmla="*/ 2147483647 h 568"/>
                <a:gd name="T74" fmla="*/ 0 w 361"/>
                <a:gd name="T75" fmla="*/ 2147483647 h 568"/>
                <a:gd name="T76" fmla="*/ 2147483647 w 361"/>
                <a:gd name="T77" fmla="*/ 2147483647 h 568"/>
                <a:gd name="T78" fmla="*/ 2147483647 w 361"/>
                <a:gd name="T79" fmla="*/ 2147483647 h 568"/>
                <a:gd name="T80" fmla="*/ 2147483647 w 361"/>
                <a:gd name="T81" fmla="*/ 2147483647 h 568"/>
                <a:gd name="T82" fmla="*/ 2147483647 w 361"/>
                <a:gd name="T83" fmla="*/ 2147483647 h 568"/>
                <a:gd name="T84" fmla="*/ 2147483647 w 361"/>
                <a:gd name="T85" fmla="*/ 2147483647 h 568"/>
                <a:gd name="T86" fmla="*/ 2147483647 w 361"/>
                <a:gd name="T87" fmla="*/ 2147483647 h 568"/>
                <a:gd name="T88" fmla="*/ 2147483647 w 361"/>
                <a:gd name="T89" fmla="*/ 2147483647 h 568"/>
                <a:gd name="T90" fmla="*/ 2147483647 w 361"/>
                <a:gd name="T91" fmla="*/ 2147483647 h 5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1"/>
                <a:gd name="T139" fmla="*/ 0 h 568"/>
                <a:gd name="T140" fmla="*/ 361 w 361"/>
                <a:gd name="T141" fmla="*/ 568 h 5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1" h="568">
                  <a:moveTo>
                    <a:pt x="67" y="19"/>
                  </a:moveTo>
                  <a:lnTo>
                    <a:pt x="86" y="50"/>
                  </a:lnTo>
                  <a:lnTo>
                    <a:pt x="117" y="27"/>
                  </a:lnTo>
                  <a:lnTo>
                    <a:pt x="121" y="0"/>
                  </a:lnTo>
                  <a:lnTo>
                    <a:pt x="159" y="19"/>
                  </a:lnTo>
                  <a:lnTo>
                    <a:pt x="182" y="23"/>
                  </a:lnTo>
                  <a:lnTo>
                    <a:pt x="255" y="188"/>
                  </a:lnTo>
                  <a:lnTo>
                    <a:pt x="286" y="192"/>
                  </a:lnTo>
                  <a:lnTo>
                    <a:pt x="303" y="234"/>
                  </a:lnTo>
                  <a:lnTo>
                    <a:pt x="336" y="230"/>
                  </a:lnTo>
                  <a:lnTo>
                    <a:pt x="340" y="253"/>
                  </a:lnTo>
                  <a:lnTo>
                    <a:pt x="361" y="253"/>
                  </a:lnTo>
                  <a:lnTo>
                    <a:pt x="361" y="267"/>
                  </a:lnTo>
                  <a:lnTo>
                    <a:pt x="340" y="276"/>
                  </a:lnTo>
                  <a:lnTo>
                    <a:pt x="324" y="296"/>
                  </a:lnTo>
                  <a:lnTo>
                    <a:pt x="328" y="311"/>
                  </a:lnTo>
                  <a:lnTo>
                    <a:pt x="297" y="315"/>
                  </a:lnTo>
                  <a:lnTo>
                    <a:pt x="305" y="338"/>
                  </a:lnTo>
                  <a:lnTo>
                    <a:pt x="286" y="357"/>
                  </a:lnTo>
                  <a:lnTo>
                    <a:pt x="270" y="342"/>
                  </a:lnTo>
                  <a:lnTo>
                    <a:pt x="255" y="357"/>
                  </a:lnTo>
                  <a:lnTo>
                    <a:pt x="244" y="390"/>
                  </a:lnTo>
                  <a:lnTo>
                    <a:pt x="236" y="390"/>
                  </a:lnTo>
                  <a:lnTo>
                    <a:pt x="224" y="351"/>
                  </a:lnTo>
                  <a:lnTo>
                    <a:pt x="209" y="384"/>
                  </a:lnTo>
                  <a:lnTo>
                    <a:pt x="228" y="415"/>
                  </a:lnTo>
                  <a:lnTo>
                    <a:pt x="209" y="430"/>
                  </a:lnTo>
                  <a:lnTo>
                    <a:pt x="198" y="449"/>
                  </a:lnTo>
                  <a:lnTo>
                    <a:pt x="178" y="430"/>
                  </a:lnTo>
                  <a:lnTo>
                    <a:pt x="182" y="457"/>
                  </a:lnTo>
                  <a:lnTo>
                    <a:pt x="167" y="457"/>
                  </a:lnTo>
                  <a:lnTo>
                    <a:pt x="151" y="445"/>
                  </a:lnTo>
                  <a:lnTo>
                    <a:pt x="140" y="457"/>
                  </a:lnTo>
                  <a:lnTo>
                    <a:pt x="144" y="499"/>
                  </a:lnTo>
                  <a:lnTo>
                    <a:pt x="128" y="537"/>
                  </a:lnTo>
                  <a:lnTo>
                    <a:pt x="128" y="568"/>
                  </a:lnTo>
                  <a:lnTo>
                    <a:pt x="98" y="553"/>
                  </a:lnTo>
                  <a:lnTo>
                    <a:pt x="0" y="321"/>
                  </a:lnTo>
                  <a:lnTo>
                    <a:pt x="21" y="307"/>
                  </a:lnTo>
                  <a:lnTo>
                    <a:pt x="25" y="288"/>
                  </a:lnTo>
                  <a:lnTo>
                    <a:pt x="44" y="261"/>
                  </a:lnTo>
                  <a:lnTo>
                    <a:pt x="29" y="192"/>
                  </a:lnTo>
                  <a:lnTo>
                    <a:pt x="40" y="161"/>
                  </a:lnTo>
                  <a:lnTo>
                    <a:pt x="32" y="111"/>
                  </a:lnTo>
                  <a:lnTo>
                    <a:pt x="50" y="46"/>
                  </a:lnTo>
                  <a:lnTo>
                    <a:pt x="67" y="19"/>
                  </a:lnTo>
                  <a:close/>
                </a:path>
              </a:pathLst>
            </a:custGeom>
            <a:solidFill>
              <a:srgbClr val="FFFF00"/>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mn-lt"/>
              </a:endParaRPr>
            </a:p>
          </p:txBody>
        </p:sp>
        <p:sp>
          <p:nvSpPr>
            <p:cNvPr id="151" name="TextBox 150"/>
            <p:cNvSpPr txBox="1"/>
            <p:nvPr/>
          </p:nvSpPr>
          <p:spPr>
            <a:xfrm>
              <a:off x="7897813" y="3240088"/>
              <a:ext cx="1066800" cy="215900"/>
            </a:xfrm>
            <a:prstGeom prst="rect">
              <a:avLst/>
            </a:prstGeom>
            <a:solidFill>
              <a:srgbClr val="0070C0"/>
            </a:solidFill>
          </p:spPr>
          <p:txBody>
            <a:bodyPr>
              <a:spAutoFit/>
            </a:bodyPr>
            <a:lstStyle/>
            <a:p>
              <a:pPr algn="ctr" fontAlgn="auto">
                <a:spcBef>
                  <a:spcPts val="0"/>
                </a:spcBef>
                <a:spcAft>
                  <a:spcPts val="0"/>
                </a:spcAft>
                <a:defRPr/>
              </a:pPr>
              <a:r>
                <a:rPr lang="en-US" sz="800" b="1" dirty="0">
                  <a:solidFill>
                    <a:schemeClr val="bg1"/>
                  </a:solidFill>
                  <a:latin typeface="+mn-lt"/>
                </a:rPr>
                <a:t>Washington, DC</a:t>
              </a:r>
            </a:p>
          </p:txBody>
        </p:sp>
        <p:cxnSp>
          <p:nvCxnSpPr>
            <p:cNvPr id="154" name="Straight Connector 153"/>
            <p:cNvCxnSpPr/>
            <p:nvPr/>
          </p:nvCxnSpPr>
          <p:spPr>
            <a:xfrm>
              <a:off x="7772400" y="2895600"/>
              <a:ext cx="434975" cy="441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Rectangle 159"/>
            <p:cNvSpPr/>
            <p:nvPr/>
          </p:nvSpPr>
          <p:spPr>
            <a:xfrm>
              <a:off x="533399" y="5638800"/>
              <a:ext cx="618905" cy="304800"/>
            </a:xfrm>
            <a:prstGeom prst="rect">
              <a:avLst/>
            </a:prstGeom>
            <a:solidFill>
              <a:srgbClr val="FFFF00"/>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sz="2400" b="1" dirty="0">
                <a:latin typeface="+mn-lt"/>
              </a:endParaRPr>
            </a:p>
          </p:txBody>
        </p:sp>
        <p:sp>
          <p:nvSpPr>
            <p:cNvPr id="2106" name="Freeform 125"/>
            <p:cNvSpPr>
              <a:spLocks/>
            </p:cNvSpPr>
            <p:nvPr/>
          </p:nvSpPr>
          <p:spPr bwMode="blackWhite">
            <a:xfrm>
              <a:off x="363538" y="1962150"/>
              <a:ext cx="1311275" cy="2255838"/>
            </a:xfrm>
            <a:custGeom>
              <a:avLst/>
              <a:gdLst>
                <a:gd name="T0" fmla="*/ 2147483647 w 773"/>
                <a:gd name="T1" fmla="*/ 2147483647 h 1330"/>
                <a:gd name="T2" fmla="*/ 2147483647 w 773"/>
                <a:gd name="T3" fmla="*/ 2147483647 h 1330"/>
                <a:gd name="T4" fmla="*/ 2147483647 w 773"/>
                <a:gd name="T5" fmla="*/ 2147483647 h 1330"/>
                <a:gd name="T6" fmla="*/ 2147483647 w 773"/>
                <a:gd name="T7" fmla="*/ 2147483647 h 1330"/>
                <a:gd name="T8" fmla="*/ 2147483647 w 773"/>
                <a:gd name="T9" fmla="*/ 2147483647 h 1330"/>
                <a:gd name="T10" fmla="*/ 2147483647 w 773"/>
                <a:gd name="T11" fmla="*/ 2147483647 h 1330"/>
                <a:gd name="T12" fmla="*/ 2147483647 w 773"/>
                <a:gd name="T13" fmla="*/ 2147483647 h 1330"/>
                <a:gd name="T14" fmla="*/ 2147483647 w 773"/>
                <a:gd name="T15" fmla="*/ 2147483647 h 1330"/>
                <a:gd name="T16" fmla="*/ 2147483647 w 773"/>
                <a:gd name="T17" fmla="*/ 2147483647 h 1330"/>
                <a:gd name="T18" fmla="*/ 2147483647 w 773"/>
                <a:gd name="T19" fmla="*/ 2147483647 h 1330"/>
                <a:gd name="T20" fmla="*/ 2147483647 w 773"/>
                <a:gd name="T21" fmla="*/ 2147483647 h 1330"/>
                <a:gd name="T22" fmla="*/ 2147483647 w 773"/>
                <a:gd name="T23" fmla="*/ 2147483647 h 1330"/>
                <a:gd name="T24" fmla="*/ 2147483647 w 773"/>
                <a:gd name="T25" fmla="*/ 2147483647 h 1330"/>
                <a:gd name="T26" fmla="*/ 2147483647 w 773"/>
                <a:gd name="T27" fmla="*/ 2147483647 h 1330"/>
                <a:gd name="T28" fmla="*/ 2147483647 w 773"/>
                <a:gd name="T29" fmla="*/ 2147483647 h 1330"/>
                <a:gd name="T30" fmla="*/ 2147483647 w 773"/>
                <a:gd name="T31" fmla="*/ 2147483647 h 1330"/>
                <a:gd name="T32" fmla="*/ 2147483647 w 773"/>
                <a:gd name="T33" fmla="*/ 2147483647 h 1330"/>
                <a:gd name="T34" fmla="*/ 2147483647 w 773"/>
                <a:gd name="T35" fmla="*/ 2147483647 h 1330"/>
                <a:gd name="T36" fmla="*/ 2147483647 w 773"/>
                <a:gd name="T37" fmla="*/ 2147483647 h 1330"/>
                <a:gd name="T38" fmla="*/ 2147483647 w 773"/>
                <a:gd name="T39" fmla="*/ 2147483647 h 1330"/>
                <a:gd name="T40" fmla="*/ 2147483647 w 773"/>
                <a:gd name="T41" fmla="*/ 2147483647 h 1330"/>
                <a:gd name="T42" fmla="*/ 2147483647 w 773"/>
                <a:gd name="T43" fmla="*/ 0 h 1330"/>
                <a:gd name="T44" fmla="*/ 2147483647 w 773"/>
                <a:gd name="T45" fmla="*/ 2147483647 h 1330"/>
                <a:gd name="T46" fmla="*/ 2147483647 w 773"/>
                <a:gd name="T47" fmla="*/ 2147483647 h 1330"/>
                <a:gd name="T48" fmla="*/ 2147483647 w 773"/>
                <a:gd name="T49" fmla="*/ 2147483647 h 1330"/>
                <a:gd name="T50" fmla="*/ 2147483647 w 773"/>
                <a:gd name="T51" fmla="*/ 2147483647 h 1330"/>
                <a:gd name="T52" fmla="*/ 2147483647 w 773"/>
                <a:gd name="T53" fmla="*/ 2147483647 h 1330"/>
                <a:gd name="T54" fmla="*/ 2147483647 w 773"/>
                <a:gd name="T55" fmla="*/ 2147483647 h 1330"/>
                <a:gd name="T56" fmla="*/ 2147483647 w 773"/>
                <a:gd name="T57" fmla="*/ 2147483647 h 1330"/>
                <a:gd name="T58" fmla="*/ 2147483647 w 773"/>
                <a:gd name="T59" fmla="*/ 2147483647 h 1330"/>
                <a:gd name="T60" fmla="*/ 2147483647 w 773"/>
                <a:gd name="T61" fmla="*/ 2147483647 h 1330"/>
                <a:gd name="T62" fmla="*/ 2147483647 w 773"/>
                <a:gd name="T63" fmla="*/ 2147483647 h 1330"/>
                <a:gd name="T64" fmla="*/ 2147483647 w 773"/>
                <a:gd name="T65" fmla="*/ 2147483647 h 1330"/>
                <a:gd name="T66" fmla="*/ 2147483647 w 773"/>
                <a:gd name="T67" fmla="*/ 2147483647 h 1330"/>
                <a:gd name="T68" fmla="*/ 2147483647 w 773"/>
                <a:gd name="T69" fmla="*/ 2147483647 h 13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73"/>
                <a:gd name="T106" fmla="*/ 0 h 1330"/>
                <a:gd name="T107" fmla="*/ 773 w 773"/>
                <a:gd name="T108" fmla="*/ 1330 h 13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73" h="1330">
                  <a:moveTo>
                    <a:pt x="261" y="1029"/>
                  </a:moveTo>
                  <a:lnTo>
                    <a:pt x="167" y="989"/>
                  </a:lnTo>
                  <a:lnTo>
                    <a:pt x="175" y="941"/>
                  </a:lnTo>
                  <a:lnTo>
                    <a:pt x="175" y="910"/>
                  </a:lnTo>
                  <a:lnTo>
                    <a:pt x="155" y="887"/>
                  </a:lnTo>
                  <a:lnTo>
                    <a:pt x="157" y="860"/>
                  </a:lnTo>
                  <a:lnTo>
                    <a:pt x="127" y="818"/>
                  </a:lnTo>
                  <a:lnTo>
                    <a:pt x="119" y="779"/>
                  </a:lnTo>
                  <a:lnTo>
                    <a:pt x="84" y="716"/>
                  </a:lnTo>
                  <a:lnTo>
                    <a:pt x="90" y="704"/>
                  </a:lnTo>
                  <a:lnTo>
                    <a:pt x="111" y="710"/>
                  </a:lnTo>
                  <a:lnTo>
                    <a:pt x="117" y="691"/>
                  </a:lnTo>
                  <a:lnTo>
                    <a:pt x="115" y="668"/>
                  </a:lnTo>
                  <a:lnTo>
                    <a:pt x="84" y="656"/>
                  </a:lnTo>
                  <a:lnTo>
                    <a:pt x="75" y="622"/>
                  </a:lnTo>
                  <a:lnTo>
                    <a:pt x="71" y="578"/>
                  </a:lnTo>
                  <a:lnTo>
                    <a:pt x="81" y="559"/>
                  </a:lnTo>
                  <a:lnTo>
                    <a:pt x="111" y="609"/>
                  </a:lnTo>
                  <a:lnTo>
                    <a:pt x="111" y="549"/>
                  </a:lnTo>
                  <a:lnTo>
                    <a:pt x="136" y="557"/>
                  </a:lnTo>
                  <a:lnTo>
                    <a:pt x="119" y="534"/>
                  </a:lnTo>
                  <a:lnTo>
                    <a:pt x="104" y="534"/>
                  </a:lnTo>
                  <a:lnTo>
                    <a:pt x="92" y="522"/>
                  </a:lnTo>
                  <a:lnTo>
                    <a:pt x="81" y="526"/>
                  </a:lnTo>
                  <a:lnTo>
                    <a:pt x="81" y="536"/>
                  </a:lnTo>
                  <a:lnTo>
                    <a:pt x="46" y="514"/>
                  </a:lnTo>
                  <a:lnTo>
                    <a:pt x="40" y="491"/>
                  </a:lnTo>
                  <a:lnTo>
                    <a:pt x="67" y="503"/>
                  </a:lnTo>
                  <a:lnTo>
                    <a:pt x="40" y="443"/>
                  </a:lnTo>
                  <a:lnTo>
                    <a:pt x="27" y="430"/>
                  </a:lnTo>
                  <a:lnTo>
                    <a:pt x="33" y="413"/>
                  </a:lnTo>
                  <a:lnTo>
                    <a:pt x="10" y="361"/>
                  </a:lnTo>
                  <a:lnTo>
                    <a:pt x="19" y="284"/>
                  </a:lnTo>
                  <a:lnTo>
                    <a:pt x="34" y="267"/>
                  </a:lnTo>
                  <a:lnTo>
                    <a:pt x="0" y="225"/>
                  </a:lnTo>
                  <a:lnTo>
                    <a:pt x="8" y="182"/>
                  </a:lnTo>
                  <a:lnTo>
                    <a:pt x="36" y="161"/>
                  </a:lnTo>
                  <a:lnTo>
                    <a:pt x="38" y="140"/>
                  </a:lnTo>
                  <a:lnTo>
                    <a:pt x="52" y="131"/>
                  </a:lnTo>
                  <a:lnTo>
                    <a:pt x="56" y="96"/>
                  </a:lnTo>
                  <a:lnTo>
                    <a:pt x="81" y="63"/>
                  </a:lnTo>
                  <a:lnTo>
                    <a:pt x="86" y="31"/>
                  </a:lnTo>
                  <a:lnTo>
                    <a:pt x="84" y="15"/>
                  </a:lnTo>
                  <a:lnTo>
                    <a:pt x="90" y="0"/>
                  </a:lnTo>
                  <a:lnTo>
                    <a:pt x="439" y="98"/>
                  </a:lnTo>
                  <a:lnTo>
                    <a:pt x="355" y="468"/>
                  </a:lnTo>
                  <a:lnTo>
                    <a:pt x="737" y="1031"/>
                  </a:lnTo>
                  <a:lnTo>
                    <a:pt x="750" y="1067"/>
                  </a:lnTo>
                  <a:lnTo>
                    <a:pt x="750" y="1113"/>
                  </a:lnTo>
                  <a:lnTo>
                    <a:pt x="773" y="1154"/>
                  </a:lnTo>
                  <a:lnTo>
                    <a:pt x="737" y="1184"/>
                  </a:lnTo>
                  <a:lnTo>
                    <a:pt x="723" y="1228"/>
                  </a:lnTo>
                  <a:lnTo>
                    <a:pt x="706" y="1242"/>
                  </a:lnTo>
                  <a:lnTo>
                    <a:pt x="712" y="1261"/>
                  </a:lnTo>
                  <a:lnTo>
                    <a:pt x="693" y="1275"/>
                  </a:lnTo>
                  <a:lnTo>
                    <a:pt x="723" y="1313"/>
                  </a:lnTo>
                  <a:lnTo>
                    <a:pt x="679" y="1330"/>
                  </a:lnTo>
                  <a:lnTo>
                    <a:pt x="453" y="1307"/>
                  </a:lnTo>
                  <a:lnTo>
                    <a:pt x="451" y="1286"/>
                  </a:lnTo>
                  <a:lnTo>
                    <a:pt x="436" y="1267"/>
                  </a:lnTo>
                  <a:lnTo>
                    <a:pt x="453" y="1242"/>
                  </a:lnTo>
                  <a:lnTo>
                    <a:pt x="447" y="1202"/>
                  </a:lnTo>
                  <a:lnTo>
                    <a:pt x="420" y="1179"/>
                  </a:lnTo>
                  <a:lnTo>
                    <a:pt x="411" y="1159"/>
                  </a:lnTo>
                  <a:lnTo>
                    <a:pt x="366" y="1152"/>
                  </a:lnTo>
                  <a:lnTo>
                    <a:pt x="386" y="1127"/>
                  </a:lnTo>
                  <a:lnTo>
                    <a:pt x="363" y="1104"/>
                  </a:lnTo>
                  <a:lnTo>
                    <a:pt x="338" y="1100"/>
                  </a:lnTo>
                  <a:lnTo>
                    <a:pt x="301" y="1081"/>
                  </a:lnTo>
                  <a:lnTo>
                    <a:pt x="286" y="1058"/>
                  </a:lnTo>
                  <a:lnTo>
                    <a:pt x="261" y="1029"/>
                  </a:lnTo>
                  <a:close/>
                </a:path>
              </a:pathLst>
            </a:custGeom>
            <a:solidFill>
              <a:srgbClr val="FFFF00"/>
            </a:solidFill>
            <a:ln w="9525">
              <a:solidFill>
                <a:schemeClr val="tx1"/>
              </a:solidFill>
              <a:miter lim="800000"/>
              <a:headEnd/>
              <a:tailEnd/>
            </a:ln>
          </p:spPr>
          <p:txBody>
            <a:bodyPr wrap="none" anchor="ctr"/>
            <a:lstStyle/>
            <a:p>
              <a:pPr eaLnBrk="0" hangingPunct="0"/>
              <a:endParaRPr lang="en-US" sz="2400" b="1" dirty="0">
                <a:latin typeface="Calibri" pitchFamily="34" charset="0"/>
              </a:endParaRPr>
            </a:p>
          </p:txBody>
        </p:sp>
        <p:sp>
          <p:nvSpPr>
            <p:cNvPr id="170" name="Freeform 131"/>
            <p:cNvSpPr>
              <a:spLocks/>
            </p:cNvSpPr>
            <p:nvPr>
              <p:custDataLst>
                <p:tags r:id="rId2"/>
              </p:custDataLst>
            </p:nvPr>
          </p:nvSpPr>
          <p:spPr bwMode="blackWhite">
            <a:xfrm>
              <a:off x="1514475" y="3357563"/>
              <a:ext cx="1093788" cy="1281112"/>
            </a:xfrm>
            <a:custGeom>
              <a:avLst/>
              <a:gdLst>
                <a:gd name="T0" fmla="*/ 2147483647 w 645"/>
                <a:gd name="T1" fmla="*/ 0 h 756"/>
                <a:gd name="T2" fmla="*/ 2147483647 w 645"/>
                <a:gd name="T3" fmla="*/ 2147483647 h 756"/>
                <a:gd name="T4" fmla="*/ 2147483647 w 645"/>
                <a:gd name="T5" fmla="*/ 2147483647 h 756"/>
                <a:gd name="T6" fmla="*/ 2147483647 w 645"/>
                <a:gd name="T7" fmla="*/ 2147483647 h 756"/>
                <a:gd name="T8" fmla="*/ 2147483647 w 645"/>
                <a:gd name="T9" fmla="*/ 2147483647 h 756"/>
                <a:gd name="T10" fmla="*/ 2147483647 w 645"/>
                <a:gd name="T11" fmla="*/ 2147483647 h 756"/>
                <a:gd name="T12" fmla="*/ 2147483647 w 645"/>
                <a:gd name="T13" fmla="*/ 2147483647 h 756"/>
                <a:gd name="T14" fmla="*/ 0 w 645"/>
                <a:gd name="T15" fmla="*/ 2147483647 h 756"/>
                <a:gd name="T16" fmla="*/ 2147483647 w 645"/>
                <a:gd name="T17" fmla="*/ 2147483647 h 756"/>
                <a:gd name="T18" fmla="*/ 2147483647 w 645"/>
                <a:gd name="T19" fmla="*/ 2147483647 h 756"/>
                <a:gd name="T20" fmla="*/ 2147483647 w 645"/>
                <a:gd name="T21" fmla="*/ 2147483647 h 756"/>
                <a:gd name="T22" fmla="*/ 2147483647 w 645"/>
                <a:gd name="T23" fmla="*/ 2147483647 h 756"/>
                <a:gd name="T24" fmla="*/ 2147483647 w 645"/>
                <a:gd name="T25" fmla="*/ 2147483647 h 756"/>
                <a:gd name="T26" fmla="*/ 2147483647 w 645"/>
                <a:gd name="T27" fmla="*/ 2147483647 h 756"/>
                <a:gd name="T28" fmla="*/ 2147483647 w 645"/>
                <a:gd name="T29" fmla="*/ 2147483647 h 756"/>
                <a:gd name="T30" fmla="*/ 2147483647 w 645"/>
                <a:gd name="T31" fmla="*/ 2147483647 h 756"/>
                <a:gd name="T32" fmla="*/ 2147483647 w 645"/>
                <a:gd name="T33" fmla="*/ 2147483647 h 756"/>
                <a:gd name="T34" fmla="*/ 2147483647 w 645"/>
                <a:gd name="T35" fmla="*/ 2147483647 h 756"/>
                <a:gd name="T36" fmla="*/ 2147483647 w 645"/>
                <a:gd name="T37" fmla="*/ 2147483647 h 756"/>
                <a:gd name="T38" fmla="*/ 2147483647 w 645"/>
                <a:gd name="T39" fmla="*/ 2147483647 h 756"/>
                <a:gd name="T40" fmla="*/ 2147483647 w 645"/>
                <a:gd name="T41" fmla="*/ 2147483647 h 756"/>
                <a:gd name="T42" fmla="*/ 2147483647 w 645"/>
                <a:gd name="T43" fmla="*/ 2147483647 h 756"/>
                <a:gd name="T44" fmla="*/ 2147483647 w 645"/>
                <a:gd name="T45" fmla="*/ 2147483647 h 756"/>
                <a:gd name="T46" fmla="*/ 2147483647 w 645"/>
                <a:gd name="T47" fmla="*/ 2147483647 h 756"/>
                <a:gd name="T48" fmla="*/ 2147483647 w 645"/>
                <a:gd name="T49" fmla="*/ 2147483647 h 756"/>
                <a:gd name="T50" fmla="*/ 2147483647 w 645"/>
                <a:gd name="T51" fmla="*/ 2147483647 h 756"/>
                <a:gd name="T52" fmla="*/ 2147483647 w 645"/>
                <a:gd name="T53" fmla="*/ 2147483647 h 756"/>
                <a:gd name="T54" fmla="*/ 2147483647 w 645"/>
                <a:gd name="T55" fmla="*/ 2147483647 h 756"/>
                <a:gd name="T56" fmla="*/ 2147483647 w 645"/>
                <a:gd name="T57" fmla="*/ 0 h 7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45"/>
                <a:gd name="T88" fmla="*/ 0 h 756"/>
                <a:gd name="T89" fmla="*/ 645 w 645"/>
                <a:gd name="T90" fmla="*/ 756 h 7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45" h="756">
                  <a:moveTo>
                    <a:pt x="167" y="0"/>
                  </a:moveTo>
                  <a:lnTo>
                    <a:pt x="645" y="74"/>
                  </a:lnTo>
                  <a:lnTo>
                    <a:pt x="584" y="570"/>
                  </a:lnTo>
                  <a:lnTo>
                    <a:pt x="555" y="756"/>
                  </a:lnTo>
                  <a:lnTo>
                    <a:pt x="361" y="737"/>
                  </a:lnTo>
                  <a:lnTo>
                    <a:pt x="2" y="543"/>
                  </a:lnTo>
                  <a:lnTo>
                    <a:pt x="8" y="524"/>
                  </a:lnTo>
                  <a:lnTo>
                    <a:pt x="0" y="508"/>
                  </a:lnTo>
                  <a:lnTo>
                    <a:pt x="44" y="491"/>
                  </a:lnTo>
                  <a:lnTo>
                    <a:pt x="14" y="453"/>
                  </a:lnTo>
                  <a:lnTo>
                    <a:pt x="33" y="439"/>
                  </a:lnTo>
                  <a:lnTo>
                    <a:pt x="27" y="420"/>
                  </a:lnTo>
                  <a:lnTo>
                    <a:pt x="44" y="406"/>
                  </a:lnTo>
                  <a:lnTo>
                    <a:pt x="58" y="362"/>
                  </a:lnTo>
                  <a:lnTo>
                    <a:pt x="94" y="332"/>
                  </a:lnTo>
                  <a:lnTo>
                    <a:pt x="71" y="291"/>
                  </a:lnTo>
                  <a:lnTo>
                    <a:pt x="71" y="245"/>
                  </a:lnTo>
                  <a:lnTo>
                    <a:pt x="58" y="209"/>
                  </a:lnTo>
                  <a:lnTo>
                    <a:pt x="89" y="195"/>
                  </a:lnTo>
                  <a:lnTo>
                    <a:pt x="87" y="117"/>
                  </a:lnTo>
                  <a:lnTo>
                    <a:pt x="92" y="96"/>
                  </a:lnTo>
                  <a:lnTo>
                    <a:pt x="108" y="107"/>
                  </a:lnTo>
                  <a:lnTo>
                    <a:pt x="125" y="99"/>
                  </a:lnTo>
                  <a:lnTo>
                    <a:pt x="129" y="122"/>
                  </a:lnTo>
                  <a:lnTo>
                    <a:pt x="142" y="124"/>
                  </a:lnTo>
                  <a:lnTo>
                    <a:pt x="142" y="97"/>
                  </a:lnTo>
                  <a:lnTo>
                    <a:pt x="150" y="90"/>
                  </a:lnTo>
                  <a:lnTo>
                    <a:pt x="154" y="82"/>
                  </a:lnTo>
                  <a:lnTo>
                    <a:pt x="167" y="0"/>
                  </a:lnTo>
                  <a:close/>
                </a:path>
              </a:pathLst>
            </a:custGeom>
            <a:solidFill>
              <a:srgbClr val="0070C0"/>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mn-lt"/>
              </a:endParaRPr>
            </a:p>
          </p:txBody>
        </p:sp>
        <p:sp>
          <p:nvSpPr>
            <p:cNvPr id="2108" name="Freeform 136"/>
            <p:cNvSpPr>
              <a:spLocks/>
            </p:cNvSpPr>
            <p:nvPr/>
          </p:nvSpPr>
          <p:spPr bwMode="blackWhite">
            <a:xfrm>
              <a:off x="2455863" y="3482975"/>
              <a:ext cx="1119187" cy="1155700"/>
            </a:xfrm>
            <a:custGeom>
              <a:avLst/>
              <a:gdLst>
                <a:gd name="T0" fmla="*/ 2147483647 w 660"/>
                <a:gd name="T1" fmla="*/ 2147483647 h 682"/>
                <a:gd name="T2" fmla="*/ 2147483647 w 660"/>
                <a:gd name="T3" fmla="*/ 2147483647 h 682"/>
                <a:gd name="T4" fmla="*/ 2147483647 w 660"/>
                <a:gd name="T5" fmla="*/ 2147483647 h 682"/>
                <a:gd name="T6" fmla="*/ 2147483647 w 660"/>
                <a:gd name="T7" fmla="*/ 2147483647 h 682"/>
                <a:gd name="T8" fmla="*/ 2147483647 w 660"/>
                <a:gd name="T9" fmla="*/ 2147483647 h 682"/>
                <a:gd name="T10" fmla="*/ 2147483647 w 660"/>
                <a:gd name="T11" fmla="*/ 2147483647 h 682"/>
                <a:gd name="T12" fmla="*/ 2147483647 w 660"/>
                <a:gd name="T13" fmla="*/ 2147483647 h 682"/>
                <a:gd name="T14" fmla="*/ 2147483647 w 660"/>
                <a:gd name="T15" fmla="*/ 2147483647 h 682"/>
                <a:gd name="T16" fmla="*/ 0 w 660"/>
                <a:gd name="T17" fmla="*/ 2147483647 h 682"/>
                <a:gd name="T18" fmla="*/ 2147483647 w 660"/>
                <a:gd name="T19" fmla="*/ 2147483647 h 682"/>
                <a:gd name="T20" fmla="*/ 2147483647 w 660"/>
                <a:gd name="T21" fmla="*/ 0 h 682"/>
                <a:gd name="T22" fmla="*/ 2147483647 w 660"/>
                <a:gd name="T23" fmla="*/ 2147483647 h 682"/>
                <a:gd name="T24" fmla="*/ 2147483647 w 660"/>
                <a:gd name="T25" fmla="*/ 2147483647 h 6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0"/>
                <a:gd name="T40" fmla="*/ 0 h 682"/>
                <a:gd name="T41" fmla="*/ 660 w 660"/>
                <a:gd name="T42" fmla="*/ 682 h 6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0" h="682">
                  <a:moveTo>
                    <a:pt x="660" y="56"/>
                  </a:moveTo>
                  <a:lnTo>
                    <a:pt x="658" y="133"/>
                  </a:lnTo>
                  <a:lnTo>
                    <a:pt x="643" y="131"/>
                  </a:lnTo>
                  <a:lnTo>
                    <a:pt x="626" y="636"/>
                  </a:lnTo>
                  <a:lnTo>
                    <a:pt x="261" y="628"/>
                  </a:lnTo>
                  <a:lnTo>
                    <a:pt x="265" y="655"/>
                  </a:lnTo>
                  <a:lnTo>
                    <a:pt x="98" y="643"/>
                  </a:lnTo>
                  <a:lnTo>
                    <a:pt x="94" y="682"/>
                  </a:lnTo>
                  <a:lnTo>
                    <a:pt x="0" y="682"/>
                  </a:lnTo>
                  <a:lnTo>
                    <a:pt x="27" y="511"/>
                  </a:lnTo>
                  <a:lnTo>
                    <a:pt x="90" y="0"/>
                  </a:lnTo>
                  <a:lnTo>
                    <a:pt x="457" y="43"/>
                  </a:lnTo>
                  <a:lnTo>
                    <a:pt x="660" y="56"/>
                  </a:lnTo>
                  <a:close/>
                </a:path>
              </a:pathLst>
            </a:custGeom>
            <a:solidFill>
              <a:schemeClr val="bg1"/>
            </a:solidFill>
            <a:ln w="9525">
              <a:solidFill>
                <a:schemeClr val="tx1"/>
              </a:solidFill>
              <a:miter lim="800000"/>
              <a:headEnd/>
              <a:tailEnd/>
            </a:ln>
          </p:spPr>
          <p:txBody>
            <a:bodyPr wrap="none" anchor="ctr"/>
            <a:lstStyle/>
            <a:p>
              <a:pPr eaLnBrk="0" hangingPunct="0"/>
              <a:endParaRPr lang="en-US" b="1" dirty="0">
                <a:solidFill>
                  <a:srgbClr val="0070C0"/>
                </a:solidFill>
                <a:latin typeface="Calibri" pitchFamily="34" charset="0"/>
              </a:endParaRPr>
            </a:p>
          </p:txBody>
        </p:sp>
        <p:sp>
          <p:nvSpPr>
            <p:cNvPr id="164" name="Freeform 153"/>
            <p:cNvSpPr>
              <a:spLocks/>
            </p:cNvSpPr>
            <p:nvPr/>
          </p:nvSpPr>
          <p:spPr bwMode="blackWhite">
            <a:xfrm>
              <a:off x="5695950" y="3467100"/>
              <a:ext cx="1400175" cy="525463"/>
            </a:xfrm>
            <a:custGeom>
              <a:avLst/>
              <a:gdLst>
                <a:gd name="T0" fmla="*/ 2147483647 w 826"/>
                <a:gd name="T1" fmla="*/ 2147483647 h 309"/>
                <a:gd name="T2" fmla="*/ 2147483647 w 826"/>
                <a:gd name="T3" fmla="*/ 2147483647 h 309"/>
                <a:gd name="T4" fmla="*/ 2147483647 w 826"/>
                <a:gd name="T5" fmla="*/ 2147483647 h 309"/>
                <a:gd name="T6" fmla="*/ 2147483647 w 826"/>
                <a:gd name="T7" fmla="*/ 2147483647 h 309"/>
                <a:gd name="T8" fmla="*/ 2147483647 w 826"/>
                <a:gd name="T9" fmla="*/ 2147483647 h 309"/>
                <a:gd name="T10" fmla="*/ 2147483647 w 826"/>
                <a:gd name="T11" fmla="*/ 2147483647 h 309"/>
                <a:gd name="T12" fmla="*/ 2147483647 w 826"/>
                <a:gd name="T13" fmla="*/ 0 h 309"/>
                <a:gd name="T14" fmla="*/ 2147483647 w 826"/>
                <a:gd name="T15" fmla="*/ 2147483647 h 309"/>
                <a:gd name="T16" fmla="*/ 2147483647 w 826"/>
                <a:gd name="T17" fmla="*/ 2147483647 h 309"/>
                <a:gd name="T18" fmla="*/ 2147483647 w 826"/>
                <a:gd name="T19" fmla="*/ 2147483647 h 309"/>
                <a:gd name="T20" fmla="*/ 2147483647 w 826"/>
                <a:gd name="T21" fmla="*/ 2147483647 h 309"/>
                <a:gd name="T22" fmla="*/ 2147483647 w 826"/>
                <a:gd name="T23" fmla="*/ 2147483647 h 309"/>
                <a:gd name="T24" fmla="*/ 2147483647 w 826"/>
                <a:gd name="T25" fmla="*/ 2147483647 h 309"/>
                <a:gd name="T26" fmla="*/ 2147483647 w 826"/>
                <a:gd name="T27" fmla="*/ 2147483647 h 309"/>
                <a:gd name="T28" fmla="*/ 2147483647 w 826"/>
                <a:gd name="T29" fmla="*/ 2147483647 h 309"/>
                <a:gd name="T30" fmla="*/ 2147483647 w 826"/>
                <a:gd name="T31" fmla="*/ 2147483647 h 309"/>
                <a:gd name="T32" fmla="*/ 2147483647 w 826"/>
                <a:gd name="T33" fmla="*/ 2147483647 h 309"/>
                <a:gd name="T34" fmla="*/ 2147483647 w 826"/>
                <a:gd name="T35" fmla="*/ 2147483647 h 309"/>
                <a:gd name="T36" fmla="*/ 2147483647 w 826"/>
                <a:gd name="T37" fmla="*/ 2147483647 h 309"/>
                <a:gd name="T38" fmla="*/ 2147483647 w 826"/>
                <a:gd name="T39" fmla="*/ 2147483647 h 309"/>
                <a:gd name="T40" fmla="*/ 2147483647 w 826"/>
                <a:gd name="T41" fmla="*/ 2147483647 h 309"/>
                <a:gd name="T42" fmla="*/ 2147483647 w 826"/>
                <a:gd name="T43" fmla="*/ 2147483647 h 309"/>
                <a:gd name="T44" fmla="*/ 2147483647 w 826"/>
                <a:gd name="T45" fmla="*/ 2147483647 h 309"/>
                <a:gd name="T46" fmla="*/ 2147483647 w 826"/>
                <a:gd name="T47" fmla="*/ 2147483647 h 309"/>
                <a:gd name="T48" fmla="*/ 2147483647 w 826"/>
                <a:gd name="T49" fmla="*/ 2147483647 h 309"/>
                <a:gd name="T50" fmla="*/ 2147483647 w 826"/>
                <a:gd name="T51" fmla="*/ 2147483647 h 309"/>
                <a:gd name="T52" fmla="*/ 2147483647 w 826"/>
                <a:gd name="T53" fmla="*/ 2147483647 h 309"/>
                <a:gd name="T54" fmla="*/ 0 w 826"/>
                <a:gd name="T55" fmla="*/ 2147483647 h 309"/>
                <a:gd name="T56" fmla="*/ 2147483647 w 826"/>
                <a:gd name="T57" fmla="*/ 2147483647 h 309"/>
                <a:gd name="T58" fmla="*/ 2147483647 w 826"/>
                <a:gd name="T59" fmla="*/ 2147483647 h 309"/>
                <a:gd name="T60" fmla="*/ 2147483647 w 826"/>
                <a:gd name="T61" fmla="*/ 2147483647 h 309"/>
                <a:gd name="T62" fmla="*/ 2147483647 w 826"/>
                <a:gd name="T63" fmla="*/ 2147483647 h 309"/>
                <a:gd name="T64" fmla="*/ 2147483647 w 826"/>
                <a:gd name="T65" fmla="*/ 2147483647 h 309"/>
                <a:gd name="T66" fmla="*/ 2147483647 w 826"/>
                <a:gd name="T67" fmla="*/ 2147483647 h 309"/>
                <a:gd name="T68" fmla="*/ 2147483647 w 826"/>
                <a:gd name="T69" fmla="*/ 2147483647 h 309"/>
                <a:gd name="T70" fmla="*/ 2147483647 w 826"/>
                <a:gd name="T71" fmla="*/ 2147483647 h 309"/>
                <a:gd name="T72" fmla="*/ 2147483647 w 826"/>
                <a:gd name="T73" fmla="*/ 2147483647 h 309"/>
                <a:gd name="T74" fmla="*/ 2147483647 w 826"/>
                <a:gd name="T75" fmla="*/ 2147483647 h 3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26"/>
                <a:gd name="T115" fmla="*/ 0 h 309"/>
                <a:gd name="T116" fmla="*/ 826 w 826"/>
                <a:gd name="T117" fmla="*/ 309 h 30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26" h="309">
                  <a:moveTo>
                    <a:pt x="66" y="109"/>
                  </a:moveTo>
                  <a:lnTo>
                    <a:pt x="169" y="107"/>
                  </a:lnTo>
                  <a:lnTo>
                    <a:pt x="183" y="84"/>
                  </a:lnTo>
                  <a:lnTo>
                    <a:pt x="242" y="84"/>
                  </a:lnTo>
                  <a:lnTo>
                    <a:pt x="618" y="38"/>
                  </a:lnTo>
                  <a:lnTo>
                    <a:pt x="776" y="19"/>
                  </a:lnTo>
                  <a:lnTo>
                    <a:pt x="780" y="0"/>
                  </a:lnTo>
                  <a:lnTo>
                    <a:pt x="814" y="3"/>
                  </a:lnTo>
                  <a:lnTo>
                    <a:pt x="822" y="19"/>
                  </a:lnTo>
                  <a:lnTo>
                    <a:pt x="826" y="34"/>
                  </a:lnTo>
                  <a:lnTo>
                    <a:pt x="803" y="34"/>
                  </a:lnTo>
                  <a:lnTo>
                    <a:pt x="803" y="65"/>
                  </a:lnTo>
                  <a:lnTo>
                    <a:pt x="776" y="72"/>
                  </a:lnTo>
                  <a:lnTo>
                    <a:pt x="757" y="99"/>
                  </a:lnTo>
                  <a:lnTo>
                    <a:pt x="726" y="99"/>
                  </a:lnTo>
                  <a:lnTo>
                    <a:pt x="711" y="138"/>
                  </a:lnTo>
                  <a:lnTo>
                    <a:pt x="653" y="161"/>
                  </a:lnTo>
                  <a:lnTo>
                    <a:pt x="649" y="176"/>
                  </a:lnTo>
                  <a:lnTo>
                    <a:pt x="618" y="188"/>
                  </a:lnTo>
                  <a:lnTo>
                    <a:pt x="618" y="203"/>
                  </a:lnTo>
                  <a:lnTo>
                    <a:pt x="595" y="211"/>
                  </a:lnTo>
                  <a:lnTo>
                    <a:pt x="584" y="238"/>
                  </a:lnTo>
                  <a:lnTo>
                    <a:pt x="476" y="253"/>
                  </a:lnTo>
                  <a:lnTo>
                    <a:pt x="219" y="280"/>
                  </a:lnTo>
                  <a:lnTo>
                    <a:pt x="25" y="293"/>
                  </a:lnTo>
                  <a:lnTo>
                    <a:pt x="12" y="297"/>
                  </a:lnTo>
                  <a:lnTo>
                    <a:pt x="4" y="309"/>
                  </a:lnTo>
                  <a:lnTo>
                    <a:pt x="0" y="282"/>
                  </a:lnTo>
                  <a:lnTo>
                    <a:pt x="12" y="270"/>
                  </a:lnTo>
                  <a:lnTo>
                    <a:pt x="27" y="264"/>
                  </a:lnTo>
                  <a:lnTo>
                    <a:pt x="27" y="249"/>
                  </a:lnTo>
                  <a:lnTo>
                    <a:pt x="27" y="238"/>
                  </a:lnTo>
                  <a:lnTo>
                    <a:pt x="43" y="230"/>
                  </a:lnTo>
                  <a:lnTo>
                    <a:pt x="43" y="188"/>
                  </a:lnTo>
                  <a:lnTo>
                    <a:pt x="52" y="166"/>
                  </a:lnTo>
                  <a:lnTo>
                    <a:pt x="54" y="145"/>
                  </a:lnTo>
                  <a:lnTo>
                    <a:pt x="66" y="134"/>
                  </a:lnTo>
                  <a:lnTo>
                    <a:pt x="66" y="109"/>
                  </a:lnTo>
                  <a:close/>
                </a:path>
              </a:pathLst>
            </a:custGeom>
            <a:solidFill>
              <a:srgbClr val="0070C0"/>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b="1" dirty="0">
                <a:latin typeface="+mn-lt"/>
              </a:endParaRPr>
            </a:p>
          </p:txBody>
        </p:sp>
        <p:sp>
          <p:nvSpPr>
            <p:cNvPr id="108" name="Rectangle 107"/>
            <p:cNvSpPr/>
            <p:nvPr/>
          </p:nvSpPr>
          <p:spPr>
            <a:xfrm>
              <a:off x="533400" y="5181600"/>
              <a:ext cx="611686" cy="330046"/>
            </a:xfrm>
            <a:prstGeom prst="rect">
              <a:avLst/>
            </a:prstGeom>
            <a:solidFill>
              <a:srgbClr val="0070C0"/>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sz="2400" b="1" dirty="0">
                <a:latin typeface="+mn-lt"/>
              </a:endParaRPr>
            </a:p>
          </p:txBody>
        </p:sp>
        <p:sp>
          <p:nvSpPr>
            <p:cNvPr id="2112" name="Rectangle 113"/>
            <p:cNvSpPr>
              <a:spLocks noChangeArrowheads="1"/>
            </p:cNvSpPr>
            <p:nvPr/>
          </p:nvSpPr>
          <p:spPr bwMode="auto">
            <a:xfrm>
              <a:off x="533400" y="6046857"/>
              <a:ext cx="639430" cy="349180"/>
            </a:xfrm>
            <a:prstGeom prst="rect">
              <a:avLst/>
            </a:prstGeom>
            <a:solidFill>
              <a:srgbClr val="00CC00"/>
            </a:solidFill>
            <a:ln w="9525">
              <a:solidFill>
                <a:schemeClr val="tx1"/>
              </a:solidFill>
              <a:round/>
              <a:headEnd/>
              <a:tailEnd/>
            </a:ln>
          </p:spPr>
          <p:txBody>
            <a:bodyPr/>
            <a:lstStyle/>
            <a:p>
              <a:pPr eaLnBrk="0" hangingPunct="0"/>
              <a:endParaRPr lang="en-US" b="1" dirty="0">
                <a:latin typeface="Calibri" pitchFamily="34" charset="0"/>
              </a:endParaRPr>
            </a:p>
          </p:txBody>
        </p:sp>
      </p:grpSp>
      <p:sp>
        <p:nvSpPr>
          <p:cNvPr id="115" name="TextBox 114"/>
          <p:cNvSpPr txBox="1"/>
          <p:nvPr/>
        </p:nvSpPr>
        <p:spPr>
          <a:xfrm>
            <a:off x="1170296" y="6046857"/>
            <a:ext cx="4437435" cy="369332"/>
          </a:xfrm>
          <a:prstGeom prst="rect">
            <a:avLst/>
          </a:prstGeom>
          <a:noFill/>
        </p:spPr>
        <p:txBody>
          <a:bodyPr wrap="square">
            <a:spAutoFit/>
          </a:bodyPr>
          <a:lstStyle/>
          <a:p>
            <a:pPr fontAlgn="auto">
              <a:spcBef>
                <a:spcPts val="0"/>
              </a:spcBef>
              <a:spcAft>
                <a:spcPts val="0"/>
              </a:spcAft>
              <a:defRPr/>
            </a:pPr>
            <a:r>
              <a:rPr lang="en-US" sz="1800" b="1" dirty="0">
                <a:latin typeface="+mn-lt"/>
              </a:rPr>
              <a:t>Participating in Both consortia</a:t>
            </a:r>
          </a:p>
        </p:txBody>
      </p:sp>
      <p:sp>
        <p:nvSpPr>
          <p:cNvPr id="102" name="Title 101"/>
          <p:cNvSpPr>
            <a:spLocks noGrp="1"/>
          </p:cNvSpPr>
          <p:nvPr>
            <p:ph type="title" idx="4294967295"/>
          </p:nvPr>
        </p:nvSpPr>
        <p:spPr>
          <a:xfrm>
            <a:off x="1418068" y="227176"/>
            <a:ext cx="7795352" cy="885661"/>
          </a:xfrm>
        </p:spPr>
        <p:txBody>
          <a:bodyPr>
            <a:noAutofit/>
          </a:bodyPr>
          <a:lstStyle/>
          <a:p>
            <a:pPr>
              <a:defRPr/>
            </a:pPr>
            <a:r>
              <a:rPr lang="en-US" sz="4000" dirty="0">
                <a:solidFill>
                  <a:srgbClr val="C00000"/>
                </a:solidFill>
                <a:effectLst>
                  <a:outerShdw blurRad="38100" dist="38100" dir="2700000" algn="tl">
                    <a:srgbClr val="000000">
                      <a:alpha val="43137"/>
                    </a:srgbClr>
                  </a:outerShdw>
                </a:effectLst>
              </a:rPr>
              <a:t>Consortia Membership</a:t>
            </a:r>
          </a:p>
        </p:txBody>
      </p:sp>
    </p:spTree>
    <p:extLst>
      <p:ext uri="{BB962C8B-B14F-4D97-AF65-F5344CB8AC3E}">
        <p14:creationId xmlns:p14="http://schemas.microsoft.com/office/powerpoint/2010/main" val="201012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371600" y="381000"/>
            <a:ext cx="6477000" cy="1143000"/>
          </a:xfrm>
        </p:spPr>
        <p:txBody>
          <a:bodyPr/>
          <a:lstStyle/>
          <a:p>
            <a:pPr eaLnBrk="1" hangingPunct="1">
              <a:defRPr/>
            </a:pPr>
            <a:r>
              <a:rPr lang="en-US" sz="5000" dirty="0">
                <a:solidFill>
                  <a:srgbClr val="C00000"/>
                </a:solidFill>
                <a:effectLst>
                  <a:outerShdw blurRad="38100" dist="38100" dir="2700000" algn="tl">
                    <a:srgbClr val="000000">
                      <a:alpha val="43137"/>
                    </a:srgbClr>
                  </a:outerShdw>
                </a:effectLst>
              </a:rPr>
              <a:t>Ohio’s Decision</a:t>
            </a:r>
          </a:p>
        </p:txBody>
      </p:sp>
      <p:sp>
        <p:nvSpPr>
          <p:cNvPr id="7" name="Content Placeholder 6"/>
          <p:cNvSpPr>
            <a:spLocks noGrp="1"/>
          </p:cNvSpPr>
          <p:nvPr>
            <p:ph idx="1"/>
          </p:nvPr>
        </p:nvSpPr>
        <p:spPr>
          <a:xfrm>
            <a:off x="762000" y="1828800"/>
            <a:ext cx="7924800" cy="4191000"/>
          </a:xfrm>
          <a:prstGeom prst="ellipse">
            <a:avLst/>
          </a:prstGeom>
          <a:solidFill>
            <a:schemeClr val="accent2">
              <a:lumMod val="20000"/>
              <a:lumOff val="80000"/>
            </a:schemeClr>
          </a:solidFill>
          <a:ln w="38100" cap="flat" algn="ctr">
            <a:solidFill>
              <a:schemeClr val="tx1"/>
            </a:solidFill>
            <a:round/>
            <a:headEnd type="none" w="med" len="med"/>
            <a:tailEnd type="none" w="med" len="med"/>
          </a:ln>
          <a:effectLst>
            <a:glow rad="63500">
              <a:schemeClr val="accent4">
                <a:satMod val="175000"/>
                <a:alpha val="40000"/>
              </a:schemeClr>
            </a:glow>
          </a:effectLst>
          <a:scene3d>
            <a:camera prst="orthographicFront"/>
            <a:lightRig rig="threePt" dir="t"/>
          </a:scene3d>
          <a:sp3d>
            <a:bevelT/>
          </a:sp3d>
          <a:extLst/>
        </p:spPr>
        <p:txBody>
          <a:bodyPr rtlCol="0" anchor="ctr">
            <a:normAutofit lnSpcReduction="10000"/>
          </a:bodyPr>
          <a:lstStyle/>
          <a:p>
            <a:pPr marL="0" indent="0" algn="ctr" eaLnBrk="1" hangingPunct="1">
              <a:buFontTx/>
              <a:buNone/>
              <a:defRPr/>
            </a:pPr>
            <a:endParaRPr lang="en-US" sz="1500" dirty="0">
              <a:solidFill>
                <a:schemeClr val="accent2">
                  <a:lumMod val="75000"/>
                </a:schemeClr>
              </a:solidFill>
              <a:effectLst>
                <a:outerShdw blurRad="38100" dist="38100" dir="2700000" algn="tl">
                  <a:srgbClr val="000000">
                    <a:alpha val="43137"/>
                  </a:srgbClr>
                </a:outerShdw>
              </a:effectLst>
            </a:endParaRPr>
          </a:p>
          <a:p>
            <a:pPr marL="0" indent="0" algn="ctr" eaLnBrk="1" hangingPunct="1">
              <a:buFontTx/>
              <a:buNone/>
              <a:defRPr/>
            </a:pPr>
            <a:r>
              <a:rPr lang="en-US" sz="3500" dirty="0">
                <a:effectLst>
                  <a:outerShdw blurRad="38100" dist="38100" dir="2700000" algn="tl">
                    <a:srgbClr val="000000">
                      <a:alpha val="43137"/>
                    </a:srgbClr>
                  </a:outerShdw>
                </a:effectLst>
              </a:rPr>
              <a:t>On November 15, </a:t>
            </a:r>
          </a:p>
          <a:p>
            <a:pPr marL="0" indent="0" algn="ctr" eaLnBrk="1" hangingPunct="1">
              <a:buFontTx/>
              <a:buNone/>
              <a:defRPr/>
            </a:pPr>
            <a:r>
              <a:rPr lang="en-US" sz="3500" dirty="0">
                <a:effectLst>
                  <a:outerShdw blurRad="38100" dist="38100" dir="2700000" algn="tl">
                    <a:srgbClr val="000000">
                      <a:alpha val="43137"/>
                    </a:srgbClr>
                  </a:outerShdw>
                </a:effectLst>
              </a:rPr>
              <a:t>the Ohio State Board of Education voted to have Ohio join PARCC as a governing member.</a:t>
            </a:r>
          </a:p>
          <a:p>
            <a:pPr marL="0" indent="0">
              <a:spcBef>
                <a:spcPct val="0"/>
              </a:spcBef>
              <a:buFontTx/>
              <a:buNone/>
              <a:defRPr/>
            </a:pPr>
            <a:endParaRPr lang="en-US" sz="2400" dirty="0">
              <a:effectLst>
                <a:outerShdw blurRad="38100" dist="38100" dir="2700000" algn="tl">
                  <a:srgbClr val="000000">
                    <a:alpha val="43137"/>
                  </a:srgbClr>
                </a:outerShdw>
              </a:effectLst>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TICKYSTYLE" val="Pattern_26"/>
</p:tagLst>
</file>

<file path=ppt/tags/tag2.xml><?xml version="1.0" encoding="utf-8"?>
<p:tagLst xmlns:a="http://schemas.openxmlformats.org/drawingml/2006/main" xmlns:r="http://schemas.openxmlformats.org/officeDocument/2006/relationships" xmlns:p="http://schemas.openxmlformats.org/presentationml/2006/main">
  <p:tag name="STICKYSTYLE" val="Pattern_2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1480</TotalTime>
  <Words>4266</Words>
  <Application>Microsoft Office PowerPoint</Application>
  <PresentationFormat>On-screen Show (4:3)</PresentationFormat>
  <Paragraphs>570</Paragraphs>
  <Slides>67</Slides>
  <Notes>52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67</vt:i4>
      </vt:variant>
    </vt:vector>
  </HeadingPairs>
  <TitlesOfParts>
    <vt:vector size="78" baseType="lpstr">
      <vt:lpstr>MS PGothic</vt:lpstr>
      <vt:lpstr>Arial</vt:lpstr>
      <vt:lpstr>Arial Narrow</vt:lpstr>
      <vt:lpstr>Calibri</vt:lpstr>
      <vt:lpstr>Gill Sans MT</vt:lpstr>
      <vt:lpstr>Gotham Book</vt:lpstr>
      <vt:lpstr>Gotham Medium</vt:lpstr>
      <vt:lpstr>Times New Roman</vt:lpstr>
      <vt:lpstr>Wingdings 2</vt:lpstr>
      <vt:lpstr>ヒラギノ角ゴ Pro W3</vt:lpstr>
      <vt:lpstr>Office Theme</vt:lpstr>
      <vt:lpstr> Social Studies 6-12 Standards, Assessments, and Model Curriculum Buckeye Local Schools                                                                                Some slides adapted from                                                                                             Ohio Department of Education  </vt:lpstr>
      <vt:lpstr>Agenda</vt:lpstr>
      <vt:lpstr>New Generation of Assessments</vt:lpstr>
      <vt:lpstr>New Generation of Assessments</vt:lpstr>
      <vt:lpstr>New Generation of Assessments</vt:lpstr>
      <vt:lpstr>Assessment Grants</vt:lpstr>
      <vt:lpstr>Assessment Consortia</vt:lpstr>
      <vt:lpstr>Consortia Membership</vt:lpstr>
      <vt:lpstr>Ohio’s Decision</vt:lpstr>
      <vt:lpstr>PARCC:   Assessments Designed for Students in the 21st Century</vt:lpstr>
      <vt:lpstr>PARCC</vt:lpstr>
      <vt:lpstr>PARCC</vt:lpstr>
      <vt:lpstr>PARCC Assessment Design</vt:lpstr>
      <vt:lpstr>PowerPoint Presentation</vt:lpstr>
      <vt:lpstr>PowerPoint Presentation</vt:lpstr>
      <vt:lpstr>PARCC Additional Tools</vt:lpstr>
      <vt:lpstr>Rationale for PARCC</vt:lpstr>
      <vt:lpstr>Ohio Assessment Timeline</vt:lpstr>
      <vt:lpstr>Where are we now?</vt:lpstr>
      <vt:lpstr>The Transitional Years</vt:lpstr>
      <vt:lpstr>The Transitional Years</vt:lpstr>
      <vt:lpstr>The Transitional Years</vt:lpstr>
      <vt:lpstr>The Transitional Years</vt:lpstr>
      <vt:lpstr>The Transitional Years HB153 July 2011 Restates from HB1</vt:lpstr>
      <vt:lpstr>The Transitional Years HB153 July 2011 Changes</vt:lpstr>
      <vt:lpstr>The Transitional Years</vt:lpstr>
      <vt:lpstr>Revised Standards</vt:lpstr>
      <vt:lpstr>What Should  Districts Do Now?</vt:lpstr>
      <vt:lpstr>District Next Steps</vt:lpstr>
      <vt:lpstr>House Bill 1: Model Curriculum</vt:lpstr>
      <vt:lpstr>Goals of Model Curricula</vt:lpstr>
      <vt:lpstr>Model Curricula</vt:lpstr>
      <vt:lpstr>Model Curricula Components</vt:lpstr>
      <vt:lpstr>Model Curricula Components</vt:lpstr>
      <vt:lpstr>Model Curriculum Template</vt:lpstr>
      <vt:lpstr>Standards and Model Curricula Resources</vt:lpstr>
      <vt:lpstr>PowerPoint Presentation</vt:lpstr>
      <vt:lpstr>PowerPoint Presentation</vt:lpstr>
      <vt:lpstr>PowerPoint Presentation</vt:lpstr>
      <vt:lpstr>PowerPoint Presentation</vt:lpstr>
      <vt:lpstr>PowerPoint Presentation</vt:lpstr>
      <vt:lpstr>Ohio’s Academic Standards</vt:lpstr>
      <vt:lpstr>Are Ohio Students  Ready for College?</vt:lpstr>
      <vt:lpstr>Jobs Will Require More Education &amp; Training</vt:lpstr>
      <vt:lpstr>What is College and Career Readiness?</vt:lpstr>
      <vt:lpstr>Text Complexity</vt:lpstr>
      <vt:lpstr>The Standards’ Model of Text Complexity</vt:lpstr>
      <vt:lpstr>Qualitative Dimensions of Text Complexity</vt:lpstr>
      <vt:lpstr>Quantitative Dimensions of Text Complexity</vt:lpstr>
      <vt:lpstr> Lexile  Framework® for Reading Study  Summary of Text Lexile Measures</vt:lpstr>
      <vt:lpstr>Lexile Ranges</vt:lpstr>
      <vt:lpstr>   Reader and Task Considerations</vt:lpstr>
      <vt:lpstr>Ohio’s Academic Standards</vt:lpstr>
      <vt:lpstr>Eye of Integration</vt:lpstr>
      <vt:lpstr>PowerPoint Presentation</vt:lpstr>
      <vt:lpstr> New Social Studies Strands  </vt:lpstr>
      <vt:lpstr>Ohio’s Academic Content  Standards: Social Studies</vt:lpstr>
      <vt:lpstr>Revised Scope and Sequence </vt:lpstr>
      <vt:lpstr>Social Studies Academic Content Standards Format</vt:lpstr>
      <vt:lpstr>High School Course Syllabi</vt:lpstr>
      <vt:lpstr>Goal 3: Create High School  Course Syllabi</vt:lpstr>
      <vt:lpstr> Crosswalk Analysis Example</vt:lpstr>
      <vt:lpstr>Goal 4: Provide Clear Progression of Content from Grade to Grade</vt:lpstr>
      <vt:lpstr>Goal 5: Meet the Needs of Students for the 21st Century</vt:lpstr>
      <vt:lpstr>21st Century Skills</vt:lpstr>
      <vt:lpstr>The Social Studies Signal</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Francine Gair</dc:creator>
  <cp:lastModifiedBy>Francine Gair</cp:lastModifiedBy>
  <cp:revision>37</cp:revision>
  <dcterms:created xsi:type="dcterms:W3CDTF">2011-12-17T00:53:42Z</dcterms:created>
  <dcterms:modified xsi:type="dcterms:W3CDTF">2017-11-29T00:34:00Z</dcterms:modified>
</cp:coreProperties>
</file>